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371" r:id="rId3"/>
    <p:sldId id="403" r:id="rId4"/>
    <p:sldId id="363" r:id="rId5"/>
    <p:sldId id="364" r:id="rId6"/>
    <p:sldId id="365" r:id="rId7"/>
    <p:sldId id="366" r:id="rId8"/>
    <p:sldId id="388" r:id="rId9"/>
    <p:sldId id="367" r:id="rId10"/>
    <p:sldId id="368" r:id="rId11"/>
    <p:sldId id="387" r:id="rId12"/>
    <p:sldId id="389" r:id="rId13"/>
    <p:sldId id="369" r:id="rId14"/>
    <p:sldId id="404" r:id="rId15"/>
    <p:sldId id="406" r:id="rId16"/>
    <p:sldId id="408" r:id="rId17"/>
    <p:sldId id="415" r:id="rId18"/>
    <p:sldId id="409" r:id="rId19"/>
    <p:sldId id="410" r:id="rId20"/>
    <p:sldId id="411" r:id="rId21"/>
    <p:sldId id="407" r:id="rId22"/>
    <p:sldId id="413" r:id="rId23"/>
    <p:sldId id="391" r:id="rId24"/>
    <p:sldId id="393" r:id="rId25"/>
    <p:sldId id="373" r:id="rId26"/>
    <p:sldId id="374" r:id="rId27"/>
    <p:sldId id="375" r:id="rId28"/>
    <p:sldId id="377" r:id="rId29"/>
    <p:sldId id="378" r:id="rId30"/>
    <p:sldId id="380" r:id="rId31"/>
    <p:sldId id="414" r:id="rId32"/>
    <p:sldId id="381" r:id="rId33"/>
    <p:sldId id="382" r:id="rId34"/>
    <p:sldId id="383" r:id="rId35"/>
    <p:sldId id="402" r:id="rId36"/>
    <p:sldId id="396" r:id="rId37"/>
    <p:sldId id="397" r:id="rId38"/>
    <p:sldId id="398" r:id="rId39"/>
    <p:sldId id="399" r:id="rId40"/>
    <p:sldId id="400" r:id="rId41"/>
    <p:sldId id="316" r:id="rId4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50" autoAdjust="0"/>
  </p:normalViewPr>
  <p:slideViewPr>
    <p:cSldViewPr>
      <p:cViewPr>
        <p:scale>
          <a:sx n="66" d="100"/>
          <a:sy n="66" d="100"/>
        </p:scale>
        <p:origin x="-813" y="3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005"/>
    </p:cViewPr>
  </p:sorterViewPr>
  <p:notesViewPr>
    <p:cSldViewPr>
      <p:cViewPr varScale="1">
        <p:scale>
          <a:sx n="49" d="100"/>
          <a:sy n="49" d="100"/>
        </p:scale>
        <p:origin x="-2970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223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88748-D2B7-46F8-96AA-6932DD0786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7373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C1A05-E6C3-4BC7-BBCC-2EE0C534965F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83" y="4716585"/>
            <a:ext cx="5436909" cy="4467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6DEDA-BA2C-4B0D-A9FD-51EC8C591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082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95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95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6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80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80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48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68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66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58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EC6DEDA-BA2C-4B0D-A9FD-51EC8C59178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18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508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50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9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356350"/>
            <a:ext cx="8534400" cy="365125"/>
          </a:xfrm>
        </p:spPr>
        <p:txBody>
          <a:bodyPr/>
          <a:lstStyle>
            <a:lvl1pPr>
              <a:defRPr sz="1800">
                <a:latin typeface="Book Antiqua" panose="02040602050305030304" pitchFamily="18" charset="0"/>
              </a:defRPr>
            </a:lvl1pPr>
          </a:lstStyle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152400"/>
            <a:ext cx="2133600" cy="365125"/>
          </a:xfrm>
        </p:spPr>
        <p:txBody>
          <a:bodyPr/>
          <a:lstStyle>
            <a:lvl1pPr>
              <a:defRPr sz="1800">
                <a:latin typeface="Book Antiqua" panose="02040602050305030304" pitchFamily="18" charset="0"/>
              </a:defRPr>
            </a:lvl1pPr>
          </a:lstStyle>
          <a:p>
            <a:fld id="{7B094B6D-9754-4BAE-B3A8-3406BB0DD19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78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21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79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9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06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12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97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4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94B6D-9754-4BAE-B3A8-3406BB0DD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7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09800"/>
            <a:ext cx="8382000" cy="29718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Book Antiqua" panose="02040602050305030304" pitchFamily="18" charset="0"/>
              </a:rPr>
              <a:t/>
            </a:r>
            <a:br>
              <a:rPr lang="en-US" sz="3200" b="1" dirty="0" smtClean="0">
                <a:latin typeface="Book Antiqua" panose="02040602050305030304" pitchFamily="18" charset="0"/>
              </a:rPr>
            </a:br>
            <a:r>
              <a:rPr lang="en-US" sz="3200" b="1" dirty="0" smtClean="0">
                <a:latin typeface="Book Antiqua" panose="02040602050305030304" pitchFamily="18" charset="0"/>
              </a:rPr>
              <a:t>Presentation on </a:t>
            </a:r>
            <a:br>
              <a:rPr lang="en-US" sz="3200" b="1" dirty="0" smtClean="0">
                <a:latin typeface="Book Antiqua" panose="02040602050305030304" pitchFamily="18" charset="0"/>
              </a:rPr>
            </a:br>
            <a:r>
              <a:rPr lang="en-US" sz="3200" b="1" dirty="0" smtClean="0">
                <a:latin typeface="Book Antiqua" panose="02040602050305030304" pitchFamily="18" charset="0"/>
              </a:rPr>
              <a:t>Digital Tax </a:t>
            </a:r>
            <a:r>
              <a:rPr lang="en-US" sz="3200" b="1" dirty="0" smtClean="0">
                <a:latin typeface="Book Antiqua" panose="02040602050305030304" pitchFamily="18" charset="0"/>
              </a:rPr>
              <a:t>=</a:t>
            </a:r>
            <a:br>
              <a:rPr lang="en-US" sz="3200" b="1" dirty="0" smtClean="0">
                <a:latin typeface="Book Antiqua" panose="02040602050305030304" pitchFamily="18" charset="0"/>
              </a:rPr>
            </a:br>
            <a:r>
              <a:rPr lang="en-US" sz="3200" b="1" dirty="0">
                <a:latin typeface="Book Antiqua" panose="02040602050305030304" pitchFamily="18" charset="0"/>
              </a:rPr>
              <a:t/>
            </a:r>
            <a:br>
              <a:rPr lang="en-US" sz="3200" b="1" dirty="0">
                <a:latin typeface="Book Antiqua" panose="02040602050305030304" pitchFamily="18" charset="0"/>
              </a:rPr>
            </a:br>
            <a:r>
              <a:rPr lang="en-US" sz="3200" b="1" dirty="0" smtClean="0">
                <a:latin typeface="Book Antiqua" panose="02040602050305030304" pitchFamily="18" charset="0"/>
              </a:rPr>
              <a:t>International Taxation for</a:t>
            </a:r>
            <a:br>
              <a:rPr lang="en-US" sz="3200" b="1" dirty="0" smtClean="0">
                <a:latin typeface="Book Antiqua" panose="02040602050305030304" pitchFamily="18" charset="0"/>
              </a:rPr>
            </a:br>
            <a:r>
              <a:rPr lang="en-US" sz="3200" b="1" dirty="0" smtClean="0">
                <a:latin typeface="Book Antiqua" panose="02040602050305030304" pitchFamily="18" charset="0"/>
              </a:rPr>
              <a:t>Digitalised Economy</a:t>
            </a:r>
            <a:br>
              <a:rPr lang="en-US" sz="3200" b="1" dirty="0" smtClean="0">
                <a:latin typeface="Book Antiqua" panose="02040602050305030304" pitchFamily="18" charset="0"/>
              </a:rPr>
            </a:br>
            <a:r>
              <a:rPr lang="en-US" sz="3200" b="1" dirty="0">
                <a:latin typeface="Book Antiqua" panose="02040602050305030304" pitchFamily="18" charset="0"/>
              </a:rPr>
              <a:t/>
            </a:r>
            <a:br>
              <a:rPr lang="en-US" sz="3200" b="1" dirty="0">
                <a:latin typeface="Book Antiqua" panose="02040602050305030304" pitchFamily="18" charset="0"/>
              </a:rPr>
            </a:br>
            <a:endParaRPr lang="en-US" sz="3200" b="1" dirty="0">
              <a:latin typeface="Book Antiqua" panose="020406020503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724400"/>
            <a:ext cx="6400800" cy="1828800"/>
          </a:xfrm>
        </p:spPr>
        <p:txBody>
          <a:bodyPr>
            <a:normAutofit/>
          </a:bodyPr>
          <a:lstStyle/>
          <a:p>
            <a:endParaRPr lang="en-US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By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Rashmin Sanghvi &amp; Associates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</a:t>
            </a:r>
            <a:r>
              <a:rPr lang="en-US" sz="2400" baseline="30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th</a:t>
            </a:r>
            <a:r>
              <a:rPr lang="en-US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March</a:t>
            </a:r>
            <a:r>
              <a:rPr lang="en-US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, 2019.</a:t>
            </a:r>
            <a:endParaRPr lang="en-US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533400"/>
            <a:ext cx="5486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Book Antiqua" panose="02040602050305030304" pitchFamily="18" charset="0"/>
              </a:rPr>
              <a:t>	</a:t>
            </a:r>
            <a:endParaRPr lang="en-US" sz="2800" b="1" dirty="0" smtClean="0">
              <a:latin typeface="Book Antiqua" panose="02040602050305030304" pitchFamily="18" charset="0"/>
            </a:endParaRPr>
          </a:p>
          <a:p>
            <a:pPr algn="ctr"/>
            <a:r>
              <a:rPr lang="en-US" sz="2800" b="1" dirty="0" smtClean="0">
                <a:latin typeface="Book Antiqua" panose="02040602050305030304" pitchFamily="18" charset="0"/>
              </a:rPr>
              <a:t>To Chairman</a:t>
            </a:r>
            <a:r>
              <a:rPr lang="en-US" sz="2800" b="1" dirty="0">
                <a:latin typeface="Book Antiqua" panose="02040602050305030304" pitchFamily="18" charset="0"/>
              </a:rPr>
              <a:t/>
            </a:r>
            <a:br>
              <a:rPr lang="en-US" sz="2800" b="1" dirty="0">
                <a:latin typeface="Book Antiqua" panose="02040602050305030304" pitchFamily="18" charset="0"/>
              </a:rPr>
            </a:br>
            <a:r>
              <a:rPr lang="en-US" sz="2800" b="1" dirty="0">
                <a:latin typeface="Book Antiqua" panose="02040602050305030304" pitchFamily="18" charset="0"/>
              </a:rPr>
              <a:t>Central Board of Direct </a:t>
            </a:r>
            <a:r>
              <a:rPr lang="en-US" sz="2800" b="1" dirty="0" smtClean="0">
                <a:latin typeface="Book Antiqua" panose="02040602050305030304" pitchFamily="18" charset="0"/>
              </a:rPr>
              <a:t>Taxes.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24729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U.S. has no hesitation in stating that it wants a tax allocation method that favours COR</a:t>
            </a:r>
            <a:r>
              <a:rPr lang="en-US" sz="2800" dirty="0" smtClean="0">
                <a:latin typeface="Book Antiqua" panose="02040602050305030304" pitchFamily="18" charset="0"/>
              </a:rPr>
              <a:t>. Loss to COS is fine with USA.</a:t>
            </a: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US does not sign MLI. Unilaterally passes its own FATCA, GILTI &amp; BEAT.</a:t>
            </a: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And yet tells others that no one should make unilateral laws.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U.S. Position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64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>
                <a:latin typeface="Book Antiqua" panose="02040602050305030304" pitchFamily="18" charset="0"/>
              </a:rPr>
              <a:t>Within USA, for </a:t>
            </a:r>
            <a:r>
              <a:rPr lang="en-US" sz="2800" b="1" dirty="0">
                <a:latin typeface="Book Antiqua" panose="02040602050305030304" pitchFamily="18" charset="0"/>
              </a:rPr>
              <a:t>sales tax on interstate trade </a:t>
            </a:r>
            <a:r>
              <a:rPr lang="en-US" sz="2800" dirty="0">
                <a:latin typeface="Book Antiqua" panose="02040602050305030304" pitchFamily="18" charset="0"/>
              </a:rPr>
              <a:t> SEP has </a:t>
            </a:r>
            <a:r>
              <a:rPr lang="en-US" sz="2800" dirty="0" smtClean="0">
                <a:latin typeface="Book Antiqua" panose="02040602050305030304" pitchFamily="18" charset="0"/>
              </a:rPr>
              <a:t>been accepted </a:t>
            </a:r>
            <a:r>
              <a:rPr lang="en-US" sz="2800" dirty="0">
                <a:latin typeface="Book Antiqua" panose="02040602050305030304" pitchFamily="18" charset="0"/>
              </a:rPr>
              <a:t>as </a:t>
            </a:r>
            <a:r>
              <a:rPr lang="en-US" sz="2800" dirty="0">
                <a:latin typeface="Book Antiqua" panose="02040602050305030304" pitchFamily="18" charset="0"/>
              </a:rPr>
              <a:t>the nexus. </a:t>
            </a: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>
                <a:latin typeface="Book Antiqua" panose="02040602050305030304" pitchFamily="18" charset="0"/>
              </a:rPr>
              <a:t>And yet in international taxation, </a:t>
            </a:r>
            <a:r>
              <a:rPr lang="en-US" sz="2800" dirty="0" smtClean="0">
                <a:latin typeface="Book Antiqua" panose="02040602050305030304" pitchFamily="18" charset="0"/>
              </a:rPr>
              <a:t>USA rejects </a:t>
            </a:r>
            <a:r>
              <a:rPr lang="en-US" sz="2800" dirty="0">
                <a:latin typeface="Book Antiqua" panose="02040602050305030304" pitchFamily="18" charset="0"/>
              </a:rPr>
              <a:t>SEP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This is Double Standard.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>
                <a:latin typeface="Book Antiqua" panose="02040602050305030304" pitchFamily="18" charset="0"/>
              </a:rPr>
              <a:t>This is a fact of life.</a:t>
            </a:r>
            <a:endParaRPr lang="en-IN" sz="2800" dirty="0">
              <a:latin typeface="Book Antiqua" panose="02040602050305030304" pitchFamily="18" charset="0"/>
            </a:endParaRPr>
          </a:p>
          <a:p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U.S. Position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948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US is against any significant change in existing taxation system because –</a:t>
            </a: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 US MNCs will demand set off against US (COR) taxes for –</a:t>
            </a:r>
          </a:p>
          <a:p>
            <a:pPr marL="0" indent="354013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Any tax that they have to pay in COM.</a:t>
            </a:r>
          </a:p>
          <a:p>
            <a:pPr marL="0" indent="0" algn="just">
              <a:buNone/>
            </a:pPr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Does it mean that COMs should continue suffering tax losses for ever?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U.S. Position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54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>
                <a:latin typeface="Book Antiqua" panose="02040602050305030304" pitchFamily="18" charset="0"/>
              </a:rPr>
              <a:t>God has played the dice in such a manner that the G4 are divided.</a:t>
            </a:r>
            <a:endParaRPr lang="en-IN" sz="2800" dirty="0">
              <a:latin typeface="Book Antiqua" panose="02040602050305030304" pitchFamily="18" charset="0"/>
            </a:endParaRP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USA &amp; EU are on the opposite sides.</a:t>
            </a: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This is the situation when COS countries whose voices have been ignored, must take the opportunity and demand for a fair Tax </a:t>
            </a:r>
            <a:r>
              <a:rPr lang="en-US" sz="2800" dirty="0">
                <a:latin typeface="Book Antiqua" panose="02040602050305030304" pitchFamily="18" charset="0"/>
              </a:rPr>
              <a:t>B</a:t>
            </a:r>
            <a:r>
              <a:rPr lang="en-US" sz="2800" dirty="0" smtClean="0">
                <a:latin typeface="Book Antiqua" panose="02040602050305030304" pitchFamily="18" charset="0"/>
              </a:rPr>
              <a:t>ase Allocation. 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COS’ opportunity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594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Take Indian Equalisation Levy (EQL) to its logical conclusions.</a:t>
            </a: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To avoid sentimental resistance against Indian EQL, call it </a:t>
            </a:r>
            <a:r>
              <a:rPr lang="en-US" sz="2400" dirty="0" smtClean="0">
                <a:latin typeface="Book Antiqua" panose="02040602050305030304" pitchFamily="18" charset="0"/>
              </a:rPr>
              <a:t>Digital Tax or withholding </a:t>
            </a:r>
            <a:r>
              <a:rPr lang="en-US" sz="2400" dirty="0" smtClean="0">
                <a:latin typeface="Book Antiqua" panose="02040602050305030304" pitchFamily="18" charset="0"/>
              </a:rPr>
              <a:t>tax (WHT) system comparable to Royalty, or call it </a:t>
            </a:r>
            <a:r>
              <a:rPr lang="en-US" sz="2400" b="1" dirty="0" smtClean="0">
                <a:latin typeface="Book Antiqua" panose="02040602050305030304" pitchFamily="18" charset="0"/>
              </a:rPr>
              <a:t>Digital Tax</a:t>
            </a:r>
            <a:r>
              <a:rPr lang="en-US" sz="2400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24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Impose </a:t>
            </a:r>
            <a:r>
              <a:rPr lang="en-US" sz="2400" dirty="0">
                <a:latin typeface="Book Antiqua" panose="02040602050305030304" pitchFamily="18" charset="0"/>
              </a:rPr>
              <a:t>Digital Tax </a:t>
            </a:r>
            <a:r>
              <a:rPr lang="en-US" sz="2400" dirty="0" smtClean="0">
                <a:latin typeface="Book Antiqua" panose="02040602050305030304" pitchFamily="18" charset="0"/>
              </a:rPr>
              <a:t> for </a:t>
            </a:r>
            <a:r>
              <a:rPr lang="en-US" sz="2400" b="1" dirty="0" smtClean="0">
                <a:latin typeface="Book Antiqua" panose="02040602050305030304" pitchFamily="18" charset="0"/>
              </a:rPr>
              <a:t>Revenue Realisation </a:t>
            </a:r>
            <a:r>
              <a:rPr lang="en-US" sz="2400" dirty="0" smtClean="0">
                <a:latin typeface="Book Antiqua" panose="02040602050305030304" pitchFamily="18" charset="0"/>
              </a:rPr>
              <a:t>from COM</a:t>
            </a:r>
            <a:r>
              <a:rPr lang="en-US" sz="2400" dirty="0" smtClean="0">
                <a:latin typeface="Book Antiqua" panose="02040602050305030304" pitchFamily="18" charset="0"/>
              </a:rPr>
              <a:t>.</a:t>
            </a:r>
            <a:endParaRPr lang="en-US" sz="24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dirty="0">
                <a:latin typeface="Book Antiqua" panose="02040602050305030304" pitchFamily="18" charset="0"/>
              </a:rPr>
              <a:t>Digital Tax will </a:t>
            </a:r>
            <a:r>
              <a:rPr lang="en-US" sz="2400" dirty="0" smtClean="0">
                <a:latin typeface="Book Antiqua" panose="02040602050305030304" pitchFamily="18" charset="0"/>
              </a:rPr>
              <a:t>be part of domestic tax law. </a:t>
            </a:r>
            <a:r>
              <a:rPr lang="en-IN" sz="2400" dirty="0">
                <a:latin typeface="Book Antiqua" panose="02040602050305030304" pitchFamily="18" charset="0"/>
              </a:rPr>
              <a:t> </a:t>
            </a:r>
            <a:r>
              <a:rPr lang="en-IN" sz="2400" dirty="0" smtClean="0">
                <a:latin typeface="Book Antiqua" panose="02040602050305030304" pitchFamily="18" charset="0"/>
              </a:rPr>
              <a:t>Add a sub-section to Section 9 after Royalty and FTS.</a:t>
            </a:r>
          </a:p>
          <a:p>
            <a:pPr marL="0" indent="0" algn="just">
              <a:buNone/>
            </a:pPr>
            <a:r>
              <a:rPr lang="en-US" sz="2400" dirty="0">
                <a:latin typeface="Book Antiqua" panose="02040602050305030304" pitchFamily="18" charset="0"/>
              </a:rPr>
              <a:t> </a:t>
            </a:r>
            <a:r>
              <a:rPr lang="en-US" sz="2400" dirty="0" smtClean="0">
                <a:latin typeface="Book Antiqua" panose="02040602050305030304" pitchFamily="18" charset="0"/>
              </a:rPr>
              <a:t>	</a:t>
            </a:r>
          </a:p>
          <a:p>
            <a:pPr algn="just"/>
            <a:r>
              <a:rPr lang="en-US" sz="2400" b="1" dirty="0" smtClean="0">
                <a:latin typeface="Book Antiqua" panose="02040602050305030304" pitchFamily="18" charset="0"/>
              </a:rPr>
              <a:t>It will cover B to B and B to C.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Fair Taxation System – Digital Tax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105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Book Antiqua" panose="02040602050305030304" pitchFamily="18" charset="0"/>
              </a:rPr>
              <a:t>In the treaty there will be one more article similar to Royalty.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  <a:p>
            <a:pPr algn="just"/>
            <a:r>
              <a:rPr lang="en-US" dirty="0">
                <a:latin typeface="Book Antiqua" panose="02040602050305030304" pitchFamily="18" charset="0"/>
              </a:rPr>
              <a:t>Tax paid in COM will be available for set off against COR </a:t>
            </a:r>
            <a:r>
              <a:rPr lang="en-US" dirty="0" smtClean="0">
                <a:latin typeface="Book Antiqua" panose="02040602050305030304" pitchFamily="18" charset="0"/>
              </a:rPr>
              <a:t>taxes for Elimination of Double Taxes</a:t>
            </a:r>
            <a:r>
              <a:rPr lang="en-US" dirty="0" smtClean="0">
                <a:latin typeface="Book Antiqua" panose="02040602050305030304" pitchFamily="18" charset="0"/>
              </a:rPr>
              <a:t>. Article 23.</a:t>
            </a:r>
            <a:endParaRPr lang="en-IN" dirty="0">
              <a:latin typeface="Book Antiqua" panose="02040602050305030304" pitchFamily="18" charset="0"/>
            </a:endParaRPr>
          </a:p>
          <a:p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latin typeface="Book Antiqua" panose="02040602050305030304" pitchFamily="18" charset="0"/>
              </a:rPr>
              <a:t>Fair Taxation </a:t>
            </a:r>
            <a:r>
              <a:rPr lang="en-US" sz="3600" b="1" dirty="0" smtClean="0">
                <a:latin typeface="Book Antiqua" panose="02040602050305030304" pitchFamily="18" charset="0"/>
              </a:rPr>
              <a:t>System – </a:t>
            </a:r>
            <a:r>
              <a:rPr lang="en-US" sz="3600" b="1" dirty="0">
                <a:solidFill>
                  <a:prstClr val="black"/>
                </a:solidFill>
                <a:latin typeface="Book Antiqua" panose="02040602050305030304" pitchFamily="18" charset="0"/>
              </a:rPr>
              <a:t>Digital Tax</a:t>
            </a:r>
            <a:r>
              <a:rPr lang="en-GB" sz="3600" dirty="0"/>
              <a:t/>
            </a:r>
            <a:br>
              <a:rPr lang="en-GB" sz="3600" dirty="0"/>
            </a:b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408024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1" dirty="0" smtClean="0">
                <a:latin typeface="Book Antiqua" panose="02040602050305030304" pitchFamily="18" charset="0"/>
              </a:rPr>
              <a:t>Businesses</a:t>
            </a:r>
            <a:r>
              <a:rPr lang="en-US" sz="2800" dirty="0" smtClean="0">
                <a:latin typeface="Book Antiqua" panose="02040602050305030304" pitchFamily="18" charset="0"/>
              </a:rPr>
              <a:t> to be covered under Digital Tax may be </a:t>
            </a:r>
            <a:r>
              <a:rPr lang="en-US" sz="2800" b="1" dirty="0" smtClean="0">
                <a:latin typeface="Book Antiqua" panose="02040602050305030304" pitchFamily="18" charset="0"/>
              </a:rPr>
              <a:t>prescribed</a:t>
            </a:r>
            <a:r>
              <a:rPr lang="en-US" sz="2800" dirty="0" smtClean="0">
                <a:latin typeface="Book Antiqua" panose="02040602050305030304" pitchFamily="18" charset="0"/>
              </a:rPr>
              <a:t> under domestic law &amp; may </a:t>
            </a:r>
            <a:r>
              <a:rPr lang="en-US" sz="2800" dirty="0">
                <a:latin typeface="Book Antiqua" panose="02040602050305030304" pitchFamily="18" charset="0"/>
              </a:rPr>
              <a:t>be bilaterally agreed under </a:t>
            </a:r>
            <a:r>
              <a:rPr lang="en-US" sz="2800" dirty="0" smtClean="0">
                <a:latin typeface="Book Antiqua" panose="02040602050305030304" pitchFamily="18" charset="0"/>
              </a:rPr>
              <a:t>treaties.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Internet technology will keep growing. Business models will keep changing. </a:t>
            </a:r>
            <a:r>
              <a:rPr lang="en-US" sz="2800" b="1" dirty="0" smtClean="0">
                <a:latin typeface="Book Antiqua" panose="02040602050305030304" pitchFamily="18" charset="0"/>
              </a:rPr>
              <a:t>Defining </a:t>
            </a:r>
            <a:r>
              <a:rPr lang="en-US" sz="2800" dirty="0" smtClean="0">
                <a:latin typeface="Book Antiqua" panose="02040602050305030304" pitchFamily="18" charset="0"/>
              </a:rPr>
              <a:t>“Digital Tax” </a:t>
            </a:r>
            <a:r>
              <a:rPr lang="en-US" sz="2800" dirty="0" smtClean="0">
                <a:latin typeface="Book Antiqua" panose="02040602050305030304" pitchFamily="18" charset="0"/>
              </a:rPr>
              <a:t>or “Digital Commerce” or “Digitalised Economy” will be difficult. </a:t>
            </a:r>
            <a:r>
              <a:rPr lang="en-US" sz="2800" b="1" dirty="0" smtClean="0">
                <a:latin typeface="Book Antiqua" panose="02040602050305030304" pitchFamily="18" charset="0"/>
              </a:rPr>
              <a:t>Prescribing </a:t>
            </a:r>
            <a:r>
              <a:rPr lang="en-US" sz="2800" dirty="0" smtClean="0">
                <a:latin typeface="Book Antiqua" panose="02040602050305030304" pitchFamily="18" charset="0"/>
              </a:rPr>
              <a:t>business by notification will make the </a:t>
            </a:r>
            <a:r>
              <a:rPr lang="en-US" sz="2800" b="1" dirty="0" smtClean="0">
                <a:latin typeface="Book Antiqua" panose="02040602050305030304" pitchFamily="18" charset="0"/>
              </a:rPr>
              <a:t>law dynamic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endParaRPr lang="en-US" sz="1600" dirty="0" smtClean="0">
              <a:latin typeface="Book Antiqua" panose="02040602050305030304" pitchFamily="18" charset="0"/>
            </a:endParaRPr>
          </a:p>
          <a:p>
            <a:pPr algn="just"/>
            <a:endParaRPr lang="en-US" sz="1600" dirty="0" smtClean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Digital </a:t>
            </a:r>
            <a:r>
              <a:rPr lang="en-US" sz="3600" b="1" dirty="0">
                <a:latin typeface="Book Antiqua" panose="02040602050305030304" pitchFamily="18" charset="0"/>
              </a:rPr>
              <a:t>Tax</a:t>
            </a:r>
            <a:r>
              <a:rPr lang="en-IN" sz="3600" b="1" dirty="0" smtClean="0">
                <a:latin typeface="Book Antiqua" panose="02040602050305030304" pitchFamily="18" charset="0"/>
              </a:rPr>
              <a:t> 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07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b="1" dirty="0">
                <a:latin typeface="Book Antiqua" panose="02040602050305030304" pitchFamily="18" charset="0"/>
              </a:rPr>
              <a:t>Tax Rates</a:t>
            </a:r>
            <a:r>
              <a:rPr lang="en-US" sz="2800" dirty="0">
                <a:latin typeface="Book Antiqua" panose="02040602050305030304" pitchFamily="18" charset="0"/>
              </a:rPr>
              <a:t> may be prescribed under domestic law &amp; agreed bilaterally under treaties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 </a:t>
            </a:r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>
                <a:latin typeface="Book Antiqua" panose="02040602050305030304" pitchFamily="18" charset="0"/>
              </a:rPr>
              <a:t>The Tax Rate may be in a range of 5% to 8%. Ideally, a 5% rate will avoid a lot of resistance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Rates for WHT &amp; for final tax liability may be same.</a:t>
            </a:r>
            <a:endParaRPr lang="en-IN" sz="2800" dirty="0">
              <a:latin typeface="Book Antiqua" panose="02040602050305030304" pitchFamily="18" charset="0"/>
            </a:endParaRPr>
          </a:p>
          <a:p>
            <a:endParaRPr lang="en-GB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igital Tax rate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46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Non-Resident Digital Corporation will be liable to tax only if its Revenue Realisation exceeds a </a:t>
            </a:r>
            <a:r>
              <a:rPr lang="en-US" sz="2400" b="1" dirty="0" smtClean="0">
                <a:latin typeface="Book Antiqua" panose="02040602050305030304" pitchFamily="18" charset="0"/>
              </a:rPr>
              <a:t>threshold</a:t>
            </a:r>
            <a:r>
              <a:rPr lang="en-US" sz="2400" dirty="0" smtClean="0">
                <a:latin typeface="Book Antiqua" panose="02040602050305030304" pitchFamily="18" charset="0"/>
              </a:rPr>
              <a:t> – say Rs. One crore</a:t>
            </a:r>
            <a:r>
              <a:rPr lang="en-US" sz="2400" dirty="0" smtClean="0">
                <a:latin typeface="Book Antiqua" panose="02040602050305030304" pitchFamily="18" charset="0"/>
              </a:rPr>
              <a:t>.</a:t>
            </a:r>
            <a:endParaRPr lang="en-US" sz="2400" dirty="0">
              <a:latin typeface="Book Antiqua" panose="02040602050305030304" pitchFamily="18" charset="0"/>
            </a:endParaRP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Every payer from COM will deduct WHT</a:t>
            </a:r>
            <a:br>
              <a:rPr lang="en-US" sz="2400" dirty="0" smtClean="0">
                <a:latin typeface="Book Antiqua" panose="02040602050305030304" pitchFamily="18" charset="0"/>
              </a:rPr>
            </a:br>
            <a:r>
              <a:rPr lang="en-US" sz="2400" dirty="0" smtClean="0">
                <a:latin typeface="Book Antiqua" panose="02040602050305030304" pitchFamily="18" charset="0"/>
              </a:rPr>
              <a:t>at source provided that its payment exceeds </a:t>
            </a:r>
            <a:br>
              <a:rPr lang="en-US" sz="2400" dirty="0" smtClean="0">
                <a:latin typeface="Book Antiqua" panose="02040602050305030304" pitchFamily="18" charset="0"/>
              </a:rPr>
            </a:br>
            <a:r>
              <a:rPr lang="en-US" sz="2400" dirty="0" smtClean="0">
                <a:latin typeface="Book Antiqua" panose="02040602050305030304" pitchFamily="18" charset="0"/>
              </a:rPr>
              <a:t>a threshold – say, Rs. One Lakh</a:t>
            </a:r>
            <a:r>
              <a:rPr lang="en-US" sz="2400" dirty="0" smtClean="0">
                <a:latin typeface="Book Antiqua" panose="02040602050305030304" pitchFamily="18" charset="0"/>
              </a:rPr>
              <a:t>.</a:t>
            </a:r>
            <a:endParaRPr lang="en-US" sz="24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b="1" dirty="0" smtClean="0">
                <a:latin typeface="Book Antiqua" panose="02040602050305030304" pitchFamily="18" charset="0"/>
              </a:rPr>
              <a:t>Home consumers not liable for TDS</a:t>
            </a:r>
            <a:r>
              <a:rPr lang="en-US" sz="2400" b="1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24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This will be </a:t>
            </a:r>
            <a:r>
              <a:rPr lang="en-US" sz="2400" b="1" dirty="0" smtClean="0">
                <a:latin typeface="Book Antiqua" panose="02040602050305030304" pitchFamily="18" charset="0"/>
              </a:rPr>
              <a:t>final tax</a:t>
            </a:r>
            <a:r>
              <a:rPr lang="en-US" sz="2400" dirty="0" smtClean="0">
                <a:latin typeface="Book Antiqua" panose="02040602050305030304" pitchFamily="18" charset="0"/>
              </a:rPr>
              <a:t>. Assessing Officer cannot raise an issue that ‘the DC’s profits are more &amp; hence should pay more tax’.</a:t>
            </a:r>
          </a:p>
          <a:p>
            <a:pPr algn="just"/>
            <a:endParaRPr lang="en-US" sz="2400" dirty="0">
              <a:latin typeface="Book Antiqua" panose="02040602050305030304" pitchFamily="18" charset="0"/>
            </a:endParaRPr>
          </a:p>
          <a:p>
            <a:pPr algn="just"/>
            <a:endParaRPr lang="en-IN" sz="24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Two Thresholds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81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ook Antiqua" panose="02040602050305030304" pitchFamily="18" charset="0"/>
              </a:rPr>
              <a:t>Final compliance responsibility shall rest with the Digital Corporation.</a:t>
            </a:r>
          </a:p>
          <a:p>
            <a:pPr marL="0" indent="0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DC to file tax return. Submit audited accounts only for </a:t>
            </a:r>
            <a:r>
              <a:rPr lang="en-US" sz="2800" dirty="0" smtClean="0">
                <a:latin typeface="Book Antiqua" panose="02040602050305030304" pitchFamily="18" charset="0"/>
              </a:rPr>
              <a:t>COM Revenue, TDS and balance paid as Advance tax or Self Assessment Tax.</a:t>
            </a:r>
          </a:p>
          <a:p>
            <a:pPr marL="0" indent="0" algn="just">
              <a:buNone/>
            </a:pPr>
            <a:endParaRPr lang="en-US" sz="2800" dirty="0">
              <a:latin typeface="Book Antiqua" panose="02040602050305030304" pitchFamily="18" charset="0"/>
            </a:endParaRPr>
          </a:p>
          <a:p>
            <a:r>
              <a:rPr lang="en-US" sz="2800" dirty="0" smtClean="0">
                <a:latin typeface="Book Antiqua" panose="02040602050305030304" pitchFamily="18" charset="0"/>
              </a:rPr>
              <a:t>Assessment to be carried out on Digital Corporation.</a:t>
            </a:r>
            <a:endParaRPr lang="en-US" sz="28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Compliance Responsibility on </a:t>
            </a:r>
            <a:br>
              <a:rPr lang="en-US" sz="3600" b="1" dirty="0" smtClean="0">
                <a:latin typeface="Book Antiqua" panose="02040602050305030304" pitchFamily="18" charset="0"/>
              </a:rPr>
            </a:br>
            <a:r>
              <a:rPr lang="en-US" sz="3600" b="1" dirty="0" smtClean="0">
                <a:latin typeface="Book Antiqua" panose="02040602050305030304" pitchFamily="18" charset="0"/>
              </a:rPr>
              <a:t>Digital Corporation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24748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COM		:	Country of Market</a:t>
            </a: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COR		:	Country of Residence</a:t>
            </a: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COS		:	Country of Source</a:t>
            </a:r>
          </a:p>
          <a:p>
            <a:pPr marL="0" indent="0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DC		:	Digital Corporation</a:t>
            </a:r>
            <a:endParaRPr lang="en-US" sz="28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Digital </a:t>
            </a:r>
            <a:r>
              <a:rPr lang="en-US" sz="2800" dirty="0" smtClean="0">
                <a:latin typeface="Book Antiqua" panose="02040602050305030304" pitchFamily="18" charset="0"/>
              </a:rPr>
              <a:t>Tax	:	Tax to be imposed on Digital Corporations.</a:t>
            </a:r>
          </a:p>
          <a:p>
            <a:pPr marL="0" indent="0">
              <a:buNone/>
            </a:pPr>
            <a:r>
              <a:rPr lang="en-US" sz="2800" dirty="0">
                <a:latin typeface="Book Antiqua" panose="02040602050305030304" pitchFamily="18" charset="0"/>
              </a:rPr>
              <a:t>EQL		:	Equalisation Levy</a:t>
            </a:r>
          </a:p>
          <a:p>
            <a:pPr marL="0" indent="0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PCD		:	Public Consultation Document 				</a:t>
            </a:r>
            <a:r>
              <a:rPr lang="en-US" sz="2800" dirty="0" smtClean="0">
                <a:latin typeface="Book Antiqua" panose="02040602050305030304" pitchFamily="18" charset="0"/>
              </a:rPr>
              <a:t>	published </a:t>
            </a:r>
            <a:r>
              <a:rPr lang="en-US" sz="2800" dirty="0" smtClean="0">
                <a:latin typeface="Book Antiqua" panose="02040602050305030304" pitchFamily="18" charset="0"/>
              </a:rPr>
              <a:t>by OECD in Feb, 2019</a:t>
            </a:r>
          </a:p>
          <a:p>
            <a:pPr marL="0" indent="0" algn="just">
              <a:buNone/>
            </a:pPr>
            <a:endParaRPr lang="en-US" sz="2800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SEP		:	Significant Economic Presence</a:t>
            </a: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WHT		:	Withholding Tax  = TDS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Short Forms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320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 Non-Resident Digital Corporation will make </a:t>
            </a:r>
            <a:r>
              <a:rPr lang="en-US" sz="2800" b="1" dirty="0" smtClean="0">
                <a:latin typeface="Book Antiqua" panose="02040602050305030304" pitchFamily="18" charset="0"/>
              </a:rPr>
              <a:t>Revenue Collection Arrangements </a:t>
            </a:r>
            <a:r>
              <a:rPr lang="en-US" sz="2800" dirty="0" smtClean="0">
                <a:latin typeface="Book Antiqua" panose="02040602050305030304" pitchFamily="18" charset="0"/>
              </a:rPr>
              <a:t>in COM – so that – all the revenue will be received only in bank accounts specified within COM. Digital Corporation may select such </a:t>
            </a:r>
            <a:r>
              <a:rPr lang="en-US" sz="2800" dirty="0" smtClean="0">
                <a:latin typeface="Book Antiqua" panose="02040602050305030304" pitchFamily="18" charset="0"/>
              </a:rPr>
              <a:t>scheduled banks </a:t>
            </a:r>
            <a:r>
              <a:rPr lang="en-US" sz="2800" dirty="0" smtClean="0">
                <a:latin typeface="Book Antiqua" panose="02040602050305030304" pitchFamily="18" charset="0"/>
              </a:rPr>
              <a:t>as it likes.</a:t>
            </a:r>
          </a:p>
          <a:p>
            <a:pPr algn="just"/>
            <a:endParaRPr lang="en-US" sz="17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All payers will pay DC’s revenue in Indian bank accounts after deducting Digital tax at prescribed rate.</a:t>
            </a:r>
          </a:p>
          <a:p>
            <a:pPr algn="just"/>
            <a:endParaRPr lang="en-US" sz="1900" dirty="0">
              <a:latin typeface="Book Antiqua" panose="02040602050305030304" pitchFamily="18" charset="0"/>
            </a:endParaRPr>
          </a:p>
          <a:p>
            <a:pPr algn="just"/>
            <a:endParaRPr lang="en-US" sz="2400" dirty="0" smtClean="0">
              <a:latin typeface="Book Antiqua" panose="02040602050305030304" pitchFamily="18" charset="0"/>
            </a:endParaRPr>
          </a:p>
          <a:p>
            <a:pPr algn="just"/>
            <a:endParaRPr lang="en-US" sz="24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Enforcement of WHT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2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Banks </a:t>
            </a:r>
            <a:r>
              <a:rPr lang="en-US" sz="2800" dirty="0">
                <a:latin typeface="Book Antiqua" panose="02040602050305030304" pitchFamily="18" charset="0"/>
              </a:rPr>
              <a:t>will inform monthly collections to Income-tax department</a:t>
            </a:r>
            <a:r>
              <a:rPr lang="en-US" sz="2800" dirty="0" smtClean="0">
                <a:latin typeface="Book Antiqua" panose="02040602050305030304" pitchFamily="18" charset="0"/>
              </a:rPr>
              <a:t>. DC will file monthly returns of Revenue Received &amp; WHT deducted.</a:t>
            </a: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Short fall between WHT &amp; tax payable will be paid by DC as advance tax &amp; self assessment tax.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>
                <a:latin typeface="Book Antiqua" panose="02040602050305030304" pitchFamily="18" charset="0"/>
              </a:rPr>
              <a:t>With this system in place </a:t>
            </a:r>
            <a:r>
              <a:rPr lang="en-US" sz="2800" dirty="0" smtClean="0">
                <a:latin typeface="Book Antiqua" panose="02040602050305030304" pitchFamily="18" charset="0"/>
              </a:rPr>
              <a:t>Digital Tax can </a:t>
            </a:r>
            <a:r>
              <a:rPr lang="en-US" sz="2800" dirty="0">
                <a:latin typeface="Book Antiqua" panose="02040602050305030304" pitchFamily="18" charset="0"/>
              </a:rPr>
              <a:t>be levied </a:t>
            </a:r>
            <a:r>
              <a:rPr lang="en-US" sz="2800" dirty="0" smtClean="0">
                <a:latin typeface="Book Antiqua" panose="02040602050305030304" pitchFamily="18" charset="0"/>
              </a:rPr>
              <a:t>on</a:t>
            </a:r>
            <a:r>
              <a:rPr lang="en-US" sz="2800" b="1" dirty="0" smtClean="0">
                <a:latin typeface="Book Antiqua" panose="02040602050305030304" pitchFamily="18" charset="0"/>
              </a:rPr>
              <a:t> </a:t>
            </a:r>
            <a:r>
              <a:rPr lang="en-US" sz="2800" b="1" dirty="0">
                <a:latin typeface="Book Antiqua" panose="02040602050305030304" pitchFamily="18" charset="0"/>
              </a:rPr>
              <a:t>“B to B”    and    “B to C”.</a:t>
            </a:r>
          </a:p>
          <a:p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latin typeface="Book Antiqua" panose="02040602050305030304" pitchFamily="18" charset="0"/>
              </a:rPr>
              <a:t>Enforcement of WHT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96459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In any international tax system, we are concerned with Nexus &amp; Profit Attribution.</a:t>
            </a:r>
          </a:p>
          <a:p>
            <a:pPr algn="just"/>
            <a:endParaRPr lang="en-US" sz="3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Instead of attributing profits, Tax Base Allocation is simpler.</a:t>
            </a:r>
          </a:p>
          <a:p>
            <a:pPr algn="just"/>
            <a:endParaRPr lang="en-US" sz="500" dirty="0">
              <a:latin typeface="Book Antiqua" panose="02040602050305030304" pitchFamily="18" charset="0"/>
            </a:endParaRPr>
          </a:p>
          <a:p>
            <a:pPr algn="just"/>
            <a:r>
              <a:rPr lang="en-US" sz="2800" b="1" dirty="0" smtClean="0">
                <a:latin typeface="Book Antiqua" panose="02040602050305030304" pitchFamily="18" charset="0"/>
              </a:rPr>
              <a:t>Market is Nexus.</a:t>
            </a:r>
          </a:p>
          <a:p>
            <a:pPr marL="0" indent="354013">
              <a:buNone/>
            </a:pPr>
            <a:r>
              <a:rPr lang="en-US" sz="2800" b="1" dirty="0" smtClean="0">
                <a:latin typeface="Book Antiqua" panose="02040602050305030304" pitchFamily="18" charset="0"/>
              </a:rPr>
              <a:t>Revenue Realisation</a:t>
            </a:r>
            <a:r>
              <a:rPr lang="en-US" sz="2800" dirty="0" smtClean="0">
                <a:latin typeface="Book Antiqua" panose="02040602050305030304" pitchFamily="18" charset="0"/>
              </a:rPr>
              <a:t> from </a:t>
            </a:r>
            <a:r>
              <a:rPr lang="en-US" sz="2800" dirty="0" smtClean="0">
                <a:latin typeface="Book Antiqua" panose="02040602050305030304" pitchFamily="18" charset="0"/>
              </a:rPr>
              <a:t>COM constitutes </a:t>
            </a:r>
            <a:r>
              <a:rPr lang="en-US" sz="2800" b="1" dirty="0" smtClean="0">
                <a:latin typeface="Book Antiqua" panose="02040602050305030304" pitchFamily="18" charset="0"/>
              </a:rPr>
              <a:t>Tax </a:t>
            </a:r>
            <a:r>
              <a:rPr lang="en-US" sz="2800" b="1" dirty="0" smtClean="0">
                <a:latin typeface="Book Antiqua" panose="02040602050305030304" pitchFamily="18" charset="0"/>
              </a:rPr>
              <a:t>      	Base </a:t>
            </a:r>
            <a:r>
              <a:rPr lang="en-US" sz="2800" dirty="0" smtClean="0">
                <a:latin typeface="Book Antiqua" panose="02040602050305030304" pitchFamily="18" charset="0"/>
              </a:rPr>
              <a:t>allocated to COM</a:t>
            </a:r>
          </a:p>
          <a:p>
            <a:pPr marL="0" indent="354013" algn="just">
              <a:buNone/>
            </a:pPr>
            <a:endParaRPr lang="en-US" sz="17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This system eliminates a lot of subjective computations.</a:t>
            </a:r>
          </a:p>
          <a:p>
            <a:pPr algn="just"/>
            <a:endParaRPr lang="en-US" sz="13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Eliminates tax planning and simplifies everything.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Nexus &amp; Allocation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4097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A fair proposal for allocation of Tax Base between COR &amp; other countries:</a:t>
            </a:r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Without Market (</a:t>
            </a:r>
            <a:r>
              <a:rPr lang="en-US" sz="2800" b="1" dirty="0" smtClean="0">
                <a:latin typeface="Book Antiqua" panose="02040602050305030304" pitchFamily="18" charset="0"/>
              </a:rPr>
              <a:t>demand</a:t>
            </a:r>
            <a:r>
              <a:rPr lang="en-US" sz="2800" dirty="0" smtClean="0">
                <a:latin typeface="Book Antiqua" panose="02040602050305030304" pitchFamily="18" charset="0"/>
              </a:rPr>
              <a:t>) there is no sale, no business and no profit.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Without </a:t>
            </a:r>
            <a:r>
              <a:rPr lang="en-US" sz="2800" b="1" dirty="0" smtClean="0">
                <a:latin typeface="Book Antiqua" panose="02040602050305030304" pitchFamily="18" charset="0"/>
              </a:rPr>
              <a:t>Supply</a:t>
            </a:r>
            <a:r>
              <a:rPr lang="en-US" sz="2800" dirty="0" smtClean="0">
                <a:latin typeface="Book Antiqua" panose="02040602050305030304" pitchFamily="18" charset="0"/>
              </a:rPr>
              <a:t>, there is no business, no profit.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Both are equally important.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Tax base </a:t>
            </a:r>
            <a:r>
              <a:rPr lang="en-US" sz="2800" dirty="0" smtClean="0">
                <a:latin typeface="Book Antiqua" panose="02040602050305030304" pitchFamily="18" charset="0"/>
              </a:rPr>
              <a:t>must </a:t>
            </a:r>
            <a:r>
              <a:rPr lang="en-US" sz="2800" dirty="0" smtClean="0">
                <a:latin typeface="Book Antiqua" panose="02040602050305030304" pitchFamily="18" charset="0"/>
              </a:rPr>
              <a:t>be shared equally between COR and Country of Market – COM.</a:t>
            </a:r>
          </a:p>
          <a:p>
            <a:pPr marL="0" indent="0" algn="just">
              <a:buNone/>
            </a:pPr>
            <a:endParaRPr lang="en-IN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FAIR Tax Base Allocation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688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	Supply side		Demand side</a:t>
            </a: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	------------------		-------------------</a:t>
            </a:r>
            <a:endParaRPr lang="en-US" sz="28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	COR &amp; COS		       COM</a:t>
            </a:r>
          </a:p>
          <a:p>
            <a:pPr marL="0" indent="0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	        </a:t>
            </a:r>
          </a:p>
          <a:p>
            <a:pPr marL="0" indent="0">
              <a:buNone/>
            </a:pPr>
            <a:r>
              <a:rPr lang="en-US" sz="2800" dirty="0">
                <a:latin typeface="Book Antiqua" panose="02040602050305030304" pitchFamily="18" charset="0"/>
              </a:rPr>
              <a:t>	</a:t>
            </a:r>
            <a:r>
              <a:rPr lang="en-US" sz="2800" dirty="0" smtClean="0">
                <a:latin typeface="Book Antiqua" panose="02040602050305030304" pitchFamily="18" charset="0"/>
              </a:rPr>
              <a:t>	50%			         50%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Tax Base Allocation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0630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OECD, UN &amp; US models of treaties concern themselves entirely with the –</a:t>
            </a:r>
          </a:p>
          <a:p>
            <a:pPr marL="0" indent="354013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Functions, Assets, Employees &amp; Risk –</a:t>
            </a:r>
          </a:p>
          <a:p>
            <a:pPr marL="354013" indent="0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all taken by the suppliers of goods &amp; services/ tax </a:t>
            </a:r>
            <a:r>
              <a:rPr lang="en-US" sz="2800" dirty="0" smtClean="0">
                <a:latin typeface="Book Antiqua" panose="02040602050305030304" pitchFamily="18" charset="0"/>
              </a:rPr>
              <a:t>payers (Supply Side).</a:t>
            </a: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All the considerations completely ignore the fact that for business COM </a:t>
            </a:r>
            <a:r>
              <a:rPr lang="en-US" sz="2800" dirty="0" smtClean="0">
                <a:latin typeface="Book Antiqua" panose="02040602050305030304" pitchFamily="18" charset="0"/>
              </a:rPr>
              <a:t>(Demand Side) is </a:t>
            </a:r>
            <a:r>
              <a:rPr lang="en-US" sz="2800" dirty="0" smtClean="0">
                <a:latin typeface="Book Antiqua" panose="02040602050305030304" pitchFamily="18" charset="0"/>
              </a:rPr>
              <a:t>necessary. 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COM contributes to the economy and is entitled to tax base allocation.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Country of Market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6737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COM deserves tax base allocation just because it contributes market. </a:t>
            </a:r>
            <a:r>
              <a:rPr lang="en-US" sz="2600" b="1" dirty="0" smtClean="0">
                <a:latin typeface="Book Antiqua" panose="02040602050305030304" pitchFamily="18" charset="0"/>
              </a:rPr>
              <a:t>Market </a:t>
            </a:r>
            <a:r>
              <a:rPr lang="en-US" sz="2600" b="1" dirty="0" smtClean="0">
                <a:latin typeface="Book Antiqua" panose="02040602050305030304" pitchFamily="18" charset="0"/>
              </a:rPr>
              <a:t>is the nexus.</a:t>
            </a:r>
          </a:p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For establishing nexus for COM, there is no need to look at functions, etc. conducted by the Supplier of Goods &amp; Services</a:t>
            </a:r>
            <a:r>
              <a:rPr lang="en-US" sz="2600" dirty="0" smtClean="0">
                <a:latin typeface="Book Antiqua" panose="0204060205030503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6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Supplier’s functions etc. are important for allocation of tax base between COR &amp; </a:t>
            </a:r>
            <a:r>
              <a:rPr lang="en-US" sz="2600" dirty="0" smtClean="0">
                <a:latin typeface="Book Antiqua" panose="02040602050305030304" pitchFamily="18" charset="0"/>
              </a:rPr>
              <a:t>COS (Supply side).</a:t>
            </a:r>
            <a:endParaRPr lang="en-US" sz="2600" dirty="0" smtClean="0">
              <a:latin typeface="Book Antiqua" panose="02040602050305030304" pitchFamily="18" charset="0"/>
            </a:endParaRPr>
          </a:p>
          <a:p>
            <a:r>
              <a:rPr lang="en-IN" sz="2600" dirty="0" smtClean="0">
                <a:latin typeface="Book Antiqua" panose="02040602050305030304" pitchFamily="18" charset="0"/>
              </a:rPr>
              <a:t>For, COM (Demand Side), market is the SEP/PE.</a:t>
            </a:r>
            <a:endParaRPr lang="en-IN" sz="26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Country of Market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484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  <a:tabLst>
                <a:tab pos="1076325" algn="l"/>
              </a:tabLst>
            </a:pPr>
            <a:r>
              <a:rPr lang="en-US" sz="2800" b="1" dirty="0" smtClean="0">
                <a:latin typeface="Book Antiqua" panose="02040602050305030304" pitchFamily="18" charset="0"/>
              </a:rPr>
              <a:t>COR</a:t>
            </a:r>
            <a:r>
              <a:rPr lang="en-US" sz="2800" dirty="0" smtClean="0">
                <a:latin typeface="Book Antiqua" panose="02040602050305030304" pitchFamily="18" charset="0"/>
              </a:rPr>
              <a:t>	is the country where the Digital 	Corporation is Tax Resident.</a:t>
            </a:r>
          </a:p>
          <a:p>
            <a:pPr marL="0" indent="0" algn="just">
              <a:buNone/>
              <a:tabLst>
                <a:tab pos="1076325" algn="l"/>
              </a:tabLst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marL="1076325" indent="-1076325" algn="just">
              <a:buNone/>
              <a:tabLst>
                <a:tab pos="1076325" algn="l"/>
              </a:tabLst>
            </a:pPr>
            <a:r>
              <a:rPr lang="en-US" sz="2800" b="1" dirty="0" smtClean="0">
                <a:latin typeface="Book Antiqua" panose="02040602050305030304" pitchFamily="18" charset="0"/>
              </a:rPr>
              <a:t>COS</a:t>
            </a:r>
            <a:r>
              <a:rPr lang="en-US" sz="2800" dirty="0" smtClean="0">
                <a:latin typeface="Book Antiqua" panose="02040602050305030304" pitchFamily="18" charset="0"/>
              </a:rPr>
              <a:t>	is the country where the Digital Corporation conducts some functions, holds assets, employs people or takes risks – without being tax resident in that country.</a:t>
            </a:r>
          </a:p>
          <a:p>
            <a:pPr marL="1076325" indent="-1076325" algn="just">
              <a:buNone/>
              <a:tabLst>
                <a:tab pos="1076325" algn="l"/>
              </a:tabLst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marL="1076325" indent="-1076325" algn="just">
              <a:buNone/>
              <a:tabLst>
                <a:tab pos="1076325" algn="l"/>
              </a:tabLst>
            </a:pPr>
            <a:r>
              <a:rPr lang="en-US" sz="2800" b="1" dirty="0" smtClean="0">
                <a:latin typeface="Book Antiqua" panose="02040602050305030304" pitchFamily="18" charset="0"/>
              </a:rPr>
              <a:t>COM</a:t>
            </a:r>
            <a:r>
              <a:rPr lang="en-US" sz="2800" dirty="0" smtClean="0">
                <a:latin typeface="Book Antiqua" panose="02040602050305030304" pitchFamily="18" charset="0"/>
              </a:rPr>
              <a:t>	is the country that provides market without being COR or COS.</a:t>
            </a:r>
          </a:p>
          <a:p>
            <a:pPr marL="0" indent="0" algn="just">
              <a:buNone/>
              <a:tabLst>
                <a:tab pos="1076325" algn="l"/>
              </a:tabLst>
            </a:pP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COR # COS # COM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661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OECD’s Public Consultation Document of  February, 2019 </a:t>
            </a:r>
            <a:r>
              <a:rPr lang="en-US" sz="2800" dirty="0" smtClean="0">
                <a:latin typeface="Book Antiqua" panose="02040602050305030304" pitchFamily="18" charset="0"/>
              </a:rPr>
              <a:t>is - Unfair </a:t>
            </a:r>
            <a:r>
              <a:rPr lang="en-US" sz="2800" dirty="0" smtClean="0">
                <a:latin typeface="Book Antiqua" panose="02040602050305030304" pitchFamily="18" charset="0"/>
              </a:rPr>
              <a:t>to COM; &amp; too complex for all.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There are too many subjective assumptions &amp; calculations.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These will cause litigation.</a:t>
            </a:r>
          </a:p>
          <a:p>
            <a:pPr algn="just"/>
            <a:r>
              <a:rPr lang="en-US" sz="2800" b="1" dirty="0" smtClean="0">
                <a:latin typeface="Book Antiqua" panose="02040602050305030304" pitchFamily="18" charset="0"/>
              </a:rPr>
              <a:t>Such system will not help either the Tax Payer or the Tax Collector.</a:t>
            </a:r>
            <a:endParaRPr lang="en-IN" sz="2800" b="1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OECD PCD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833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 </a:t>
            </a:r>
            <a:r>
              <a:rPr lang="en-US" sz="2800" dirty="0" smtClean="0">
                <a:latin typeface="Book Antiqua" panose="02040602050305030304" pitchFamily="18" charset="0"/>
              </a:rPr>
              <a:t>PCD needs to be rejected </a:t>
            </a:r>
            <a:r>
              <a:rPr lang="en-US" sz="2800" dirty="0" smtClean="0">
                <a:latin typeface="Book Antiqua" panose="02040602050305030304" pitchFamily="18" charset="0"/>
              </a:rPr>
              <a:t>on </a:t>
            </a:r>
            <a:r>
              <a:rPr lang="en-US" sz="2800" dirty="0" smtClean="0">
                <a:latin typeface="Book Antiqua" panose="02040602050305030304" pitchFamily="18" charset="0"/>
              </a:rPr>
              <a:t>the grounds </a:t>
            </a:r>
            <a:r>
              <a:rPr lang="en-US" sz="2800" dirty="0" smtClean="0">
                <a:latin typeface="Book Antiqua" panose="02040602050305030304" pitchFamily="18" charset="0"/>
              </a:rPr>
              <a:t>of: </a:t>
            </a:r>
          </a:p>
          <a:p>
            <a:pPr marL="0" indent="0" algn="just">
              <a:buNone/>
            </a:pPr>
            <a:r>
              <a:rPr lang="en-US" sz="2800" dirty="0">
                <a:latin typeface="Book Antiqua" panose="02040602050305030304" pitchFamily="18" charset="0"/>
              </a:rPr>
              <a:t>	</a:t>
            </a:r>
            <a:r>
              <a:rPr lang="en-US" sz="2800" dirty="0" smtClean="0">
                <a:latin typeface="Book Antiqua" panose="02040602050305030304" pitchFamily="18" charset="0"/>
              </a:rPr>
              <a:t>(i) being </a:t>
            </a:r>
            <a:r>
              <a:rPr lang="en-US" sz="2800" dirty="0" smtClean="0">
                <a:latin typeface="Book Antiqua" panose="02040602050305030304" pitchFamily="18" charset="0"/>
              </a:rPr>
              <a:t>a potential cause for extreme </a:t>
            </a:r>
            <a:r>
              <a:rPr lang="en-US" sz="2800" dirty="0" smtClean="0">
                <a:latin typeface="Book Antiqua" panose="02040602050305030304" pitchFamily="18" charset="0"/>
              </a:rPr>
              <a:t>litigation</a:t>
            </a:r>
            <a:r>
              <a:rPr lang="en-US" sz="2800" dirty="0" smtClean="0">
                <a:latin typeface="Book Antiqua" panose="02040602050305030304" pitchFamily="18" charset="0"/>
              </a:rPr>
              <a:t>; and    (ii) </a:t>
            </a:r>
            <a:r>
              <a:rPr lang="en-US" sz="2800" dirty="0" smtClean="0">
                <a:latin typeface="Book Antiqua" panose="02040602050305030304" pitchFamily="18" charset="0"/>
              </a:rPr>
              <a:t>Being unfair </a:t>
            </a:r>
            <a:r>
              <a:rPr lang="en-US" sz="2800" dirty="0" smtClean="0">
                <a:latin typeface="Book Antiqua" panose="02040602050305030304" pitchFamily="18" charset="0"/>
              </a:rPr>
              <a:t>for </a:t>
            </a:r>
            <a:r>
              <a:rPr lang="en-US" sz="2800" dirty="0" smtClean="0">
                <a:latin typeface="Book Antiqua" panose="02040602050305030304" pitchFamily="18" charset="0"/>
              </a:rPr>
              <a:t>COM.</a:t>
            </a:r>
          </a:p>
          <a:p>
            <a:pPr marL="0" indent="0" algn="just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5% WHT on simplified SEP (Revenue Realisation) is free from controversies, simple for compliance &amp; administration; and is fair to COM as well as COR &amp; COS.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For an honest Digital Corporation, once double tax is eliminated, it does not matter whether it pays tax to COR and COM; or wholly to COR.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OECD PCD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80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744972"/>
              </p:ext>
            </p:extLst>
          </p:nvPr>
        </p:nvGraphicFramePr>
        <p:xfrm>
          <a:off x="914400" y="2133600"/>
          <a:ext cx="6781800" cy="3078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0"/>
                <a:gridCol w="5562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Book Antiqua" panose="02040602050305030304" pitchFamily="18" charset="0"/>
                        </a:rPr>
                        <a:t>Slides </a:t>
                      </a:r>
                      <a:endParaRPr lang="en-IN" sz="2000" b="1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Book Antiqua" panose="02040602050305030304" pitchFamily="18" charset="0"/>
                        </a:rPr>
                        <a:t>Subject</a:t>
                      </a:r>
                      <a:endParaRPr lang="en-IN" sz="2000" b="1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4 </a:t>
                      </a:r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to </a:t>
                      </a:r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13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Background for Proposal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14 </a:t>
                      </a:r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to 21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Digital Tax </a:t>
                      </a:r>
                      <a:r>
                        <a:rPr lang="en-US" sz="2000" baseline="0" dirty="0" smtClean="0">
                          <a:latin typeface="Book Antiqua" panose="02040602050305030304" pitchFamily="18" charset="0"/>
                        </a:rPr>
                        <a:t>system </a:t>
                      </a:r>
                      <a:r>
                        <a:rPr lang="en-US" sz="2000" baseline="0" dirty="0" smtClean="0">
                          <a:latin typeface="Book Antiqua" panose="02040602050305030304" pitchFamily="18" charset="0"/>
                        </a:rPr>
                        <a:t>proposed – WHT like Royalty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22 to </a:t>
                      </a:r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27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Proposal for Nexus</a:t>
                      </a:r>
                      <a:r>
                        <a:rPr lang="en-US" sz="2000" baseline="0" dirty="0" smtClean="0">
                          <a:latin typeface="Book Antiqua" panose="02040602050305030304" pitchFamily="18" charset="0"/>
                        </a:rPr>
                        <a:t> &amp; Tax Base Allocation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28</a:t>
                      </a:r>
                      <a:r>
                        <a:rPr lang="en-US" sz="2000" baseline="0" dirty="0" smtClean="0">
                          <a:latin typeface="Book Antiqua" panose="02040602050305030304" pitchFamily="18" charset="0"/>
                        </a:rPr>
                        <a:t> &amp; 29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OECD PCD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30 </a:t>
                      </a:r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to </a:t>
                      </a:r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39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Option to claim loss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40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ook Antiqua" panose="02040602050305030304" pitchFamily="18" charset="0"/>
                        </a:rPr>
                        <a:t>Conclusion</a:t>
                      </a:r>
                      <a:endParaRPr lang="en-IN" sz="20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/>
            </a:r>
            <a:br>
              <a:rPr lang="en-US" sz="3600" b="1" dirty="0" smtClean="0">
                <a:latin typeface="Book Antiqua" panose="02040602050305030304" pitchFamily="18" charset="0"/>
              </a:rPr>
            </a:br>
            <a:r>
              <a:rPr lang="en-US" sz="3600" b="1" dirty="0" smtClean="0">
                <a:latin typeface="Book Antiqua" panose="02040602050305030304" pitchFamily="18" charset="0"/>
              </a:rPr>
              <a:t>Contents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1517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Autofit/>
          </a:bodyPr>
          <a:lstStyle/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Domestic law to provide for Simplified SEP definition – which will include Market &amp; </a:t>
            </a:r>
            <a:r>
              <a:rPr lang="en-US" sz="2600" dirty="0" smtClean="0">
                <a:latin typeface="Book Antiqua" panose="02040602050305030304" pitchFamily="18" charset="0"/>
              </a:rPr>
              <a:t>Database – Section 9(1) to be modified. </a:t>
            </a:r>
          </a:p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Similarly</a:t>
            </a:r>
            <a:r>
              <a:rPr lang="en-US" sz="2600" dirty="0" smtClean="0">
                <a:latin typeface="Book Antiqua" panose="02040602050305030304" pitchFamily="18" charset="0"/>
              </a:rPr>
              <a:t>, OECD and UN models to expand Article 5 by including Market and </a:t>
            </a:r>
            <a:r>
              <a:rPr lang="en-US" sz="2600" dirty="0" smtClean="0">
                <a:latin typeface="Book Antiqua" panose="02040602050305030304" pitchFamily="18" charset="0"/>
              </a:rPr>
              <a:t>Database </a:t>
            </a:r>
            <a:r>
              <a:rPr lang="en-US" sz="2600" dirty="0" smtClean="0">
                <a:latin typeface="Book Antiqua" panose="02040602050305030304" pitchFamily="18" charset="0"/>
              </a:rPr>
              <a:t>as PE</a:t>
            </a:r>
            <a:r>
              <a:rPr lang="en-US" sz="2600" dirty="0" smtClean="0">
                <a:latin typeface="Book Antiqua" panose="02040602050305030304" pitchFamily="18" charset="0"/>
              </a:rPr>
              <a:t>.</a:t>
            </a:r>
            <a:endParaRPr lang="en-US" sz="26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Market in COM is SEP = Nexus.</a:t>
            </a:r>
          </a:p>
          <a:p>
            <a:pPr marL="347663" indent="-347663" algn="just">
              <a:buNone/>
            </a:pPr>
            <a:r>
              <a:rPr lang="en-US" sz="2600" dirty="0" smtClean="0">
                <a:latin typeface="Book Antiqua" panose="02040602050305030304" pitchFamily="18" charset="0"/>
              </a:rPr>
              <a:t>	Revenue collected is Tax Base. </a:t>
            </a:r>
          </a:p>
          <a:p>
            <a:pPr marL="347663" indent="-347663" algn="just">
              <a:buNone/>
            </a:pPr>
            <a:r>
              <a:rPr lang="en-US" sz="2600" dirty="0">
                <a:latin typeface="Book Antiqua" panose="02040602050305030304" pitchFamily="18" charset="0"/>
              </a:rPr>
              <a:t>	</a:t>
            </a:r>
            <a:r>
              <a:rPr lang="en-US" sz="2600" dirty="0" smtClean="0">
                <a:latin typeface="Book Antiqua" panose="02040602050305030304" pitchFamily="18" charset="0"/>
              </a:rPr>
              <a:t>Final tax @ 5</a:t>
            </a:r>
            <a:r>
              <a:rPr lang="en-US" sz="2600" dirty="0" smtClean="0">
                <a:latin typeface="Book Antiqua" panose="02040602050305030304" pitchFamily="18" charset="0"/>
              </a:rPr>
              <a:t>% of Tax Base.</a:t>
            </a:r>
          </a:p>
          <a:p>
            <a:pPr algn="just"/>
            <a:r>
              <a:rPr lang="en-US" sz="2600" dirty="0" smtClean="0">
                <a:latin typeface="Book Antiqua" panose="02040602050305030304" pitchFamily="18" charset="0"/>
              </a:rPr>
              <a:t>Do not give Treaty reliefs to any assessee that is resident of a </a:t>
            </a:r>
            <a:r>
              <a:rPr lang="en-US" sz="2600" b="1" dirty="0" smtClean="0">
                <a:latin typeface="Book Antiqua" panose="02040602050305030304" pitchFamily="18" charset="0"/>
              </a:rPr>
              <a:t>Tax Haven </a:t>
            </a:r>
            <a:r>
              <a:rPr lang="en-US" sz="2600" dirty="0" smtClean="0">
                <a:latin typeface="Book Antiqua" panose="02040602050305030304" pitchFamily="18" charset="0"/>
              </a:rPr>
              <a:t>country. </a:t>
            </a:r>
            <a:endParaRPr lang="en-US" sz="2600" dirty="0" smtClean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en-US" sz="2600" dirty="0" smtClean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Option to claim loss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7595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Book Antiqua" panose="02040602050305030304" pitchFamily="18" charset="0"/>
              </a:rPr>
              <a:t>Non-resident DCs may be given option </a:t>
            </a:r>
            <a:r>
              <a:rPr lang="en-US" dirty="0" smtClean="0">
                <a:latin typeface="Book Antiqua" panose="02040602050305030304" pitchFamily="18" charset="0"/>
              </a:rPr>
              <a:t>to- </a:t>
            </a:r>
            <a:endParaRPr lang="en-US" dirty="0">
              <a:latin typeface="Book Antiqua" panose="02040602050305030304" pitchFamily="18" charset="0"/>
            </a:endParaRPr>
          </a:p>
          <a:p>
            <a:pPr marL="363538" indent="0" algn="just">
              <a:buNone/>
            </a:pPr>
            <a:r>
              <a:rPr lang="en-US" dirty="0">
                <a:latin typeface="Book Antiqua" panose="02040602050305030304" pitchFamily="18" charset="0"/>
              </a:rPr>
              <a:t>file tax returns &amp; establish that they are liable to tax lower than </a:t>
            </a:r>
            <a:r>
              <a:rPr lang="en-US" dirty="0" smtClean="0">
                <a:latin typeface="Book Antiqua" panose="02040602050305030304" pitchFamily="18" charset="0"/>
              </a:rPr>
              <a:t>Digital </a:t>
            </a:r>
            <a:r>
              <a:rPr lang="en-US" dirty="0" smtClean="0">
                <a:latin typeface="Book Antiqua" panose="02040602050305030304" pitchFamily="18" charset="0"/>
              </a:rPr>
              <a:t>Tax or ‘Nil’ tax.</a:t>
            </a:r>
            <a:endParaRPr lang="en-US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dirty="0">
                <a:latin typeface="Book Antiqua" panose="02040602050305030304" pitchFamily="18" charset="0"/>
              </a:rPr>
              <a:t>Subject to </a:t>
            </a:r>
            <a:r>
              <a:rPr lang="en-US" dirty="0" smtClean="0">
                <a:latin typeface="Book Antiqua" panose="02040602050305030304" pitchFamily="18" charset="0"/>
              </a:rPr>
              <a:t>conditions given below.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E-commerce Taxation                   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Book Antiqua" panose="02040602050305030304" pitchFamily="18" charset="0"/>
              </a:rPr>
              <a:t>Option to claim loss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246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 fact that MNCs do not disclose their true taxable profits has been well established by the fact that –</a:t>
            </a:r>
          </a:p>
          <a:p>
            <a:r>
              <a:rPr lang="en-US" sz="2800" dirty="0" smtClean="0">
                <a:latin typeface="Book Antiqua" panose="02040602050305030304" pitchFamily="18" charset="0"/>
              </a:rPr>
              <a:t>Globally Governments had to resort to </a:t>
            </a:r>
          </a:p>
          <a:p>
            <a:pPr marL="0" indent="0">
              <a:buNone/>
            </a:pPr>
            <a:r>
              <a:rPr lang="en-US" sz="2800" dirty="0">
                <a:latin typeface="Book Antiqua" panose="02040602050305030304" pitchFamily="18" charset="0"/>
              </a:rPr>
              <a:t>	</a:t>
            </a:r>
            <a:r>
              <a:rPr lang="en-US" sz="2800" dirty="0" smtClean="0">
                <a:latin typeface="Book Antiqua" panose="02040602050305030304" pitchFamily="18" charset="0"/>
              </a:rPr>
              <a:t>BEPS					GILTI</a:t>
            </a:r>
          </a:p>
          <a:p>
            <a:pPr marL="0" indent="0">
              <a:buNone/>
            </a:pPr>
            <a:r>
              <a:rPr lang="en-US" sz="2800" dirty="0">
                <a:latin typeface="Book Antiqua" panose="02040602050305030304" pitchFamily="18" charset="0"/>
              </a:rPr>
              <a:t>	</a:t>
            </a:r>
            <a:r>
              <a:rPr lang="en-US" sz="2800" dirty="0" smtClean="0">
                <a:latin typeface="Book Antiqua" panose="02040602050305030304" pitchFamily="18" charset="0"/>
              </a:rPr>
              <a:t>GAAR				BEAT</a:t>
            </a:r>
          </a:p>
          <a:p>
            <a:pPr marL="0" indent="0">
              <a:buNone/>
            </a:pPr>
            <a:r>
              <a:rPr lang="en-US" sz="2800" dirty="0">
                <a:latin typeface="Book Antiqua" panose="02040602050305030304" pitchFamily="18" charset="0"/>
              </a:rPr>
              <a:t>	</a:t>
            </a:r>
            <a:r>
              <a:rPr lang="en-US" sz="2800" dirty="0" smtClean="0">
                <a:latin typeface="Book Antiqua" panose="02040602050305030304" pitchFamily="18" charset="0"/>
              </a:rPr>
              <a:t>Information 			FATCA</a:t>
            </a:r>
          </a:p>
          <a:p>
            <a:pPr marL="0" indent="0">
              <a:buNone/>
            </a:pPr>
            <a:r>
              <a:rPr lang="en-US" sz="2800" dirty="0">
                <a:latin typeface="Book Antiqua" panose="02040602050305030304" pitchFamily="18" charset="0"/>
              </a:rPr>
              <a:t>	</a:t>
            </a:r>
            <a:r>
              <a:rPr lang="en-US" sz="2800" dirty="0" smtClean="0">
                <a:latin typeface="Book Antiqua" panose="02040602050305030304" pitchFamily="18" charset="0"/>
              </a:rPr>
              <a:t>Exchange Agreements.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Option to claim loss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1914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Once &amp; for all discard the myth </a:t>
            </a:r>
            <a:r>
              <a:rPr lang="en-US" sz="2800" dirty="0" smtClean="0">
                <a:latin typeface="Book Antiqua" panose="02040602050305030304" pitchFamily="18" charset="0"/>
              </a:rPr>
              <a:t>that</a:t>
            </a:r>
          </a:p>
          <a:p>
            <a:pPr marL="0" indent="0" algn="ctr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 when a Digital Corporation </a:t>
            </a:r>
          </a:p>
          <a:p>
            <a:pPr marL="0" indent="0" algn="ctr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submits published audited </a:t>
            </a:r>
          </a:p>
          <a:p>
            <a:pPr marL="0" indent="0" algn="ctr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figures of profits</a:t>
            </a:r>
            <a:r>
              <a:rPr lang="en-US" sz="2800" dirty="0" smtClean="0">
                <a:latin typeface="Book Antiqua" panose="02040602050305030304" pitchFamily="18" charset="0"/>
              </a:rPr>
              <a:t>;</a:t>
            </a:r>
          </a:p>
          <a:p>
            <a:pPr marL="0" indent="0" algn="ctr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 the tax officers of COM should accept them.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/>
            </a:r>
            <a:br>
              <a:rPr lang="en-US" sz="3600" b="1" dirty="0" smtClean="0">
                <a:latin typeface="Book Antiqua" panose="02040602050305030304" pitchFamily="18" charset="0"/>
              </a:rPr>
            </a:br>
            <a:r>
              <a:rPr lang="en-US" sz="3600" b="1" dirty="0" smtClean="0">
                <a:latin typeface="Book Antiqua" panose="02040602050305030304" pitchFamily="18" charset="0"/>
              </a:rPr>
              <a:t>Myth</a:t>
            </a:r>
            <a:br>
              <a:rPr lang="en-US" sz="3600" b="1" dirty="0" smtClean="0">
                <a:latin typeface="Book Antiqua" panose="02040602050305030304" pitchFamily="18" charset="0"/>
              </a:rPr>
            </a:b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79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Only those DCs may have the option to submit a tax return who can establish to the satisfaction of the COM tax commissioner that </a:t>
            </a:r>
            <a:r>
              <a:rPr lang="en-US" sz="2400" dirty="0" smtClean="0">
                <a:latin typeface="Book Antiqua" panose="02040602050305030304" pitchFamily="18" charset="0"/>
              </a:rPr>
              <a:t>–</a:t>
            </a:r>
            <a:endParaRPr lang="en-US" sz="16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Entire DC group does not resort to any tax avoidance arrangements.</a:t>
            </a:r>
          </a:p>
          <a:p>
            <a:pPr algn="just"/>
            <a:endParaRPr lang="en-US" sz="1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If the DC has a single associated enterprise in any tax haven; it will be presumed that it is avoiding taxes &amp; will not have the option to file return.</a:t>
            </a:r>
          </a:p>
          <a:p>
            <a:pPr algn="just"/>
            <a:endParaRPr lang="en-US" sz="20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400" dirty="0" smtClean="0">
                <a:latin typeface="Book Antiqua" panose="02040602050305030304" pitchFamily="18" charset="0"/>
              </a:rPr>
              <a:t>It will simply pay Digital </a:t>
            </a:r>
            <a:r>
              <a:rPr lang="en-US" sz="2400" dirty="0" smtClean="0">
                <a:latin typeface="Book Antiqua" panose="02040602050305030304" pitchFamily="18" charset="0"/>
              </a:rPr>
              <a:t>Tax @ 5% (or such rate as may be selected).</a:t>
            </a:r>
            <a:endParaRPr lang="en-US" sz="2400" dirty="0" smtClean="0">
              <a:latin typeface="Book Antiqua" panose="02040602050305030304" pitchFamily="18" charset="0"/>
            </a:endParaRPr>
          </a:p>
          <a:p>
            <a:endParaRPr lang="en-US" sz="2800" dirty="0">
              <a:latin typeface="Book Antiqua" panose="02040602050305030304" pitchFamily="18" charset="0"/>
            </a:endParaRPr>
          </a:p>
          <a:p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Conditions for Option to file return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9489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GB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GB" sz="2800" dirty="0" smtClean="0">
                <a:latin typeface="Book Antiqua" panose="02040602050305030304" pitchFamily="18" charset="0"/>
              </a:rPr>
              <a:t>For the same reason, even Formulary Apportionment is not acceptable.</a:t>
            </a:r>
          </a:p>
          <a:p>
            <a:pPr algn="just"/>
            <a:endParaRPr lang="en-GB" sz="2800" dirty="0">
              <a:latin typeface="Book Antiqua" panose="02040602050305030304" pitchFamily="18" charset="0"/>
            </a:endParaRPr>
          </a:p>
          <a:p>
            <a:pPr algn="just"/>
            <a:r>
              <a:rPr lang="en-GB" sz="2800" dirty="0" smtClean="0">
                <a:latin typeface="Book Antiqua" panose="02040602050305030304" pitchFamily="18" charset="0"/>
              </a:rPr>
              <a:t>The Digital Corporation may either pay </a:t>
            </a:r>
            <a:r>
              <a:rPr lang="en-GB" sz="2800" dirty="0" smtClean="0">
                <a:latin typeface="Book Antiqua" panose="02040602050305030304" pitchFamily="18" charset="0"/>
              </a:rPr>
              <a:t>Digital Tax; </a:t>
            </a:r>
            <a:r>
              <a:rPr lang="en-GB" sz="2800" dirty="0" smtClean="0">
                <a:latin typeface="Book Antiqua" panose="02040602050305030304" pitchFamily="18" charset="0"/>
              </a:rPr>
              <a:t>or file an honest return; and convince the COM tax officer that no tax planning has taken place.</a:t>
            </a:r>
            <a:endParaRPr lang="en-GB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Book Antiqua" panose="02040602050305030304" pitchFamily="18" charset="0"/>
              </a:rPr>
              <a:t>Formulary Apportionment</a:t>
            </a:r>
            <a:endParaRPr lang="en-GB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8765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U.S. &amp; U.K. have alleged that Digital Corporations controlling databases have permitted abuse of data.</a:t>
            </a:r>
          </a:p>
          <a:p>
            <a:pPr marL="0" indent="0" algn="just">
              <a:buNone/>
            </a:pPr>
            <a:endParaRPr lang="en-US" sz="16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Hence </a:t>
            </a:r>
            <a:r>
              <a:rPr lang="en-US" sz="2800" b="1" dirty="0" smtClean="0">
                <a:latin typeface="Book Antiqua" panose="02040602050305030304" pitchFamily="18" charset="0"/>
              </a:rPr>
              <a:t>Data Security &amp; Privacy laws </a:t>
            </a:r>
            <a:r>
              <a:rPr lang="en-US" sz="2800" dirty="0" smtClean="0">
                <a:latin typeface="Book Antiqua" panose="02040602050305030304" pitchFamily="18" charset="0"/>
              </a:rPr>
              <a:t>are being incorporated around the world including India.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Under these laws, a DC collecting data base of a country’s people will be required to collect &amp; store data in that country only.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Taxation for Database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7133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Income-tax department can work with internet regulators.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 person in charge of Indian data will be treated as Indian PE / SEP.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That person will raise invoices on users of data exclusively from India.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Data Security &amp; Privacy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1272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Digital tax will </a:t>
            </a:r>
            <a:r>
              <a:rPr lang="en-US" sz="2800" dirty="0" smtClean="0">
                <a:latin typeface="Book Antiqua" panose="02040602050305030304" pitchFamily="18" charset="0"/>
              </a:rPr>
              <a:t>be levied on gross amounts received by the SEP.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This should be available for set off against COR tax liabilities.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Return filing etc. responsibilities for Data will be similar to the responsibilities for digitalised businesses discussed earlier.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WHT on Data Revenue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653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CBDT, CBEC, RBI and Internet Regulator may co-operate.</a:t>
            </a: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Establish a fool proof </a:t>
            </a:r>
            <a:r>
              <a:rPr lang="en-US" sz="2800" b="1" dirty="0" smtClean="0">
                <a:latin typeface="Book Antiqua" panose="02040602050305030304" pitchFamily="18" charset="0"/>
              </a:rPr>
              <a:t>payment system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No payment on account of digital charges can be made directly to any foreign location.</a:t>
            </a: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All payment must be made to banks located within </a:t>
            </a:r>
            <a:r>
              <a:rPr lang="en-US" sz="2800" dirty="0" smtClean="0">
                <a:latin typeface="Book Antiqua" panose="02040602050305030304" pitchFamily="18" charset="0"/>
              </a:rPr>
              <a:t>India; net of WHT. 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Several departments to Cooperate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78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COR – COS conflict in allocation of Tax base is very old conflict – </a:t>
            </a:r>
          </a:p>
          <a:p>
            <a:pPr marL="0" indent="354013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Where COS have lost out. </a:t>
            </a:r>
          </a:p>
          <a:p>
            <a:pPr marL="0" indent="354013">
              <a:buNone/>
            </a:pPr>
            <a:endParaRPr lang="en-US" sz="2800" dirty="0">
              <a:latin typeface="Book Antiqua" panose="02040602050305030304" pitchFamily="18" charset="0"/>
            </a:endParaRPr>
          </a:p>
          <a:p>
            <a:r>
              <a:rPr lang="en-US" sz="2800" dirty="0" smtClean="0">
                <a:latin typeface="Book Antiqua" panose="02040602050305030304" pitchFamily="18" charset="0"/>
              </a:rPr>
              <a:t>We need a proposal that is fair to all countries,</a:t>
            </a:r>
          </a:p>
          <a:p>
            <a:pPr marL="0" indent="0" algn="just">
              <a:buNone/>
            </a:pPr>
            <a:r>
              <a:rPr lang="en-US" sz="2800" dirty="0">
                <a:latin typeface="Book Antiqua" panose="02040602050305030304" pitchFamily="18" charset="0"/>
              </a:rPr>
              <a:t> </a:t>
            </a:r>
            <a:r>
              <a:rPr lang="en-US" sz="2800" dirty="0" smtClean="0">
                <a:latin typeface="Book Antiqua" panose="02040602050305030304" pitchFamily="18" charset="0"/>
              </a:rPr>
              <a:t>   and is simple in administration as well as            </a:t>
            </a:r>
            <a:r>
              <a:rPr lang="en-US" sz="2800" dirty="0">
                <a:latin typeface="Book Antiqua" panose="02040602050305030304" pitchFamily="18" charset="0"/>
              </a:rPr>
              <a:t> </a:t>
            </a:r>
            <a:r>
              <a:rPr lang="en-US" sz="2800" dirty="0" smtClean="0">
                <a:latin typeface="Book Antiqua" panose="02040602050305030304" pitchFamily="18" charset="0"/>
              </a:rPr>
              <a:t> </a:t>
            </a:r>
            <a:r>
              <a:rPr lang="en-US" sz="2800" dirty="0" smtClean="0">
                <a:latin typeface="Book Antiqua" panose="02040602050305030304" pitchFamily="18" charset="0"/>
              </a:rPr>
              <a:t>compliance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COR – COS conflict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12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A Digital tax </a:t>
            </a:r>
            <a:r>
              <a:rPr lang="en-US" sz="2800" dirty="0" smtClean="0">
                <a:latin typeface="Book Antiqua" panose="02040602050305030304" pitchFamily="18" charset="0"/>
              </a:rPr>
              <a:t>system imposing a 5% tax on </a:t>
            </a:r>
            <a:r>
              <a:rPr lang="en-US" sz="2800" dirty="0" smtClean="0">
                <a:latin typeface="Book Antiqua" panose="02040602050305030304" pitchFamily="18" charset="0"/>
              </a:rPr>
              <a:t>Revenue Received by Digitalised business will </a:t>
            </a:r>
            <a:r>
              <a:rPr lang="en-US" sz="2800" dirty="0" smtClean="0">
                <a:latin typeface="Book Antiqua" panose="02040602050305030304" pitchFamily="18" charset="0"/>
              </a:rPr>
              <a:t>be </a:t>
            </a:r>
            <a:r>
              <a:rPr lang="en-US" sz="2800" b="1" dirty="0" smtClean="0">
                <a:latin typeface="Book Antiqua" panose="02040602050305030304" pitchFamily="18" charset="0"/>
              </a:rPr>
              <a:t>simple to comply </a:t>
            </a:r>
            <a:r>
              <a:rPr lang="en-US" sz="2800" dirty="0" smtClean="0">
                <a:latin typeface="Book Antiqua" panose="02040602050305030304" pitchFamily="18" charset="0"/>
              </a:rPr>
              <a:t>with &amp; </a:t>
            </a:r>
            <a:r>
              <a:rPr lang="en-US" sz="2800" b="1" dirty="0" smtClean="0">
                <a:latin typeface="Book Antiqua" panose="02040602050305030304" pitchFamily="18" charset="0"/>
              </a:rPr>
              <a:t>simple to administer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It will minimise all tax avoidance chances.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It will be fair to COR, COS &amp; COM.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Conclusion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2916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 smtClean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latin typeface="Book Antiqua" panose="02040602050305030304" pitchFamily="18" charset="0"/>
              </a:rPr>
              <a:t>Many Thanks to</a:t>
            </a:r>
          </a:p>
          <a:p>
            <a:pPr marL="0" indent="0" algn="ctr">
              <a:buNone/>
            </a:pPr>
            <a:r>
              <a:rPr lang="en-US" sz="3600" b="1" dirty="0" smtClean="0">
                <a:latin typeface="Book Antiqua" panose="02040602050305030304" pitchFamily="18" charset="0"/>
              </a:rPr>
              <a:t>Chairman</a:t>
            </a:r>
          </a:p>
          <a:p>
            <a:pPr marL="0" indent="0" algn="ctr">
              <a:buNone/>
            </a:pPr>
            <a:r>
              <a:rPr lang="en-US" sz="3600" b="1" dirty="0" smtClean="0">
                <a:latin typeface="Book Antiqua" panose="02040602050305030304" pitchFamily="18" charset="0"/>
              </a:rPr>
              <a:t>Shri Pramod Kumar Mody</a:t>
            </a:r>
          </a:p>
          <a:p>
            <a:pPr marL="0" indent="0" algn="ctr">
              <a:buNone/>
            </a:pPr>
            <a:endParaRPr lang="en-US" sz="2400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Book Antiqua" panose="02040602050305030304" pitchFamily="18" charset="0"/>
              </a:rPr>
              <a:t>CA Rashmin </a:t>
            </a:r>
            <a:r>
              <a:rPr lang="en-US" sz="2400" dirty="0" smtClean="0">
                <a:latin typeface="Book Antiqua" panose="02040602050305030304" pitchFamily="18" charset="0"/>
              </a:rPr>
              <a:t>Sanghvi.</a:t>
            </a:r>
          </a:p>
          <a:p>
            <a:pPr marL="0" indent="0" algn="ctr">
              <a:buNone/>
            </a:pPr>
            <a:r>
              <a:rPr lang="en-US" sz="2400" dirty="0" smtClean="0">
                <a:latin typeface="Book Antiqua" panose="02040602050305030304" pitchFamily="18" charset="0"/>
              </a:rPr>
              <a:t>CA Naresh </a:t>
            </a:r>
            <a:r>
              <a:rPr lang="en-US" sz="2400" dirty="0" smtClean="0">
                <a:latin typeface="Book Antiqua" panose="02040602050305030304" pitchFamily="18" charset="0"/>
              </a:rPr>
              <a:t>Ajwani</a:t>
            </a:r>
          </a:p>
          <a:p>
            <a:pPr marL="0" indent="0" algn="ctr">
              <a:buNone/>
            </a:pPr>
            <a:r>
              <a:rPr lang="en-US" sz="2400" dirty="0" smtClean="0">
                <a:latin typeface="Book Antiqua" panose="02040602050305030304" pitchFamily="18" charset="0"/>
              </a:rPr>
              <a:t>CA Rutvik Sanghvi</a:t>
            </a:r>
          </a:p>
          <a:p>
            <a:pPr marL="0" indent="0" algn="ctr">
              <a:buNone/>
            </a:pPr>
            <a:r>
              <a:rPr lang="en-US" sz="2400" dirty="0" smtClean="0">
                <a:latin typeface="Book Antiqua" panose="02040602050305030304" pitchFamily="18" charset="0"/>
              </a:rPr>
              <a:t>Rashmin Sanghvi </a:t>
            </a:r>
            <a:r>
              <a:rPr lang="en-US" sz="2400" smtClean="0">
                <a:latin typeface="Book Antiqua" panose="02040602050305030304" pitchFamily="18" charset="0"/>
              </a:rPr>
              <a:t>&amp; Associates</a:t>
            </a:r>
            <a:endParaRPr lang="en-US" sz="2400" dirty="0">
              <a:latin typeface="Book Antiqua" panose="0204060205030503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2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OECD Model (for Double Tax Avoidance Treaties) is in favour of COR at the cost of COS.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UN Model is only slightly better.</a:t>
            </a:r>
          </a:p>
          <a:p>
            <a:pPr algn="just"/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E-commerce Taxation is not rocket science.</a:t>
            </a:r>
          </a:p>
          <a:p>
            <a:pPr marL="354013" indent="0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Its Resolution took twenty years (from 1998 to 2019) - because of the COS – COR conflict in tax base allocation.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OECD Favours COR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6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We may consider following countries as traditional supporters of maximum tax base allocation to COR:</a:t>
            </a:r>
          </a:p>
          <a:p>
            <a:pPr marL="0" indent="354013" algn="just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U.S., U.K., Germany &amp; France.      </a:t>
            </a:r>
            <a:r>
              <a:rPr lang="en-US" sz="2800" b="1" dirty="0" smtClean="0">
                <a:latin typeface="Book Antiqua" panose="02040602050305030304" pitchFamily="18" charset="0"/>
              </a:rPr>
              <a:t>G4</a:t>
            </a:r>
            <a:r>
              <a:rPr lang="en-US" sz="2800" dirty="0" smtClean="0">
                <a:latin typeface="Book Antiqua" panose="02040602050305030304" pitchFamily="18" charset="0"/>
              </a:rPr>
              <a:t>.</a:t>
            </a:r>
          </a:p>
          <a:p>
            <a:pPr marL="0" indent="354013" algn="just">
              <a:buNone/>
            </a:pPr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>
                <a:latin typeface="Book Antiqua" panose="02040602050305030304" pitchFamily="18" charset="0"/>
              </a:rPr>
              <a:t>Now for E-commerce Taxation, US alone is COR.</a:t>
            </a:r>
          </a:p>
          <a:p>
            <a:pPr algn="just"/>
            <a:endParaRPr lang="en-US" sz="14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>
                <a:latin typeface="Book Antiqua" panose="02040602050305030304" pitchFamily="18" charset="0"/>
              </a:rPr>
              <a:t>China is Indifferent.</a:t>
            </a:r>
          </a:p>
          <a:p>
            <a:pPr marL="0" indent="354013" algn="just">
              <a:buNone/>
            </a:pPr>
            <a:endParaRPr lang="en-US" sz="2800" dirty="0" smtClean="0">
              <a:latin typeface="Book Antiqua" panose="02040602050305030304" pitchFamily="18" charset="0"/>
            </a:endParaRP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COR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336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For </a:t>
            </a:r>
            <a:r>
              <a:rPr lang="en-US" sz="2800" dirty="0" smtClean="0">
                <a:latin typeface="Book Antiqua" panose="02040602050305030304" pitchFamily="18" charset="0"/>
              </a:rPr>
              <a:t>Digital tax U.K</a:t>
            </a:r>
            <a:r>
              <a:rPr lang="en-US" sz="2800" dirty="0" smtClean="0">
                <a:latin typeface="Book Antiqua" panose="02040602050305030304" pitchFamily="18" charset="0"/>
              </a:rPr>
              <a:t>., Germany &amp; France – call them </a:t>
            </a:r>
            <a:r>
              <a:rPr lang="en-US" sz="2800" b="1" dirty="0" smtClean="0">
                <a:latin typeface="Book Antiqua" panose="02040602050305030304" pitchFamily="18" charset="0"/>
              </a:rPr>
              <a:t>G3</a:t>
            </a:r>
            <a:r>
              <a:rPr lang="en-US" sz="2800" dirty="0" smtClean="0">
                <a:latin typeface="Book Antiqua" panose="02040602050305030304" pitchFamily="18" charset="0"/>
              </a:rPr>
              <a:t> are COS.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Even </a:t>
            </a:r>
            <a:r>
              <a:rPr lang="en-US" sz="2800" b="1" dirty="0" smtClean="0">
                <a:latin typeface="Book Antiqua" panose="02040602050305030304" pitchFamily="18" charset="0"/>
              </a:rPr>
              <a:t>EU</a:t>
            </a:r>
            <a:r>
              <a:rPr lang="en-US" sz="2800" dirty="0" smtClean="0">
                <a:latin typeface="Book Antiqua" panose="02040602050305030304" pitchFamily="18" charset="0"/>
              </a:rPr>
              <a:t> – is mainly COS.</a:t>
            </a:r>
          </a:p>
          <a:p>
            <a:pPr algn="just"/>
            <a:endParaRPr lang="en-US" sz="16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Now EU wants a tax system that allocates more tax base for COS.  </a:t>
            </a: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 US opposes it.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42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latin typeface="Book Antiqua" panose="02040602050305030304" pitchFamily="18" charset="0"/>
            </a:endParaRPr>
          </a:p>
          <a:p>
            <a:r>
              <a:rPr lang="en-US" sz="2800" dirty="0" smtClean="0">
                <a:latin typeface="Book Antiqua" panose="02040602050305030304" pitchFamily="18" charset="0"/>
              </a:rPr>
              <a:t>Consider EU’s penalty of Euro 13 Bn. on North Ireland – Apple Corporation.</a:t>
            </a:r>
          </a:p>
          <a:p>
            <a:endParaRPr lang="en-US" sz="2800" dirty="0">
              <a:latin typeface="Book Antiqua" panose="02040602050305030304" pitchFamily="18" charset="0"/>
            </a:endParaRPr>
          </a:p>
          <a:p>
            <a:r>
              <a:rPr lang="en-US" sz="2800" dirty="0" smtClean="0">
                <a:latin typeface="Book Antiqua" panose="02040602050305030304" pitchFamily="18" charset="0"/>
              </a:rPr>
              <a:t>It is a </a:t>
            </a:r>
            <a:r>
              <a:rPr lang="en-US" sz="2800" b="1" dirty="0" smtClean="0">
                <a:latin typeface="Book Antiqua" panose="02040602050305030304" pitchFamily="18" charset="0"/>
              </a:rPr>
              <a:t>Tax War </a:t>
            </a:r>
            <a:r>
              <a:rPr lang="en-US" sz="2800" dirty="0" smtClean="0">
                <a:latin typeface="Book Antiqua" panose="02040602050305030304" pitchFamily="18" charset="0"/>
              </a:rPr>
              <a:t>between –</a:t>
            </a:r>
          </a:p>
          <a:p>
            <a:pPr marL="0" indent="265113">
              <a:buNone/>
            </a:pPr>
            <a:r>
              <a:rPr lang="en-US" sz="2800" dirty="0">
                <a:latin typeface="Book Antiqua" panose="02040602050305030304" pitchFamily="18" charset="0"/>
              </a:rPr>
              <a:t> </a:t>
            </a:r>
            <a:r>
              <a:rPr lang="en-US" sz="2800" dirty="0" smtClean="0">
                <a:latin typeface="Book Antiqua" panose="02040602050305030304" pitchFamily="18" charset="0"/>
              </a:rPr>
              <a:t> </a:t>
            </a:r>
          </a:p>
          <a:p>
            <a:pPr marL="0" indent="265113">
              <a:buNone/>
            </a:pPr>
            <a:r>
              <a:rPr lang="en-US" sz="2800" dirty="0" smtClean="0">
                <a:latin typeface="Book Antiqua" panose="02040602050305030304" pitchFamily="18" charset="0"/>
              </a:rPr>
              <a:t>		</a:t>
            </a:r>
            <a:r>
              <a:rPr lang="en-US" sz="2800" b="1" dirty="0" smtClean="0">
                <a:latin typeface="Book Antiqua" panose="02040602050305030304" pitchFamily="18" charset="0"/>
              </a:rPr>
              <a:t>USA  </a:t>
            </a:r>
            <a:r>
              <a:rPr lang="en-US" sz="2800" dirty="0" smtClean="0">
                <a:latin typeface="Book Antiqua" panose="02040602050305030304" pitchFamily="18" charset="0"/>
              </a:rPr>
              <a:t>	&amp; 	</a:t>
            </a:r>
            <a:r>
              <a:rPr lang="en-US" sz="2800" b="1" dirty="0" smtClean="0">
                <a:latin typeface="Book Antiqua" panose="02040602050305030304" pitchFamily="18" charset="0"/>
              </a:rPr>
              <a:t>EU</a:t>
            </a:r>
            <a:endParaRPr lang="en-IN" sz="2800" b="1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Book Antiqua" panose="02040602050305030304" pitchFamily="18" charset="0"/>
              </a:rPr>
              <a:t>Tax War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876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India, Brazil, Australia &amp; several other countries are &amp; have been COS.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Their voice is not counted.</a:t>
            </a:r>
          </a:p>
          <a:p>
            <a:pPr algn="just"/>
            <a:endParaRPr lang="en-US" sz="2800" dirty="0">
              <a:latin typeface="Book Antiqua" panose="02040602050305030304" pitchFamily="18" charset="0"/>
            </a:endParaRPr>
          </a:p>
          <a:p>
            <a:pPr algn="just"/>
            <a:r>
              <a:rPr lang="en-US" sz="2800" dirty="0" smtClean="0">
                <a:latin typeface="Book Antiqua" panose="02040602050305030304" pitchFamily="18" charset="0"/>
              </a:rPr>
              <a:t>In fact, many developing country tax officers do not even understand that they are losers.</a:t>
            </a:r>
            <a:endParaRPr lang="en-IN" sz="2800" dirty="0">
              <a:latin typeface="Book Antiqua" panose="0204060205030503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E-commerce Taxation                                                                    Rashmin Sanghvi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94B6D-9754-4BAE-B3A8-3406BB0DD19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Book Antiqua" panose="02040602050305030304" pitchFamily="18" charset="0"/>
              </a:rPr>
              <a:t>COS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548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2056</Words>
  <Application>Microsoft Office PowerPoint</Application>
  <PresentationFormat>On-screen Show (4:3)</PresentationFormat>
  <Paragraphs>373</Paragraphs>
  <Slides>41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 Presentation on  Digital Tax =  International Taxation for Digitalised Economy  </vt:lpstr>
      <vt:lpstr>Short Forms</vt:lpstr>
      <vt:lpstr> Contents</vt:lpstr>
      <vt:lpstr>COR – COS conflict</vt:lpstr>
      <vt:lpstr>OECD Favours COR</vt:lpstr>
      <vt:lpstr>COR</vt:lpstr>
      <vt:lpstr>COS</vt:lpstr>
      <vt:lpstr>Tax War</vt:lpstr>
      <vt:lpstr>COS</vt:lpstr>
      <vt:lpstr>U.S. Position</vt:lpstr>
      <vt:lpstr>U.S. Position</vt:lpstr>
      <vt:lpstr>U.S. Position</vt:lpstr>
      <vt:lpstr>COS’ opportunity</vt:lpstr>
      <vt:lpstr>Fair Taxation System – Digital Tax</vt:lpstr>
      <vt:lpstr>Fair Taxation System – Digital Tax </vt:lpstr>
      <vt:lpstr>Digital Tax </vt:lpstr>
      <vt:lpstr>Digital Tax rate</vt:lpstr>
      <vt:lpstr>Two Thresholds</vt:lpstr>
      <vt:lpstr>Compliance Responsibility on  Digital Corporation</vt:lpstr>
      <vt:lpstr>Enforcement of WHT</vt:lpstr>
      <vt:lpstr>Enforcement of WHT</vt:lpstr>
      <vt:lpstr>Nexus &amp; Allocation</vt:lpstr>
      <vt:lpstr>FAIR Tax Base Allocation</vt:lpstr>
      <vt:lpstr>Tax Base Allocation</vt:lpstr>
      <vt:lpstr>Country of Market</vt:lpstr>
      <vt:lpstr>Country of Market</vt:lpstr>
      <vt:lpstr>COR # COS # COM</vt:lpstr>
      <vt:lpstr>OECD PCD</vt:lpstr>
      <vt:lpstr>OECD PCD</vt:lpstr>
      <vt:lpstr>Option to claim loss</vt:lpstr>
      <vt:lpstr>Option to claim loss</vt:lpstr>
      <vt:lpstr>Option to claim loss</vt:lpstr>
      <vt:lpstr> Myth </vt:lpstr>
      <vt:lpstr>Conditions for Option to file return</vt:lpstr>
      <vt:lpstr>Formulary Apportionment</vt:lpstr>
      <vt:lpstr>Taxation for Database</vt:lpstr>
      <vt:lpstr>Data Security &amp; Privacy</vt:lpstr>
      <vt:lpstr>WHT on Data Revenue</vt:lpstr>
      <vt:lpstr>Several departments to Cooperate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Institute of Chartered Accountants’ of India</dc:title>
  <dc:creator>Priti-rsa</dc:creator>
  <cp:lastModifiedBy>Rashmin</cp:lastModifiedBy>
  <cp:revision>199</cp:revision>
  <cp:lastPrinted>2019-03-02T07:48:20Z</cp:lastPrinted>
  <dcterms:created xsi:type="dcterms:W3CDTF">2013-10-22T10:19:15Z</dcterms:created>
  <dcterms:modified xsi:type="dcterms:W3CDTF">2019-03-04T17:33:26Z</dcterms:modified>
</cp:coreProperties>
</file>