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48.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p:sldMasterIdLst>
    <p:sldMasterId id="2147486564" r:id="rId1"/>
    <p:sldMasterId id="2147486576" r:id="rId2"/>
  </p:sldMasterIdLst>
  <p:notesMasterIdLst>
    <p:notesMasterId r:id="rId115"/>
  </p:notesMasterIdLst>
  <p:handoutMasterIdLst>
    <p:handoutMasterId r:id="rId116"/>
  </p:handoutMasterIdLst>
  <p:sldIdLst>
    <p:sldId id="257" r:id="rId3"/>
    <p:sldId id="1216" r:id="rId4"/>
    <p:sldId id="403" r:id="rId5"/>
    <p:sldId id="1180" r:id="rId6"/>
    <p:sldId id="469" r:id="rId7"/>
    <p:sldId id="299" r:id="rId8"/>
    <p:sldId id="1133" r:id="rId9"/>
    <p:sldId id="1169" r:id="rId10"/>
    <p:sldId id="1170" r:id="rId11"/>
    <p:sldId id="1160" r:id="rId12"/>
    <p:sldId id="1120" r:id="rId13"/>
    <p:sldId id="1122" r:id="rId14"/>
    <p:sldId id="1109" r:id="rId15"/>
    <p:sldId id="1172" r:id="rId16"/>
    <p:sldId id="1158" r:id="rId17"/>
    <p:sldId id="1159" r:id="rId18"/>
    <p:sldId id="1124" r:id="rId19"/>
    <p:sldId id="1110" r:id="rId20"/>
    <p:sldId id="1144" r:id="rId21"/>
    <p:sldId id="1111" r:id="rId22"/>
    <p:sldId id="1145" r:id="rId23"/>
    <p:sldId id="1185" r:id="rId24"/>
    <p:sldId id="1174" r:id="rId25"/>
    <p:sldId id="1186" r:id="rId26"/>
    <p:sldId id="1114" r:id="rId27"/>
    <p:sldId id="1125" r:id="rId28"/>
    <p:sldId id="1150" r:id="rId29"/>
    <p:sldId id="1147" r:id="rId30"/>
    <p:sldId id="1127" r:id="rId31"/>
    <p:sldId id="1161" r:id="rId32"/>
    <p:sldId id="518" r:id="rId33"/>
    <p:sldId id="1182" r:id="rId34"/>
    <p:sldId id="1183" r:id="rId35"/>
    <p:sldId id="1184" r:id="rId36"/>
    <p:sldId id="1204" r:id="rId37"/>
    <p:sldId id="1217" r:id="rId38"/>
    <p:sldId id="1115" r:id="rId39"/>
    <p:sldId id="1148" r:id="rId40"/>
    <p:sldId id="1151" r:id="rId41"/>
    <p:sldId id="1117" r:id="rId42"/>
    <p:sldId id="1207" r:id="rId43"/>
    <p:sldId id="1153" r:id="rId44"/>
    <p:sldId id="1175" r:id="rId45"/>
    <p:sldId id="1079" r:id="rId46"/>
    <p:sldId id="1075" r:id="rId47"/>
    <p:sldId id="699" r:id="rId48"/>
    <p:sldId id="1080" r:id="rId49"/>
    <p:sldId id="1177" r:id="rId50"/>
    <p:sldId id="1176" r:id="rId51"/>
    <p:sldId id="1178" r:id="rId52"/>
    <p:sldId id="1142" r:id="rId53"/>
    <p:sldId id="1143" r:id="rId54"/>
    <p:sldId id="1167" r:id="rId55"/>
    <p:sldId id="1197" r:id="rId56"/>
    <p:sldId id="1091" r:id="rId57"/>
    <p:sldId id="1078" r:id="rId58"/>
    <p:sldId id="1121" r:id="rId59"/>
    <p:sldId id="1198" r:id="rId60"/>
    <p:sldId id="1208" r:id="rId61"/>
    <p:sldId id="1107" r:id="rId62"/>
    <p:sldId id="1105" r:id="rId63"/>
    <p:sldId id="1210" r:id="rId64"/>
    <p:sldId id="1211" r:id="rId65"/>
    <p:sldId id="1141" r:id="rId66"/>
    <p:sldId id="1140" r:id="rId67"/>
    <p:sldId id="1212" r:id="rId68"/>
    <p:sldId id="1213" r:id="rId69"/>
    <p:sldId id="1214" r:id="rId70"/>
    <p:sldId id="1215" r:id="rId71"/>
    <p:sldId id="1128" r:id="rId72"/>
    <p:sldId id="774" r:id="rId73"/>
    <p:sldId id="775" r:id="rId74"/>
    <p:sldId id="1188" r:id="rId75"/>
    <p:sldId id="1189" r:id="rId76"/>
    <p:sldId id="1190" r:id="rId77"/>
    <p:sldId id="778" r:id="rId78"/>
    <p:sldId id="779" r:id="rId79"/>
    <p:sldId id="1130" r:id="rId80"/>
    <p:sldId id="791" r:id="rId81"/>
    <p:sldId id="792" r:id="rId82"/>
    <p:sldId id="1191" r:id="rId83"/>
    <p:sldId id="1193" r:id="rId84"/>
    <p:sldId id="1094" r:id="rId85"/>
    <p:sldId id="1103" r:id="rId86"/>
    <p:sldId id="1081" r:id="rId87"/>
    <p:sldId id="1194" r:id="rId88"/>
    <p:sldId id="1092" r:id="rId89"/>
    <p:sldId id="1082" r:id="rId90"/>
    <p:sldId id="1084" r:id="rId91"/>
    <p:sldId id="1101" r:id="rId92"/>
    <p:sldId id="1083" r:id="rId93"/>
    <p:sldId id="1088" r:id="rId94"/>
    <p:sldId id="1195" r:id="rId95"/>
    <p:sldId id="1089" r:id="rId96"/>
    <p:sldId id="1196" r:id="rId97"/>
    <p:sldId id="1098" r:id="rId98"/>
    <p:sldId id="1129" r:id="rId99"/>
    <p:sldId id="780" r:id="rId100"/>
    <p:sldId id="781" r:id="rId101"/>
    <p:sldId id="782" r:id="rId102"/>
    <p:sldId id="1199" r:id="rId103"/>
    <p:sldId id="783" r:id="rId104"/>
    <p:sldId id="785" r:id="rId105"/>
    <p:sldId id="1200" r:id="rId106"/>
    <p:sldId id="1201" r:id="rId107"/>
    <p:sldId id="784" r:id="rId108"/>
    <p:sldId id="787" r:id="rId109"/>
    <p:sldId id="788" r:id="rId110"/>
    <p:sldId id="789" r:id="rId111"/>
    <p:sldId id="790" r:id="rId112"/>
    <p:sldId id="1218" r:id="rId113"/>
    <p:sldId id="1203" r:id="rId114"/>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04" userDrawn="1">
          <p15:clr>
            <a:srgbClr val="A4A3A4"/>
          </p15:clr>
        </p15:guide>
        <p15:guide id="2" pos="302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1F1F9BB-D2A0-EEA8-3F3D-7942D6F02E13}" name="RSA User" initials="RU" userId="S::RSA@rutvik.onmicrosoft.com::e20325b7-e52c-4b4f-a675-267ccde2963a"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2923" autoAdjust="0"/>
  </p:normalViewPr>
  <p:slideViewPr>
    <p:cSldViewPr>
      <p:cViewPr varScale="1">
        <p:scale>
          <a:sx n="51" d="100"/>
          <a:sy n="51" d="100"/>
        </p:scale>
        <p:origin x="1672" y="44"/>
      </p:cViewPr>
      <p:guideLst>
        <p:guide orient="horz" pos="2160"/>
        <p:guide pos="2880"/>
      </p:guideLst>
    </p:cSldViewPr>
  </p:slideViewPr>
  <p:outlineViewPr>
    <p:cViewPr>
      <p:scale>
        <a:sx n="33" d="100"/>
        <a:sy n="33" d="100"/>
      </p:scale>
      <p:origin x="0" y="-10650"/>
    </p:cViewPr>
  </p:outlineViewPr>
  <p:notesTextViewPr>
    <p:cViewPr>
      <p:scale>
        <a:sx n="100" d="100"/>
        <a:sy n="100" d="100"/>
      </p:scale>
      <p:origin x="0" y="0"/>
    </p:cViewPr>
  </p:notesTextViewPr>
  <p:sorterViewPr>
    <p:cViewPr>
      <p:scale>
        <a:sx n="80" d="100"/>
        <a:sy n="80" d="100"/>
      </p:scale>
      <p:origin x="0" y="5334"/>
    </p:cViewPr>
  </p:sorterViewPr>
  <p:notesViewPr>
    <p:cSldViewPr>
      <p:cViewPr>
        <p:scale>
          <a:sx n="75" d="100"/>
          <a:sy n="75" d="100"/>
        </p:scale>
        <p:origin x="2006" y="-466"/>
      </p:cViewPr>
      <p:guideLst>
        <p:guide orient="horz" pos="2304"/>
        <p:guide pos="3025"/>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117" Type="http://schemas.openxmlformats.org/officeDocument/2006/relationships/presProps" Target="presProps.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112" Type="http://schemas.openxmlformats.org/officeDocument/2006/relationships/slide" Target="slides/slide110.xml"/><Relationship Id="rId16" Type="http://schemas.openxmlformats.org/officeDocument/2006/relationships/slide" Target="slides/slide1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slide" Target="slides/slide77.xml"/><Relationship Id="rId102" Type="http://schemas.openxmlformats.org/officeDocument/2006/relationships/slide" Target="slides/slide100.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13" Type="http://schemas.openxmlformats.org/officeDocument/2006/relationships/slide" Target="slides/slide111.xml"/><Relationship Id="rId118" Type="http://schemas.openxmlformats.org/officeDocument/2006/relationships/viewProps" Target="viewProp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121" Type="http://schemas.microsoft.com/office/2018/10/relationships/authors" Target="author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slide" Target="slides/slide101.xml"/><Relationship Id="rId108" Type="http://schemas.openxmlformats.org/officeDocument/2006/relationships/slide" Target="slides/slide106.xml"/><Relationship Id="rId116"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11" Type="http://schemas.openxmlformats.org/officeDocument/2006/relationships/slide" Target="slides/slide10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6" Type="http://schemas.openxmlformats.org/officeDocument/2006/relationships/slide" Target="slides/slide104.xml"/><Relationship Id="rId114" Type="http://schemas.openxmlformats.org/officeDocument/2006/relationships/slide" Target="slides/slide112.xml"/><Relationship Id="rId119" Type="http://schemas.openxmlformats.org/officeDocument/2006/relationships/theme" Target="theme/theme1.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tableStyles" Target="tableStyles.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r>
            <a:rPr lang="en-IN" sz="2400" dirty="0" err="1"/>
            <a:t>i</a:t>
          </a:r>
          <a:r>
            <a:rPr lang="en-IN" sz="2400" dirty="0"/>
            <a:t>) Permit RIs to open FCA for - </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12206B24-D235-46A4-B54C-E6F9B21AF904}">
      <dgm:prSet phldrT="[Text]" custT="1"/>
      <dgm:spPr/>
      <dgm:t>
        <a:bodyPr/>
        <a:lstStyle/>
        <a:p>
          <a:r>
            <a:rPr lang="en-IN" sz="2000" dirty="0"/>
            <a:t>a. Receiving remittances under LRS from Onshore India</a:t>
          </a:r>
        </a:p>
      </dgm:t>
    </dgm:pt>
    <dgm:pt modelId="{369C2FAD-694A-4798-B644-CE26AB491801}" type="parTrans" cxnId="{2EF0FA02-5829-4223-AA05-0D6336716806}">
      <dgm:prSet/>
      <dgm:spPr/>
      <dgm:t>
        <a:bodyPr/>
        <a:lstStyle/>
        <a:p>
          <a:endParaRPr lang="en-IN"/>
        </a:p>
      </dgm:t>
    </dgm:pt>
    <dgm:pt modelId="{6192673C-4B70-44CD-ACCE-1F237CD389D7}" type="sibTrans" cxnId="{2EF0FA02-5829-4223-AA05-0D6336716806}">
      <dgm:prSet/>
      <dgm:spPr/>
      <dgm:t>
        <a:bodyPr/>
        <a:lstStyle/>
        <a:p>
          <a:endParaRPr lang="en-IN"/>
        </a:p>
      </dgm:t>
    </dgm:pt>
    <dgm:pt modelId="{29D1C03C-CA98-4E70-A374-1CA4EC22CE1F}">
      <dgm:prSet phldrT="[Text]" custT="1"/>
      <dgm:spPr/>
      <dgm:t>
        <a:bodyPr/>
        <a:lstStyle/>
        <a:p>
          <a:r>
            <a:rPr lang="en-IN" sz="2000" dirty="0"/>
            <a:t>b. Receiving remittances from other than Onshore India</a:t>
          </a:r>
        </a:p>
      </dgm:t>
    </dgm:pt>
    <dgm:pt modelId="{1C671B29-B150-44B5-8594-0F091A547631}" type="parTrans" cxnId="{FF694DD2-BBA3-4609-B781-7D8FCDF0B735}">
      <dgm:prSet/>
      <dgm:spPr/>
      <dgm:t>
        <a:bodyPr/>
        <a:lstStyle/>
        <a:p>
          <a:endParaRPr lang="en-IN"/>
        </a:p>
      </dgm:t>
    </dgm:pt>
    <dgm:pt modelId="{4D243436-442F-44B2-A44E-6BD9670A9A02}" type="sibTrans" cxnId="{FF694DD2-BBA3-4609-B781-7D8FCDF0B735}">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3" custScaleX="271099"/>
      <dgm:spPr/>
    </dgm:pt>
    <dgm:pt modelId="{CBAE2521-C995-4B58-951F-2757873BBFB9}" type="pres">
      <dgm:prSet presAssocID="{27E7FA2E-69E9-421B-AE51-B400237C7F3C}" presName="vert1" presStyleCnt="0"/>
      <dgm:spPr/>
    </dgm:pt>
    <dgm:pt modelId="{08034F4A-45E0-4809-8C2C-E6611F16AADC}" type="pres">
      <dgm:prSet presAssocID="{12206B24-D235-46A4-B54C-E6F9B21AF904}" presName="vertSpace2a" presStyleCnt="0"/>
      <dgm:spPr/>
    </dgm:pt>
    <dgm:pt modelId="{2C492E54-5D1E-4F0C-9D96-0788A0BA96BB}" type="pres">
      <dgm:prSet presAssocID="{12206B24-D235-46A4-B54C-E6F9B21AF904}" presName="horz2" presStyleCnt="0"/>
      <dgm:spPr/>
    </dgm:pt>
    <dgm:pt modelId="{113D4BB6-91CF-4CA1-9789-BE4C9E27A54D}" type="pres">
      <dgm:prSet presAssocID="{12206B24-D235-46A4-B54C-E6F9B21AF904}" presName="horzSpace2" presStyleCnt="0"/>
      <dgm:spPr/>
    </dgm:pt>
    <dgm:pt modelId="{092F47D9-8351-4DE3-899F-BDC4738D9C9D}" type="pres">
      <dgm:prSet presAssocID="{12206B24-D235-46A4-B54C-E6F9B21AF904}" presName="tx2" presStyleLbl="revTx" presStyleIdx="1" presStyleCnt="3"/>
      <dgm:spPr/>
    </dgm:pt>
    <dgm:pt modelId="{E8F27274-07DA-4264-9908-95CF851292F1}" type="pres">
      <dgm:prSet presAssocID="{12206B24-D235-46A4-B54C-E6F9B21AF904}" presName="vert2" presStyleCnt="0"/>
      <dgm:spPr/>
    </dgm:pt>
    <dgm:pt modelId="{87347F91-A1AE-4D14-BA97-A1E11B9950FD}" type="pres">
      <dgm:prSet presAssocID="{12206B24-D235-46A4-B54C-E6F9B21AF904}" presName="thinLine2b" presStyleLbl="callout" presStyleIdx="0" presStyleCnt="2"/>
      <dgm:spPr/>
    </dgm:pt>
    <dgm:pt modelId="{FBF9E7B2-680F-45C6-937F-4195D445CE9E}" type="pres">
      <dgm:prSet presAssocID="{12206B24-D235-46A4-B54C-E6F9B21AF904}" presName="vertSpace2b" presStyleCnt="0"/>
      <dgm:spPr/>
    </dgm:pt>
    <dgm:pt modelId="{65A611B3-644F-4371-9006-817F498D3567}" type="pres">
      <dgm:prSet presAssocID="{29D1C03C-CA98-4E70-A374-1CA4EC22CE1F}" presName="horz2" presStyleCnt="0"/>
      <dgm:spPr/>
    </dgm:pt>
    <dgm:pt modelId="{41D05E64-E44C-46C8-BEE0-023CEDF1827E}" type="pres">
      <dgm:prSet presAssocID="{29D1C03C-CA98-4E70-A374-1CA4EC22CE1F}" presName="horzSpace2" presStyleCnt="0"/>
      <dgm:spPr/>
    </dgm:pt>
    <dgm:pt modelId="{98C2559A-17D5-4D7F-A6D2-329CF09EA824}" type="pres">
      <dgm:prSet presAssocID="{29D1C03C-CA98-4E70-A374-1CA4EC22CE1F}" presName="tx2" presStyleLbl="revTx" presStyleIdx="2" presStyleCnt="3"/>
      <dgm:spPr/>
    </dgm:pt>
    <dgm:pt modelId="{58964552-75C0-4CD8-ADC4-9FB8B5A7AA1F}" type="pres">
      <dgm:prSet presAssocID="{29D1C03C-CA98-4E70-A374-1CA4EC22CE1F}" presName="vert2" presStyleCnt="0"/>
      <dgm:spPr/>
    </dgm:pt>
    <dgm:pt modelId="{B514A7A3-0BAF-4DC5-99F6-6D2F733D78B7}" type="pres">
      <dgm:prSet presAssocID="{29D1C03C-CA98-4E70-A374-1CA4EC22CE1F}" presName="thinLine2b" presStyleLbl="callout" presStyleIdx="1" presStyleCnt="2"/>
      <dgm:spPr/>
    </dgm:pt>
    <dgm:pt modelId="{8D55A97B-CBC0-4E45-B499-45D8A2C66038}" type="pres">
      <dgm:prSet presAssocID="{29D1C03C-CA98-4E70-A374-1CA4EC22CE1F}" presName="vertSpace2b" presStyleCnt="0"/>
      <dgm:spPr/>
    </dgm:pt>
  </dgm:ptLst>
  <dgm:cxnLst>
    <dgm:cxn modelId="{2EF0FA02-5829-4223-AA05-0D6336716806}" srcId="{27E7FA2E-69E9-421B-AE51-B400237C7F3C}" destId="{12206B24-D235-46A4-B54C-E6F9B21AF904}" srcOrd="0" destOrd="0" parTransId="{369C2FAD-694A-4798-B644-CE26AB491801}" sibTransId="{6192673C-4B70-44CD-ACCE-1F237CD389D7}"/>
    <dgm:cxn modelId="{C53A1628-44F1-4E35-8889-668AD238B590}" type="presOf" srcId="{78B09496-A1D7-40DD-9A7A-50C7C3F38626}" destId="{95F9D9AC-EFA7-4B92-B84C-D88A83163FB1}" srcOrd="0" destOrd="0" presId="urn:microsoft.com/office/officeart/2008/layout/LinedList"/>
    <dgm:cxn modelId="{F166F079-F4BF-4E9C-94B2-FB2131A78B4B}" type="presOf" srcId="{12206B24-D235-46A4-B54C-E6F9B21AF904}" destId="{092F47D9-8351-4DE3-899F-BDC4738D9C9D}"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FF694DD2-BBA3-4609-B781-7D8FCDF0B735}" srcId="{27E7FA2E-69E9-421B-AE51-B400237C7F3C}" destId="{29D1C03C-CA98-4E70-A374-1CA4EC22CE1F}" srcOrd="1" destOrd="0" parTransId="{1C671B29-B150-44B5-8594-0F091A547631}" sibTransId="{4D243436-442F-44B2-A44E-6BD9670A9A02}"/>
    <dgm:cxn modelId="{27948FD4-3C91-48A0-A1D3-8683928A5ACE}" type="presOf" srcId="{27E7FA2E-69E9-421B-AE51-B400237C7F3C}" destId="{D0378337-9954-4463-B650-4E12A5F3204E}" srcOrd="0" destOrd="0" presId="urn:microsoft.com/office/officeart/2008/layout/LinedList"/>
    <dgm:cxn modelId="{B0FE68E9-3E41-45BF-8B69-1B76852B36FE}" type="presOf" srcId="{29D1C03C-CA98-4E70-A374-1CA4EC22CE1F}" destId="{98C2559A-17D5-4D7F-A6D2-329CF09EA824}"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 modelId="{6FEFA39F-DC95-4F0B-B746-8144353F7110}" type="presParOf" srcId="{CBAE2521-C995-4B58-951F-2757873BBFB9}" destId="{08034F4A-45E0-4809-8C2C-E6611F16AADC}" srcOrd="0" destOrd="0" presId="urn:microsoft.com/office/officeart/2008/layout/LinedList"/>
    <dgm:cxn modelId="{FBFA065C-28CE-447B-B347-366DF3D67E9C}" type="presParOf" srcId="{CBAE2521-C995-4B58-951F-2757873BBFB9}" destId="{2C492E54-5D1E-4F0C-9D96-0788A0BA96BB}" srcOrd="1" destOrd="0" presId="urn:microsoft.com/office/officeart/2008/layout/LinedList"/>
    <dgm:cxn modelId="{61BC721D-569D-4752-9F72-29F25C1A9377}" type="presParOf" srcId="{2C492E54-5D1E-4F0C-9D96-0788A0BA96BB}" destId="{113D4BB6-91CF-4CA1-9789-BE4C9E27A54D}" srcOrd="0" destOrd="0" presId="urn:microsoft.com/office/officeart/2008/layout/LinedList"/>
    <dgm:cxn modelId="{C4C31949-B773-4D0B-973E-B61E3A2A848B}" type="presParOf" srcId="{2C492E54-5D1E-4F0C-9D96-0788A0BA96BB}" destId="{092F47D9-8351-4DE3-899F-BDC4738D9C9D}" srcOrd="1" destOrd="0" presId="urn:microsoft.com/office/officeart/2008/layout/LinedList"/>
    <dgm:cxn modelId="{0F3D4163-5008-4236-BE8E-5EA84FE00412}" type="presParOf" srcId="{2C492E54-5D1E-4F0C-9D96-0788A0BA96BB}" destId="{E8F27274-07DA-4264-9908-95CF851292F1}" srcOrd="2" destOrd="0" presId="urn:microsoft.com/office/officeart/2008/layout/LinedList"/>
    <dgm:cxn modelId="{DE66EDA9-2C79-4F2F-A088-5DAF2E726BE9}" type="presParOf" srcId="{CBAE2521-C995-4B58-951F-2757873BBFB9}" destId="{87347F91-A1AE-4D14-BA97-A1E11B9950FD}" srcOrd="2" destOrd="0" presId="urn:microsoft.com/office/officeart/2008/layout/LinedList"/>
    <dgm:cxn modelId="{58572F83-79CB-4F9B-9FCA-A27305B9458A}" type="presParOf" srcId="{CBAE2521-C995-4B58-951F-2757873BBFB9}" destId="{FBF9E7B2-680F-45C6-937F-4195D445CE9E}" srcOrd="3" destOrd="0" presId="urn:microsoft.com/office/officeart/2008/layout/LinedList"/>
    <dgm:cxn modelId="{1B772E61-93E0-4FF4-B772-853E5010E186}" type="presParOf" srcId="{CBAE2521-C995-4B58-951F-2757873BBFB9}" destId="{65A611B3-644F-4371-9006-817F498D3567}" srcOrd="4" destOrd="0" presId="urn:microsoft.com/office/officeart/2008/layout/LinedList"/>
    <dgm:cxn modelId="{F99948E1-2496-446C-8BD4-560B59EB7BAF}" type="presParOf" srcId="{65A611B3-644F-4371-9006-817F498D3567}" destId="{41D05E64-E44C-46C8-BEE0-023CEDF1827E}" srcOrd="0" destOrd="0" presId="urn:microsoft.com/office/officeart/2008/layout/LinedList"/>
    <dgm:cxn modelId="{98FACF88-7F84-480A-A8C0-ED7802366CB4}" type="presParOf" srcId="{65A611B3-644F-4371-9006-817F498D3567}" destId="{98C2559A-17D5-4D7F-A6D2-329CF09EA824}" srcOrd="1" destOrd="0" presId="urn:microsoft.com/office/officeart/2008/layout/LinedList"/>
    <dgm:cxn modelId="{0B3EBED3-3D5B-4816-9319-FF53B261DA14}" type="presParOf" srcId="{65A611B3-644F-4371-9006-817F498D3567}" destId="{58964552-75C0-4CD8-ADC4-9FB8B5A7AA1F}" srcOrd="2" destOrd="0" presId="urn:microsoft.com/office/officeart/2008/layout/LinedList"/>
    <dgm:cxn modelId="{C63574A6-73C0-43D2-ACD8-1E60FE7889BE}" type="presParOf" srcId="{CBAE2521-C995-4B58-951F-2757873BBFB9}" destId="{B514A7A3-0BAF-4DC5-99F6-6D2F733D78B7}" srcOrd="5" destOrd="0" presId="urn:microsoft.com/office/officeart/2008/layout/LinedList"/>
    <dgm:cxn modelId="{2CF48050-E551-41FD-9C90-D42FF27AE0E6}" type="presParOf" srcId="{CBAE2521-C995-4B58-951F-2757873BBFB9}" destId="{8D55A97B-CBC0-4E45-B499-45D8A2C66038}" srcOrd="6"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ii) Monitor that remittance in FCA  are within reasonable time after opening A/c</a:t>
          </a:r>
        </a:p>
      </dgm:t>
    </dgm:pt>
    <dgm:pt modelId="{48EF6C95-FC73-47A9-BD21-1F17376966BB}" type="parTrans" cxnId="{F043EAA2-B8A3-499B-8946-22A6BFE55BEF}">
      <dgm:prSet/>
      <dgm:spPr/>
      <dgm:t>
        <a:bodyPr/>
        <a:lstStyle/>
        <a:p>
          <a:endParaRPr lang="en-IN" sz="1200"/>
        </a:p>
      </dgm:t>
    </dgm:pt>
    <dgm:pt modelId="{CE36B6E9-33EF-4C55-924D-B77EF4C75D11}" type="sibTrans" cxnId="{F043EAA2-B8A3-499B-8946-22A6BFE55BEF}">
      <dgm:prSet/>
      <dgm:spPr/>
      <dgm:t>
        <a:bodyPr/>
        <a:lstStyle/>
        <a:p>
          <a:endParaRPr lang="en-IN" sz="1200"/>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v) Obtain declaration from RI for remittances into FCA from locations other than Onshore India</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custLinFactNeighborY="71795"/>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custLinFactNeighborY="3203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iii) Ensure all remittances are routed through Authorised Person (AP)</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iv) Obtain copy of return submitted by RI to AP under LRS</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custScaleY="146410" custLinFactNeighborY="2266"/>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vi) Obtain declaration from RI that received/realised/unspent/ unused ‘foreign exchange’ from Onshore India or otherwise in FCA, unless reinvested within 180 days through an AP in designated in AD Bank</a:t>
          </a:r>
        </a:p>
      </dgm:t>
    </dgm:pt>
    <dgm:pt modelId="{48EF6C95-FC73-47A9-BD21-1F17376966BB}" type="parTrans" cxnId="{F043EAA2-B8A3-499B-8946-22A6BFE55BEF}">
      <dgm:prSet/>
      <dgm:spPr/>
      <dgm:t>
        <a:bodyPr/>
        <a:lstStyle/>
        <a:p>
          <a:endParaRPr lang="en-IN" sz="1200"/>
        </a:p>
      </dgm:t>
    </dgm:pt>
    <dgm:pt modelId="{CE36B6E9-33EF-4C55-924D-B77EF4C75D11}" type="sibTrans" cxnId="{F043EAA2-B8A3-499B-8946-22A6BFE55BEF}">
      <dgm:prSet/>
      <dgm:spPr/>
      <dgm:t>
        <a:bodyPr/>
        <a:lstStyle/>
        <a:p>
          <a:endParaRPr lang="en-IN" sz="1200"/>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Lst>
  <dgm:cxnLst>
    <dgm:cxn modelId="{C53A1628-44F1-4E35-8889-668AD238B590}" type="presOf" srcId="{78B09496-A1D7-40DD-9A7A-50C7C3F38626}" destId="{95F9D9AC-EFA7-4B92-B84C-D88A83163FB1}" srcOrd="0" destOrd="0" presId="urn:microsoft.com/office/officeart/2008/layout/LinedList"/>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vii) Obtain declaration from RI that he shall not settle any domestic transactions with other RI through FCA</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8B09496-A1D7-40DD-9A7A-50C7C3F38626}"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en-IN"/>
        </a:p>
      </dgm:t>
    </dgm:pt>
    <dgm:pt modelId="{27E7FA2E-69E9-421B-AE51-B400237C7F3C}">
      <dgm:prSet phldrT="[Text]" custT="1"/>
      <dgm:spPr/>
      <dgm:t>
        <a:bodyPr/>
        <a:lstStyle/>
        <a:p>
          <a:pPr algn="just"/>
          <a:r>
            <a:rPr lang="en-IN" sz="2100" dirty="0"/>
            <a:t>viii) Ensure compliance with IFSCA (Anti Money Laundering, Counter-Terrorist Financing and Know Your Customer) Guidelines, 2022 and circulars thereof</a:t>
          </a:r>
        </a:p>
      </dgm:t>
    </dgm:pt>
    <dgm:pt modelId="{48EF6C95-FC73-47A9-BD21-1F17376966BB}" type="parTrans" cxnId="{F043EAA2-B8A3-499B-8946-22A6BFE55BEF}">
      <dgm:prSet/>
      <dgm:spPr/>
      <dgm:t>
        <a:bodyPr/>
        <a:lstStyle/>
        <a:p>
          <a:endParaRPr lang="en-IN"/>
        </a:p>
      </dgm:t>
    </dgm:pt>
    <dgm:pt modelId="{CE36B6E9-33EF-4C55-924D-B77EF4C75D11}" type="sibTrans" cxnId="{F043EAA2-B8A3-499B-8946-22A6BFE55BEF}">
      <dgm:prSet/>
      <dgm:spPr/>
      <dgm:t>
        <a:bodyPr/>
        <a:lstStyle/>
        <a:p>
          <a:endParaRPr lang="en-IN"/>
        </a:p>
      </dgm:t>
    </dgm:pt>
    <dgm:pt modelId="{95F9D9AC-EFA7-4B92-B84C-D88A83163FB1}" type="pres">
      <dgm:prSet presAssocID="{78B09496-A1D7-40DD-9A7A-50C7C3F38626}" presName="vert0" presStyleCnt="0">
        <dgm:presLayoutVars>
          <dgm:dir/>
          <dgm:animOne val="branch"/>
          <dgm:animLvl val="lvl"/>
        </dgm:presLayoutVars>
      </dgm:prSet>
      <dgm:spPr/>
    </dgm:pt>
    <dgm:pt modelId="{9D1C2C8C-E503-4A49-8CF6-6C700E7D0440}" type="pres">
      <dgm:prSet presAssocID="{27E7FA2E-69E9-421B-AE51-B400237C7F3C}" presName="thickLine" presStyleLbl="alignNode1" presStyleIdx="0" presStyleCnt="1" custScaleY="146410" custLinFactNeighborY="2266"/>
      <dgm:spPr/>
    </dgm:pt>
    <dgm:pt modelId="{48A419DB-2D48-4DBB-9F9B-D8C530D11480}" type="pres">
      <dgm:prSet presAssocID="{27E7FA2E-69E9-421B-AE51-B400237C7F3C}" presName="horz1" presStyleCnt="0"/>
      <dgm:spPr/>
    </dgm:pt>
    <dgm:pt modelId="{D0378337-9954-4463-B650-4E12A5F3204E}" type="pres">
      <dgm:prSet presAssocID="{27E7FA2E-69E9-421B-AE51-B400237C7F3C}" presName="tx1" presStyleLbl="revTx" presStyleIdx="0" presStyleCnt="1" custScaleX="271099" custScaleY="38869"/>
      <dgm:spPr/>
    </dgm:pt>
    <dgm:pt modelId="{CBAE2521-C995-4B58-951F-2757873BBFB9}" type="pres">
      <dgm:prSet presAssocID="{27E7FA2E-69E9-421B-AE51-B400237C7F3C}" presName="vert1" presStyleCnt="0"/>
      <dgm:spPr/>
    </dgm:pt>
  </dgm:ptLst>
  <dgm:cxnLst>
    <dgm:cxn modelId="{C53A1628-44F1-4E35-8889-668AD238B590}" type="presOf" srcId="{78B09496-A1D7-40DD-9A7A-50C7C3F38626}" destId="{95F9D9AC-EFA7-4B92-B84C-D88A83163FB1}" srcOrd="0" destOrd="0" presId="urn:microsoft.com/office/officeart/2008/layout/LinedList"/>
    <dgm:cxn modelId="{F043EAA2-B8A3-499B-8946-22A6BFE55BEF}" srcId="{78B09496-A1D7-40DD-9A7A-50C7C3F38626}" destId="{27E7FA2E-69E9-421B-AE51-B400237C7F3C}" srcOrd="0" destOrd="0" parTransId="{48EF6C95-FC73-47A9-BD21-1F17376966BB}" sibTransId="{CE36B6E9-33EF-4C55-924D-B77EF4C75D11}"/>
    <dgm:cxn modelId="{27948FD4-3C91-48A0-A1D3-8683928A5ACE}" type="presOf" srcId="{27E7FA2E-69E9-421B-AE51-B400237C7F3C}" destId="{D0378337-9954-4463-B650-4E12A5F3204E}" srcOrd="0" destOrd="0" presId="urn:microsoft.com/office/officeart/2008/layout/LinedList"/>
    <dgm:cxn modelId="{EE0ECE6A-22E7-4CA5-85CD-637AB7875957}" type="presParOf" srcId="{95F9D9AC-EFA7-4B92-B84C-D88A83163FB1}" destId="{9D1C2C8C-E503-4A49-8CF6-6C700E7D0440}" srcOrd="0" destOrd="0" presId="urn:microsoft.com/office/officeart/2008/layout/LinedList"/>
    <dgm:cxn modelId="{398F8465-CDB4-440A-9C1F-BC7C580C1D36}" type="presParOf" srcId="{95F9D9AC-EFA7-4B92-B84C-D88A83163FB1}" destId="{48A419DB-2D48-4DBB-9F9B-D8C530D11480}" srcOrd="1" destOrd="0" presId="urn:microsoft.com/office/officeart/2008/layout/LinedList"/>
    <dgm:cxn modelId="{C24AE52D-2FE4-4416-99DC-3BE0C4701EE7}" type="presParOf" srcId="{48A419DB-2D48-4DBB-9F9B-D8C530D11480}" destId="{D0378337-9954-4463-B650-4E12A5F3204E}" srcOrd="0" destOrd="0" presId="urn:microsoft.com/office/officeart/2008/layout/LinedList"/>
    <dgm:cxn modelId="{2502C2B5-17DD-44BA-88DC-615CD3D0ECBB}" type="presParOf" srcId="{48A419DB-2D48-4DBB-9F9B-D8C530D11480}" destId="{CBAE2521-C995-4B58-951F-2757873BBFB9}" srcOrd="1" destOrd="0" presId="urn:microsoft.com/office/officeart/2008/layout/LinedList"/>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690"/>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690"/>
          <a:ext cx="3319618" cy="14121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440" tIns="91440" rIns="91440" bIns="91440" numCol="1" spcCol="1270" anchor="t" anchorCtr="0">
          <a:noAutofit/>
        </a:bodyPr>
        <a:lstStyle/>
        <a:p>
          <a:pPr marL="0" lvl="0" indent="0" algn="l" defTabSz="1066800">
            <a:lnSpc>
              <a:spcPct val="90000"/>
            </a:lnSpc>
            <a:spcBef>
              <a:spcPct val="0"/>
            </a:spcBef>
            <a:spcAft>
              <a:spcPct val="35000"/>
            </a:spcAft>
            <a:buNone/>
          </a:pPr>
          <a:r>
            <a:rPr lang="en-IN" sz="2400" kern="1200" dirty="0" err="1"/>
            <a:t>i</a:t>
          </a:r>
          <a:r>
            <a:rPr lang="en-IN" sz="2400" kern="1200" dirty="0"/>
            <a:t>) Permit RIs to open FCA for - </a:t>
          </a:r>
        </a:p>
      </dsp:txBody>
      <dsp:txXfrm>
        <a:off x="0" y="690"/>
        <a:ext cx="3319618" cy="1412139"/>
      </dsp:txXfrm>
    </dsp:sp>
    <dsp:sp modelId="{092F47D9-8351-4DE3-899F-BDC4738D9C9D}">
      <dsp:nvSpPr>
        <dsp:cNvPr id="0" name=""/>
        <dsp:cNvSpPr/>
      </dsp:nvSpPr>
      <dsp:spPr>
        <a:xfrm>
          <a:off x="3411456" y="33511"/>
          <a:ext cx="4806179" cy="656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IN" sz="2000" kern="1200" dirty="0"/>
            <a:t>a. Receiving remittances under LRS from Onshore India</a:t>
          </a:r>
        </a:p>
      </dsp:txBody>
      <dsp:txXfrm>
        <a:off x="3411456" y="33511"/>
        <a:ext cx="4806179" cy="656424"/>
      </dsp:txXfrm>
    </dsp:sp>
    <dsp:sp modelId="{87347F91-A1AE-4D14-BA97-A1E11B9950FD}">
      <dsp:nvSpPr>
        <dsp:cNvPr id="0" name=""/>
        <dsp:cNvSpPr/>
      </dsp:nvSpPr>
      <dsp:spPr>
        <a:xfrm>
          <a:off x="3319618" y="689935"/>
          <a:ext cx="489801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8C2559A-17D5-4D7F-A6D2-329CF09EA824}">
      <dsp:nvSpPr>
        <dsp:cNvPr id="0" name=""/>
        <dsp:cNvSpPr/>
      </dsp:nvSpPr>
      <dsp:spPr>
        <a:xfrm>
          <a:off x="3411456" y="722756"/>
          <a:ext cx="4806179" cy="65642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l" defTabSz="889000">
            <a:lnSpc>
              <a:spcPct val="90000"/>
            </a:lnSpc>
            <a:spcBef>
              <a:spcPct val="0"/>
            </a:spcBef>
            <a:spcAft>
              <a:spcPct val="35000"/>
            </a:spcAft>
            <a:buNone/>
          </a:pPr>
          <a:r>
            <a:rPr lang="en-IN" sz="2000" kern="1200" dirty="0"/>
            <a:t>b. Receiving remittances from other than Onshore India</a:t>
          </a:r>
        </a:p>
      </dsp:txBody>
      <dsp:txXfrm>
        <a:off x="3411456" y="722756"/>
        <a:ext cx="4806179" cy="656424"/>
      </dsp:txXfrm>
    </dsp:sp>
    <dsp:sp modelId="{B514A7A3-0BAF-4DC5-99F6-6D2F733D78B7}">
      <dsp:nvSpPr>
        <dsp:cNvPr id="0" name=""/>
        <dsp:cNvSpPr/>
      </dsp:nvSpPr>
      <dsp:spPr>
        <a:xfrm>
          <a:off x="3319618" y="1379181"/>
          <a:ext cx="4898016"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212084"/>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212084"/>
          <a:ext cx="8222808" cy="269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ii) Monitor that remittance in FCA  are within reasonable time after opening A/c</a:t>
          </a:r>
        </a:p>
      </dsp:txBody>
      <dsp:txXfrm>
        <a:off x="0" y="212084"/>
        <a:ext cx="8222808" cy="26926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539596"/>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564569"/>
          <a:ext cx="8222808" cy="35839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v) Obtain declaration from RI for remittances into FCA from locations other than Onshore India</a:t>
          </a:r>
        </a:p>
      </dsp:txBody>
      <dsp:txXfrm>
        <a:off x="0" y="564569"/>
        <a:ext cx="8222808" cy="3583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256622"/>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256622"/>
          <a:ext cx="8222808" cy="325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iii) Ensure all remittances are routed through Authorised Person (AP)</a:t>
          </a:r>
        </a:p>
      </dsp:txBody>
      <dsp:txXfrm>
        <a:off x="0" y="256622"/>
        <a:ext cx="8222808" cy="32581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198351"/>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192804"/>
          <a:ext cx="8222808" cy="244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iv) Obtain copy of return submitted by RI to AP under LRS</a:t>
          </a:r>
        </a:p>
      </dsp:txBody>
      <dsp:txXfrm>
        <a:off x="0" y="192804"/>
        <a:ext cx="8222808" cy="24479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212084"/>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212084"/>
          <a:ext cx="8222808" cy="26926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vi) Obtain declaration from RI that received/realised/unspent/ unused ‘foreign exchange’ from Onshore India or otherwise in FCA, unless reinvested within 180 days through an AP in designated in AD Bank</a:t>
          </a:r>
        </a:p>
      </dsp:txBody>
      <dsp:txXfrm>
        <a:off x="0" y="212084"/>
        <a:ext cx="8222808" cy="26926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256622"/>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256622"/>
          <a:ext cx="8222808" cy="325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vii) Obtain declaration from RI that he shall not settle any domestic transactions with other RI through FCA</a:t>
          </a:r>
        </a:p>
      </dsp:txBody>
      <dsp:txXfrm>
        <a:off x="0" y="256622"/>
        <a:ext cx="8222808" cy="32581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1C2C8C-E503-4A49-8CF6-6C700E7D0440}">
      <dsp:nvSpPr>
        <dsp:cNvPr id="0" name=""/>
        <dsp:cNvSpPr/>
      </dsp:nvSpPr>
      <dsp:spPr>
        <a:xfrm>
          <a:off x="0" y="198351"/>
          <a:ext cx="8227640" cy="0"/>
        </a:xfrm>
        <a:prstGeom prst="line">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0378337-9954-4463-B650-4E12A5F3204E}">
      <dsp:nvSpPr>
        <dsp:cNvPr id="0" name=""/>
        <dsp:cNvSpPr/>
      </dsp:nvSpPr>
      <dsp:spPr>
        <a:xfrm>
          <a:off x="0" y="192804"/>
          <a:ext cx="8222808" cy="2447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just" defTabSz="933450">
            <a:lnSpc>
              <a:spcPct val="90000"/>
            </a:lnSpc>
            <a:spcBef>
              <a:spcPct val="0"/>
            </a:spcBef>
            <a:spcAft>
              <a:spcPct val="35000"/>
            </a:spcAft>
            <a:buNone/>
          </a:pPr>
          <a:r>
            <a:rPr lang="en-IN" sz="2100" kern="1200" dirty="0"/>
            <a:t>viii) Ensure compliance with IFSCA (Anti Money Laundering, Counter-Terrorist Financing and Know Your Customer) Guidelines, 2022 and circulars thereof</a:t>
          </a:r>
        </a:p>
      </dsp:txBody>
      <dsp:txXfrm>
        <a:off x="0" y="192804"/>
        <a:ext cx="8222808" cy="24479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6.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7.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8.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548172B1-0293-4E58-9EBD-897BAD2D8845}"/>
              </a:ext>
            </a:extLst>
          </p:cNvPr>
          <p:cNvSpPr>
            <a:spLocks noGrp="1" noChangeArrowheads="1"/>
          </p:cNvSpPr>
          <p:nvPr>
            <p:ph type="hdr" sz="quarter"/>
          </p:nvPr>
        </p:nvSpPr>
        <p:spPr bwMode="auto">
          <a:xfrm>
            <a:off x="5" y="2"/>
            <a:ext cx="4159217" cy="366010"/>
          </a:xfrm>
          <a:prstGeom prst="rect">
            <a:avLst/>
          </a:prstGeom>
          <a:noFill/>
          <a:ln>
            <a:noFill/>
          </a:ln>
          <a:effectLst/>
        </p:spPr>
        <p:txBody>
          <a:bodyPr vert="horz" wrap="square" lIns="95873" tIns="47936" rIns="95873" bIns="47936" numCol="1" anchor="t" anchorCtr="0" compatLnSpc="1">
            <a:prstTxWarp prst="textNoShape">
              <a:avLst/>
            </a:prstTxWarp>
          </a:bodyPr>
          <a:lstStyle>
            <a:lvl1pPr defTabSz="958942">
              <a:defRPr sz="1200">
                <a:latin typeface="Times New Roman" pitchFamily="18" charset="0"/>
              </a:defRPr>
            </a:lvl1pPr>
          </a:lstStyle>
          <a:p>
            <a:pPr>
              <a:defRPr/>
            </a:pPr>
            <a:endParaRPr lang="en-US" dirty="0"/>
          </a:p>
        </p:txBody>
      </p:sp>
      <p:sp>
        <p:nvSpPr>
          <p:cNvPr id="36867" name="Rectangle 3">
            <a:extLst>
              <a:ext uri="{FF2B5EF4-FFF2-40B4-BE49-F238E27FC236}">
                <a16:creationId xmlns:a16="http://schemas.microsoft.com/office/drawing/2014/main" id="{63F0F641-DD85-4019-83C7-27A27E1A7EA9}"/>
              </a:ext>
            </a:extLst>
          </p:cNvPr>
          <p:cNvSpPr>
            <a:spLocks noGrp="1" noChangeArrowheads="1"/>
          </p:cNvSpPr>
          <p:nvPr>
            <p:ph type="dt" sz="quarter" idx="1"/>
          </p:nvPr>
        </p:nvSpPr>
        <p:spPr bwMode="auto">
          <a:xfrm>
            <a:off x="5441993" y="2"/>
            <a:ext cx="4159215" cy="366010"/>
          </a:xfrm>
          <a:prstGeom prst="rect">
            <a:avLst/>
          </a:prstGeom>
          <a:noFill/>
          <a:ln>
            <a:noFill/>
          </a:ln>
          <a:effectLst/>
        </p:spPr>
        <p:txBody>
          <a:bodyPr vert="horz" wrap="square" lIns="95873" tIns="47936" rIns="95873" bIns="47936" numCol="1" anchor="t" anchorCtr="0" compatLnSpc="1">
            <a:prstTxWarp prst="textNoShape">
              <a:avLst/>
            </a:prstTxWarp>
          </a:bodyPr>
          <a:lstStyle>
            <a:lvl1pPr algn="r" defTabSz="958942">
              <a:defRPr sz="1200">
                <a:latin typeface="Times New Roman" pitchFamily="18" charset="0"/>
              </a:defRPr>
            </a:lvl1pPr>
          </a:lstStyle>
          <a:p>
            <a:pPr>
              <a:defRPr/>
            </a:pPr>
            <a:endParaRPr lang="en-US" dirty="0"/>
          </a:p>
        </p:txBody>
      </p:sp>
      <p:sp>
        <p:nvSpPr>
          <p:cNvPr id="36868" name="Rectangle 4">
            <a:extLst>
              <a:ext uri="{FF2B5EF4-FFF2-40B4-BE49-F238E27FC236}">
                <a16:creationId xmlns:a16="http://schemas.microsoft.com/office/drawing/2014/main" id="{EC276E64-0803-4F0E-A1DC-EAAC49155F9D}"/>
              </a:ext>
            </a:extLst>
          </p:cNvPr>
          <p:cNvSpPr>
            <a:spLocks noGrp="1" noChangeArrowheads="1"/>
          </p:cNvSpPr>
          <p:nvPr>
            <p:ph type="ftr" sz="quarter" idx="2"/>
          </p:nvPr>
        </p:nvSpPr>
        <p:spPr bwMode="auto">
          <a:xfrm>
            <a:off x="5" y="6949194"/>
            <a:ext cx="4159217" cy="366008"/>
          </a:xfrm>
          <a:prstGeom prst="rect">
            <a:avLst/>
          </a:prstGeom>
          <a:noFill/>
          <a:ln>
            <a:noFill/>
          </a:ln>
          <a:effectLst/>
        </p:spPr>
        <p:txBody>
          <a:bodyPr vert="horz" wrap="square" lIns="95873" tIns="47936" rIns="95873" bIns="47936" numCol="1" anchor="b" anchorCtr="0" compatLnSpc="1">
            <a:prstTxWarp prst="textNoShape">
              <a:avLst/>
            </a:prstTxWarp>
          </a:bodyPr>
          <a:lstStyle>
            <a:lvl1pPr defTabSz="958942">
              <a:defRPr sz="1200">
                <a:latin typeface="Times New Roman" pitchFamily="18" charset="0"/>
              </a:defRPr>
            </a:lvl1pPr>
          </a:lstStyle>
          <a:p>
            <a:pPr>
              <a:defRPr/>
            </a:pPr>
            <a:endParaRPr lang="en-US" dirty="0"/>
          </a:p>
        </p:txBody>
      </p:sp>
      <p:sp>
        <p:nvSpPr>
          <p:cNvPr id="36869" name="Rectangle 5">
            <a:extLst>
              <a:ext uri="{FF2B5EF4-FFF2-40B4-BE49-F238E27FC236}">
                <a16:creationId xmlns:a16="http://schemas.microsoft.com/office/drawing/2014/main" id="{B108EE73-94DA-43ED-818D-07F9CB5C7813}"/>
              </a:ext>
            </a:extLst>
          </p:cNvPr>
          <p:cNvSpPr>
            <a:spLocks noGrp="1" noChangeArrowheads="1"/>
          </p:cNvSpPr>
          <p:nvPr>
            <p:ph type="sldNum" sz="quarter" idx="3"/>
          </p:nvPr>
        </p:nvSpPr>
        <p:spPr bwMode="auto">
          <a:xfrm>
            <a:off x="5441993" y="6949194"/>
            <a:ext cx="4159215" cy="366008"/>
          </a:xfrm>
          <a:prstGeom prst="rect">
            <a:avLst/>
          </a:prstGeom>
          <a:noFill/>
          <a:ln>
            <a:noFill/>
          </a:ln>
          <a:effectLst/>
        </p:spPr>
        <p:txBody>
          <a:bodyPr vert="horz" wrap="square" lIns="95873" tIns="47936" rIns="95873" bIns="47936" numCol="1" anchor="b" anchorCtr="0" compatLnSpc="1">
            <a:prstTxWarp prst="textNoShape">
              <a:avLst/>
            </a:prstTxWarp>
          </a:bodyPr>
          <a:lstStyle>
            <a:lvl1pPr algn="r" defTabSz="958942">
              <a:defRPr sz="1200">
                <a:latin typeface="Times New Roman" panose="02020603050405020304" pitchFamily="18" charset="0"/>
              </a:defRPr>
            </a:lvl1pPr>
          </a:lstStyle>
          <a:p>
            <a:fld id="{DAB5CEAA-6171-4972-9E4D-FE2AD09AC50A}" type="slidenum">
              <a:rPr lang="en-US" altLang="en-US"/>
              <a:pPr/>
              <a:t>‹#›</a:t>
            </a:fld>
            <a:endParaRPr lang="en-US" altLang="en-US" dirty="0"/>
          </a:p>
        </p:txBody>
      </p:sp>
    </p:spTree>
    <p:extLst>
      <p:ext uri="{BB962C8B-B14F-4D97-AF65-F5344CB8AC3E}">
        <p14:creationId xmlns:p14="http://schemas.microsoft.com/office/powerpoint/2010/main" val="6989948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A48991B-A59B-40EB-9BF9-B7B8547FABBA}"/>
              </a:ext>
            </a:extLst>
          </p:cNvPr>
          <p:cNvSpPr>
            <a:spLocks noGrp="1" noChangeArrowheads="1"/>
          </p:cNvSpPr>
          <p:nvPr>
            <p:ph type="hdr" sz="quarter"/>
          </p:nvPr>
        </p:nvSpPr>
        <p:spPr bwMode="auto">
          <a:xfrm>
            <a:off x="5" y="2"/>
            <a:ext cx="4159217" cy="366010"/>
          </a:xfrm>
          <a:prstGeom prst="rect">
            <a:avLst/>
          </a:prstGeom>
          <a:noFill/>
          <a:ln>
            <a:noFill/>
          </a:ln>
          <a:effectLst/>
        </p:spPr>
        <p:txBody>
          <a:bodyPr vert="horz" wrap="square" lIns="95873" tIns="47936" rIns="95873" bIns="47936" numCol="1" anchor="t" anchorCtr="0" compatLnSpc="1">
            <a:prstTxWarp prst="textNoShape">
              <a:avLst/>
            </a:prstTxWarp>
          </a:bodyPr>
          <a:lstStyle>
            <a:lvl1pPr defTabSz="958942">
              <a:defRPr sz="1200">
                <a:latin typeface="Arial" charset="0"/>
              </a:defRPr>
            </a:lvl1pPr>
          </a:lstStyle>
          <a:p>
            <a:pPr>
              <a:defRPr/>
            </a:pPr>
            <a:endParaRPr lang="en-US" dirty="0"/>
          </a:p>
        </p:txBody>
      </p:sp>
      <p:sp>
        <p:nvSpPr>
          <p:cNvPr id="9219" name="Rectangle 3">
            <a:extLst>
              <a:ext uri="{FF2B5EF4-FFF2-40B4-BE49-F238E27FC236}">
                <a16:creationId xmlns:a16="http://schemas.microsoft.com/office/drawing/2014/main" id="{6A2BD6F7-5324-4845-B726-3ABCD15E4BAE}"/>
              </a:ext>
            </a:extLst>
          </p:cNvPr>
          <p:cNvSpPr>
            <a:spLocks noGrp="1" noChangeArrowheads="1"/>
          </p:cNvSpPr>
          <p:nvPr>
            <p:ph type="dt" idx="1"/>
          </p:nvPr>
        </p:nvSpPr>
        <p:spPr bwMode="auto">
          <a:xfrm>
            <a:off x="5441993" y="2"/>
            <a:ext cx="4159215" cy="366010"/>
          </a:xfrm>
          <a:prstGeom prst="rect">
            <a:avLst/>
          </a:prstGeom>
          <a:noFill/>
          <a:ln>
            <a:noFill/>
          </a:ln>
          <a:effectLst/>
        </p:spPr>
        <p:txBody>
          <a:bodyPr vert="horz" wrap="square" lIns="95873" tIns="47936" rIns="95873" bIns="47936" numCol="1" anchor="t" anchorCtr="0" compatLnSpc="1">
            <a:prstTxWarp prst="textNoShape">
              <a:avLst/>
            </a:prstTxWarp>
          </a:bodyPr>
          <a:lstStyle>
            <a:lvl1pPr algn="r" defTabSz="958942">
              <a:defRPr sz="1200">
                <a:latin typeface="Arial" charset="0"/>
              </a:defRPr>
            </a:lvl1pPr>
          </a:lstStyle>
          <a:p>
            <a:pPr>
              <a:defRPr/>
            </a:pPr>
            <a:endParaRPr lang="en-US" dirty="0"/>
          </a:p>
        </p:txBody>
      </p:sp>
      <p:sp>
        <p:nvSpPr>
          <p:cNvPr id="90116" name="Rectangle 4">
            <a:extLst>
              <a:ext uri="{FF2B5EF4-FFF2-40B4-BE49-F238E27FC236}">
                <a16:creationId xmlns:a16="http://schemas.microsoft.com/office/drawing/2014/main" id="{2CD1DDCB-35BD-4072-8A77-072D89BAE93A}"/>
              </a:ext>
            </a:extLst>
          </p:cNvPr>
          <p:cNvSpPr>
            <a:spLocks noGrp="1" noRot="1" noChangeAspect="1" noChangeArrowheads="1" noTextEdit="1"/>
          </p:cNvSpPr>
          <p:nvPr>
            <p:ph type="sldImg" idx="2"/>
          </p:nvPr>
        </p:nvSpPr>
        <p:spPr bwMode="auto">
          <a:xfrm>
            <a:off x="2971800" y="547688"/>
            <a:ext cx="3657600" cy="27447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C0EBC36F-9A64-4033-8F6B-91CE10DC5683}"/>
              </a:ext>
            </a:extLst>
          </p:cNvPr>
          <p:cNvSpPr>
            <a:spLocks noGrp="1" noChangeArrowheads="1"/>
          </p:cNvSpPr>
          <p:nvPr>
            <p:ph type="body" sz="quarter" idx="3"/>
          </p:nvPr>
        </p:nvSpPr>
        <p:spPr bwMode="auto">
          <a:xfrm>
            <a:off x="1280600" y="3473973"/>
            <a:ext cx="7040010" cy="3292839"/>
          </a:xfrm>
          <a:prstGeom prst="rect">
            <a:avLst/>
          </a:prstGeom>
          <a:noFill/>
          <a:ln>
            <a:noFill/>
          </a:ln>
          <a:effectLst/>
        </p:spPr>
        <p:txBody>
          <a:bodyPr vert="horz" wrap="square" lIns="95873" tIns="47936" rIns="95873" bIns="4793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3B095445-14D8-4CFD-9073-D3AE97A5B775}"/>
              </a:ext>
            </a:extLst>
          </p:cNvPr>
          <p:cNvSpPr>
            <a:spLocks noGrp="1" noChangeArrowheads="1"/>
          </p:cNvSpPr>
          <p:nvPr>
            <p:ph type="ftr" sz="quarter" idx="4"/>
          </p:nvPr>
        </p:nvSpPr>
        <p:spPr bwMode="auto">
          <a:xfrm>
            <a:off x="5" y="6949194"/>
            <a:ext cx="4159217" cy="366008"/>
          </a:xfrm>
          <a:prstGeom prst="rect">
            <a:avLst/>
          </a:prstGeom>
          <a:noFill/>
          <a:ln>
            <a:noFill/>
          </a:ln>
          <a:effectLst/>
        </p:spPr>
        <p:txBody>
          <a:bodyPr vert="horz" wrap="square" lIns="95873" tIns="47936" rIns="95873" bIns="47936" numCol="1" anchor="b" anchorCtr="0" compatLnSpc="1">
            <a:prstTxWarp prst="textNoShape">
              <a:avLst/>
            </a:prstTxWarp>
          </a:bodyPr>
          <a:lstStyle>
            <a:lvl1pPr defTabSz="958942">
              <a:defRPr sz="1200">
                <a:latin typeface="Arial" charset="0"/>
              </a:defRPr>
            </a:lvl1pPr>
          </a:lstStyle>
          <a:p>
            <a:pPr>
              <a:defRPr/>
            </a:pPr>
            <a:endParaRPr lang="en-US" dirty="0"/>
          </a:p>
        </p:txBody>
      </p:sp>
      <p:sp>
        <p:nvSpPr>
          <p:cNvPr id="2" name="Slide Number Placeholder 1">
            <a:extLst>
              <a:ext uri="{FF2B5EF4-FFF2-40B4-BE49-F238E27FC236}">
                <a16:creationId xmlns:a16="http://schemas.microsoft.com/office/drawing/2014/main" id="{74686069-91D7-47FC-8826-8F0A08F80B37}"/>
              </a:ext>
            </a:extLst>
          </p:cNvPr>
          <p:cNvSpPr>
            <a:spLocks noGrp="1"/>
          </p:cNvSpPr>
          <p:nvPr>
            <p:ph type="sldNum" sz="quarter" idx="5"/>
          </p:nvPr>
        </p:nvSpPr>
        <p:spPr>
          <a:xfrm>
            <a:off x="5439812" y="6947945"/>
            <a:ext cx="4159217" cy="366010"/>
          </a:xfrm>
          <a:prstGeom prst="rect">
            <a:avLst/>
          </a:prstGeom>
        </p:spPr>
        <p:txBody>
          <a:bodyPr vert="horz" wrap="square" lIns="93937" tIns="46969" rIns="93937" bIns="46969" numCol="1" anchor="b" anchorCtr="0" compatLnSpc="1">
            <a:prstTxWarp prst="textNoShape">
              <a:avLst/>
            </a:prstTxWarp>
          </a:bodyPr>
          <a:lstStyle>
            <a:lvl1pPr algn="r">
              <a:defRPr sz="1200"/>
            </a:lvl1pPr>
          </a:lstStyle>
          <a:p>
            <a:fld id="{E811CF4D-E6F8-40DE-A4F6-12F98B97D764}" type="slidenum">
              <a:rPr lang="en-US" altLang="en-US"/>
              <a:pPr/>
              <a:t>‹#›</a:t>
            </a:fld>
            <a:endParaRPr lang="en-US" altLang="en-US" dirty="0"/>
          </a:p>
        </p:txBody>
      </p:sp>
    </p:spTree>
    <p:extLst>
      <p:ext uri="{BB962C8B-B14F-4D97-AF65-F5344CB8AC3E}">
        <p14:creationId xmlns:p14="http://schemas.microsoft.com/office/powerpoint/2010/main" val="269336864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98.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a:extLst>
              <a:ext uri="{FF2B5EF4-FFF2-40B4-BE49-F238E27FC236}">
                <a16:creationId xmlns:a16="http://schemas.microsoft.com/office/drawing/2014/main" id="{58656D2E-E689-4C8F-A193-0816444788E7}"/>
              </a:ext>
            </a:extLst>
          </p:cNvPr>
          <p:cNvSpPr>
            <a:spLocks noGrp="1" noChangeArrowheads="1"/>
          </p:cNvSpPr>
          <p:nvPr>
            <p:ph type="sldNum" sz="quarter" idx="5"/>
          </p:nvPr>
        </p:nvSpPr>
        <p:spPr bwMode="auto">
          <a:xfrm>
            <a:off x="5441993" y="6949194"/>
            <a:ext cx="4159215" cy="36600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58942">
              <a:defRPr sz="3300">
                <a:solidFill>
                  <a:schemeClr val="tx1"/>
                </a:solidFill>
                <a:latin typeface="Arial" panose="020B0604020202020204" pitchFamily="34" charset="0"/>
              </a:defRPr>
            </a:lvl1pPr>
            <a:lvl2pPr marL="763241" indent="-293555" defTabSz="958942">
              <a:defRPr sz="3300">
                <a:solidFill>
                  <a:schemeClr val="tx1"/>
                </a:solidFill>
                <a:latin typeface="Arial" panose="020B0604020202020204" pitchFamily="34" charset="0"/>
              </a:defRPr>
            </a:lvl2pPr>
            <a:lvl3pPr marL="1174215" indent="-234843" defTabSz="958942">
              <a:defRPr sz="3300">
                <a:solidFill>
                  <a:schemeClr val="tx1"/>
                </a:solidFill>
                <a:latin typeface="Arial" panose="020B0604020202020204" pitchFamily="34" charset="0"/>
              </a:defRPr>
            </a:lvl3pPr>
            <a:lvl4pPr marL="1643903" indent="-234843" defTabSz="958942">
              <a:defRPr sz="3300">
                <a:solidFill>
                  <a:schemeClr val="tx1"/>
                </a:solidFill>
                <a:latin typeface="Arial" panose="020B0604020202020204" pitchFamily="34" charset="0"/>
              </a:defRPr>
            </a:lvl4pPr>
            <a:lvl5pPr marL="2113589" indent="-234843" defTabSz="958942">
              <a:defRPr sz="3300">
                <a:solidFill>
                  <a:schemeClr val="tx1"/>
                </a:solidFill>
                <a:latin typeface="Arial" panose="020B0604020202020204" pitchFamily="34" charset="0"/>
              </a:defRPr>
            </a:lvl5pPr>
            <a:lvl6pPr marL="2583274" indent="-234843" defTabSz="958942" eaLnBrk="0" fontAlgn="base" hangingPunct="0">
              <a:spcBef>
                <a:spcPct val="0"/>
              </a:spcBef>
              <a:spcAft>
                <a:spcPct val="0"/>
              </a:spcAft>
              <a:defRPr sz="3300">
                <a:solidFill>
                  <a:schemeClr val="tx1"/>
                </a:solidFill>
                <a:latin typeface="Arial" panose="020B0604020202020204" pitchFamily="34" charset="0"/>
              </a:defRPr>
            </a:lvl6pPr>
            <a:lvl7pPr marL="3052960" indent="-234843" defTabSz="958942" eaLnBrk="0" fontAlgn="base" hangingPunct="0">
              <a:spcBef>
                <a:spcPct val="0"/>
              </a:spcBef>
              <a:spcAft>
                <a:spcPct val="0"/>
              </a:spcAft>
              <a:defRPr sz="3300">
                <a:solidFill>
                  <a:schemeClr val="tx1"/>
                </a:solidFill>
                <a:latin typeface="Arial" panose="020B0604020202020204" pitchFamily="34" charset="0"/>
              </a:defRPr>
            </a:lvl7pPr>
            <a:lvl8pPr marL="3522647" indent="-234843" defTabSz="958942" eaLnBrk="0" fontAlgn="base" hangingPunct="0">
              <a:spcBef>
                <a:spcPct val="0"/>
              </a:spcBef>
              <a:spcAft>
                <a:spcPct val="0"/>
              </a:spcAft>
              <a:defRPr sz="3300">
                <a:solidFill>
                  <a:schemeClr val="tx1"/>
                </a:solidFill>
                <a:latin typeface="Arial" panose="020B0604020202020204" pitchFamily="34" charset="0"/>
              </a:defRPr>
            </a:lvl8pPr>
            <a:lvl9pPr marL="3992332" indent="-234843" defTabSz="958942" eaLnBrk="0" fontAlgn="base" hangingPunct="0">
              <a:spcBef>
                <a:spcPct val="0"/>
              </a:spcBef>
              <a:spcAft>
                <a:spcPct val="0"/>
              </a:spcAft>
              <a:defRPr sz="3300">
                <a:solidFill>
                  <a:schemeClr val="tx1"/>
                </a:solidFill>
                <a:latin typeface="Arial" panose="020B0604020202020204" pitchFamily="34" charset="0"/>
              </a:defRPr>
            </a:lvl9pPr>
          </a:lstStyle>
          <a:p>
            <a:fld id="{52CE24A3-1D2B-4794-9500-CA39CB5C5DE6}" type="slidenum">
              <a:rPr lang="en-US" altLang="en-US" sz="1200"/>
              <a:pPr/>
              <a:t>0</a:t>
            </a:fld>
            <a:endParaRPr lang="en-US" altLang="en-US" sz="1200" dirty="0"/>
          </a:p>
        </p:txBody>
      </p:sp>
      <p:sp>
        <p:nvSpPr>
          <p:cNvPr id="91139" name="Rectangle 2">
            <a:extLst>
              <a:ext uri="{FF2B5EF4-FFF2-40B4-BE49-F238E27FC236}">
                <a16:creationId xmlns:a16="http://schemas.microsoft.com/office/drawing/2014/main" id="{BA494B5D-3BD1-49D7-9919-E2EB058740AD}"/>
              </a:ext>
            </a:extLst>
          </p:cNvPr>
          <p:cNvSpPr>
            <a:spLocks noGrp="1" noRot="1" noChangeAspect="1" noChangeArrowheads="1" noTextEdit="1"/>
          </p:cNvSpPr>
          <p:nvPr>
            <p:ph type="sldImg"/>
          </p:nvPr>
        </p:nvSpPr>
        <p:spPr>
          <a:ln/>
        </p:spPr>
      </p:sp>
      <p:sp>
        <p:nvSpPr>
          <p:cNvPr id="91140" name="Rectangle 3">
            <a:extLst>
              <a:ext uri="{FF2B5EF4-FFF2-40B4-BE49-F238E27FC236}">
                <a16:creationId xmlns:a16="http://schemas.microsoft.com/office/drawing/2014/main" id="{637E468B-3CB4-4A21-977E-422C7F06588F}"/>
              </a:ext>
            </a:extLst>
          </p:cNvPr>
          <p:cNvSpPr>
            <a:spLocks noGrp="1" noChangeArrowheads="1"/>
          </p:cNvSpPr>
          <p:nvPr>
            <p:ph type="body" idx="1"/>
          </p:nvPr>
        </p:nvSpPr>
        <p:spPr>
          <a:xfrm>
            <a:off x="958823" y="3473973"/>
            <a:ext cx="7683569" cy="3292839"/>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ndParaRPr>
          </a:p>
        </p:txBody>
      </p:sp>
    </p:spTree>
    <p:extLst>
      <p:ext uri="{BB962C8B-B14F-4D97-AF65-F5344CB8AC3E}">
        <p14:creationId xmlns:p14="http://schemas.microsoft.com/office/powerpoint/2010/main" val="18603907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96B5F-6FC0-5BA2-28E8-1F4CFA034040}"/>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47916101-BB40-2E10-7BF2-2B5D19DA51F1}"/>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D4EA7EA2-87C2-F4C9-D2EA-B082AD3ED86F}"/>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E42D2C7D-CB33-AB27-7BC0-C502433649E7}"/>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11</a:t>
            </a:fld>
            <a:endParaRPr lang="en-IN" dirty="0">
              <a:cs typeface="Arial" charset="0"/>
            </a:endParaRPr>
          </a:p>
        </p:txBody>
      </p:sp>
      <p:sp>
        <p:nvSpPr>
          <p:cNvPr id="148484" name="Footer Placeholder 4">
            <a:extLst>
              <a:ext uri="{FF2B5EF4-FFF2-40B4-BE49-F238E27FC236}">
                <a16:creationId xmlns:a16="http://schemas.microsoft.com/office/drawing/2014/main" id="{35D2EC6E-9FB8-0B56-E93E-D72D7C90054A}"/>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01951208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F1FD5-1494-E717-0B05-9B9A82207D3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1BD6FC6-9626-2E81-C6A7-DCFCFEA98182}"/>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61A081BC-A0BA-CF48-5F6F-F21CBCC4898B}"/>
              </a:ext>
            </a:extLst>
          </p:cNvPr>
          <p:cNvSpPr>
            <a:spLocks noGrp="1"/>
          </p:cNvSpPr>
          <p:nvPr>
            <p:ph type="body" idx="1"/>
          </p:nvPr>
        </p:nvSpPr>
        <p:spPr bwMode="auto">
          <a:noFill/>
        </p:spPr>
        <p:txBody>
          <a:bodyPr wrap="square" numCol="1" anchor="t" anchorCtr="0" compatLnSpc="1">
            <a:prstTxWarp prst="textNoShape">
              <a:avLst/>
            </a:prstTxWarp>
          </a:bodyPr>
          <a:lstStyle/>
          <a:p>
            <a:pPr algn="just">
              <a:lnSpc>
                <a:spcPct val="115000"/>
              </a:lnSpc>
            </a:pPr>
            <a:endParaRPr lang="en-IN" dirty="0"/>
          </a:p>
        </p:txBody>
      </p:sp>
      <p:sp>
        <p:nvSpPr>
          <p:cNvPr id="148483" name="Slide Number Placeholder 3">
            <a:extLst>
              <a:ext uri="{FF2B5EF4-FFF2-40B4-BE49-F238E27FC236}">
                <a16:creationId xmlns:a16="http://schemas.microsoft.com/office/drawing/2014/main" id="{717FBEB2-03C6-B79F-F64C-B4C7AF762963}"/>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13</a:t>
            </a:fld>
            <a:endParaRPr lang="en-IN" dirty="0">
              <a:cs typeface="Arial" charset="0"/>
            </a:endParaRPr>
          </a:p>
        </p:txBody>
      </p:sp>
      <p:sp>
        <p:nvSpPr>
          <p:cNvPr id="148484" name="Footer Placeholder 4">
            <a:extLst>
              <a:ext uri="{FF2B5EF4-FFF2-40B4-BE49-F238E27FC236}">
                <a16:creationId xmlns:a16="http://schemas.microsoft.com/office/drawing/2014/main" id="{23780621-0D62-A846-E227-81FF3151434E}"/>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8747927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F1FD5-1494-E717-0B05-9B9A82207D3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1BD6FC6-9626-2E81-C6A7-DCFCFEA98182}"/>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61A081BC-A0BA-CF48-5F6F-F21CBCC4898B}"/>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717FBEB2-03C6-B79F-F64C-B4C7AF762963}"/>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14</a:t>
            </a:fld>
            <a:endParaRPr lang="en-IN" dirty="0">
              <a:cs typeface="Arial" charset="0"/>
            </a:endParaRPr>
          </a:p>
        </p:txBody>
      </p:sp>
      <p:sp>
        <p:nvSpPr>
          <p:cNvPr id="148484" name="Footer Placeholder 4">
            <a:extLst>
              <a:ext uri="{FF2B5EF4-FFF2-40B4-BE49-F238E27FC236}">
                <a16:creationId xmlns:a16="http://schemas.microsoft.com/office/drawing/2014/main" id="{23780621-0D62-A846-E227-81FF3151434E}"/>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8747927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E69F-0ED8-7DA5-1D7B-0965FAA121AD}"/>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58D89F17-9B3E-932B-734F-750AB9545E08}"/>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CB9785F-B9C7-E71A-A6B7-233A1C7234E6}"/>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83F8DFC2-0301-0B0F-9A63-963C8A267F67}"/>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15</a:t>
            </a:fld>
            <a:endParaRPr lang="en-IN" dirty="0">
              <a:cs typeface="Arial" charset="0"/>
            </a:endParaRPr>
          </a:p>
        </p:txBody>
      </p:sp>
      <p:sp>
        <p:nvSpPr>
          <p:cNvPr id="148484" name="Footer Placeholder 4">
            <a:extLst>
              <a:ext uri="{FF2B5EF4-FFF2-40B4-BE49-F238E27FC236}">
                <a16:creationId xmlns:a16="http://schemas.microsoft.com/office/drawing/2014/main" id="{E5213E91-B6AF-2C96-C524-AD81F59303C5}"/>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1393319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F2AA5-6C83-C5D9-F1B7-6D69A4C2C2A0}"/>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398B0B49-59D5-A65B-632F-CD2923C1362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3B69D735-9E15-72D2-B8DC-E4CECAB2D14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E57A2FC2-8235-74F2-1145-FBC25D4B8DA4}"/>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16</a:t>
            </a:fld>
            <a:endParaRPr lang="en-IN" dirty="0">
              <a:cs typeface="Arial" charset="0"/>
            </a:endParaRPr>
          </a:p>
        </p:txBody>
      </p:sp>
      <p:sp>
        <p:nvSpPr>
          <p:cNvPr id="148484" name="Footer Placeholder 4">
            <a:extLst>
              <a:ext uri="{FF2B5EF4-FFF2-40B4-BE49-F238E27FC236}">
                <a16:creationId xmlns:a16="http://schemas.microsoft.com/office/drawing/2014/main" id="{868BE822-5326-F7A0-C3E2-B3D617275AE4}"/>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3108144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88F8B-F516-A15D-EF13-EDAE796E4D15}"/>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CA7BF01C-D126-57ED-5E6A-BA05E117A6F8}"/>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99E55F9C-F4C5-E175-41A9-61351197307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F0EB18C0-6003-D77D-3D77-74092DD17C7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17</a:t>
            </a:fld>
            <a:endParaRPr lang="en-IN" dirty="0">
              <a:cs typeface="Arial" charset="0"/>
            </a:endParaRPr>
          </a:p>
        </p:txBody>
      </p:sp>
      <p:sp>
        <p:nvSpPr>
          <p:cNvPr id="148484" name="Footer Placeholder 4">
            <a:extLst>
              <a:ext uri="{FF2B5EF4-FFF2-40B4-BE49-F238E27FC236}">
                <a16:creationId xmlns:a16="http://schemas.microsoft.com/office/drawing/2014/main" id="{67182D13-06BA-1497-188E-87C56589F4AA}"/>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5553447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EF3F1-85BF-EF54-C9F8-8A1F682B9A8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145AA34-157D-340B-3E00-234F15968D38}"/>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A7580D6F-1334-B7E2-01D2-CE9BB5AB501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CB1D7C90-3697-E144-19BC-5700FDF85C79}"/>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18</a:t>
            </a:fld>
            <a:endParaRPr lang="en-IN" dirty="0">
              <a:cs typeface="Arial" charset="0"/>
            </a:endParaRPr>
          </a:p>
        </p:txBody>
      </p:sp>
      <p:sp>
        <p:nvSpPr>
          <p:cNvPr id="148484" name="Footer Placeholder 4">
            <a:extLst>
              <a:ext uri="{FF2B5EF4-FFF2-40B4-BE49-F238E27FC236}">
                <a16:creationId xmlns:a16="http://schemas.microsoft.com/office/drawing/2014/main" id="{CCF524C2-CD72-5B1D-D6A6-AD00DA6B0862}"/>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7607687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80B21-7C73-0EDE-8D68-973160745A7C}"/>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A0541B73-F89D-4F1F-5C93-16FD641F4CBC}"/>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0F077EE0-EC07-4B87-250E-0FEB9F8FE41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47AEBB49-5B98-7382-D131-7DDA6A132E8D}"/>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19</a:t>
            </a:fld>
            <a:endParaRPr lang="en-IN" dirty="0">
              <a:cs typeface="Arial" charset="0"/>
            </a:endParaRPr>
          </a:p>
        </p:txBody>
      </p:sp>
      <p:sp>
        <p:nvSpPr>
          <p:cNvPr id="148484" name="Footer Placeholder 4">
            <a:extLst>
              <a:ext uri="{FF2B5EF4-FFF2-40B4-BE49-F238E27FC236}">
                <a16:creationId xmlns:a16="http://schemas.microsoft.com/office/drawing/2014/main" id="{84698B23-E69B-5A87-73EC-9B2FC625BFA9}"/>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9060616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CF7F89-1342-A498-DBBE-60D63CE1143D}"/>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620A18BF-119A-C3D5-5A37-619E6C9DB4CD}"/>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FDD8F6F1-15F4-354F-0A9D-4B96EE8B888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4F049F46-5409-4A9A-0D07-AEBA1D8D16E3}"/>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20</a:t>
            </a:fld>
            <a:endParaRPr lang="en-IN" dirty="0">
              <a:cs typeface="Arial" charset="0"/>
            </a:endParaRPr>
          </a:p>
        </p:txBody>
      </p:sp>
      <p:sp>
        <p:nvSpPr>
          <p:cNvPr id="148484" name="Footer Placeholder 4">
            <a:extLst>
              <a:ext uri="{FF2B5EF4-FFF2-40B4-BE49-F238E27FC236}">
                <a16:creationId xmlns:a16="http://schemas.microsoft.com/office/drawing/2014/main" id="{71B9249F-1AB0-7502-72D9-4730F8BC0BB1}"/>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96496800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1CF75-18CB-A5B5-1BB7-384C0351C57B}"/>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5E6D07AA-87DF-10FD-9F1C-56221F5FF22D}"/>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3AD6B86F-DB9F-283A-7E8A-BBFBD6AF784A}"/>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43B767F6-B122-B879-6B22-AF27360C2DD6}"/>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21</a:t>
            </a:fld>
            <a:endParaRPr lang="en-IN" dirty="0">
              <a:cs typeface="Arial" charset="0"/>
            </a:endParaRPr>
          </a:p>
        </p:txBody>
      </p:sp>
      <p:sp>
        <p:nvSpPr>
          <p:cNvPr id="148484" name="Footer Placeholder 4">
            <a:extLst>
              <a:ext uri="{FF2B5EF4-FFF2-40B4-BE49-F238E27FC236}">
                <a16:creationId xmlns:a16="http://schemas.microsoft.com/office/drawing/2014/main" id="{08B74260-89CF-4230-7575-77EBAECE7446}"/>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852377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4B6538-626D-02C8-A510-8EFFE8313B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7F410A-BF5C-1E04-CCC6-768DC0F1B4D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0EE5B5-CF05-4DA7-B451-20DF0765047F}"/>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AA4337B-02CF-E7A3-EABF-125A034BB27F}"/>
              </a:ext>
            </a:extLst>
          </p:cNvPr>
          <p:cNvSpPr>
            <a:spLocks noGrp="1"/>
          </p:cNvSpPr>
          <p:nvPr>
            <p:ph type="sldNum" sz="quarter" idx="10"/>
          </p:nvPr>
        </p:nvSpPr>
        <p:spPr/>
        <p:txBody>
          <a:bodyPr/>
          <a:lstStyle/>
          <a:p>
            <a:fld id="{E811CF4D-E6F8-40DE-A4F6-12F98B97D764}" type="slidenum">
              <a:rPr lang="en-US" altLang="en-US" smtClean="0"/>
              <a:pPr/>
              <a:t>1</a:t>
            </a:fld>
            <a:endParaRPr lang="en-US" altLang="en-US" dirty="0"/>
          </a:p>
        </p:txBody>
      </p:sp>
    </p:spTree>
    <p:extLst>
      <p:ext uri="{BB962C8B-B14F-4D97-AF65-F5344CB8AC3E}">
        <p14:creationId xmlns:p14="http://schemas.microsoft.com/office/powerpoint/2010/main" val="12359854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38970A-AB8D-B866-6347-6B1115A72DA6}"/>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EBD6C7F3-E69F-AA42-B3A0-C3311D5B8F40}"/>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395D95BF-E937-ABDA-10CE-822B6576683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53EF87CA-4ACD-03A3-A89F-93D51B94E8BE}"/>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22</a:t>
            </a:fld>
            <a:endParaRPr lang="en-IN" dirty="0">
              <a:cs typeface="Arial" charset="0"/>
            </a:endParaRPr>
          </a:p>
        </p:txBody>
      </p:sp>
      <p:sp>
        <p:nvSpPr>
          <p:cNvPr id="148484" name="Footer Placeholder 4">
            <a:extLst>
              <a:ext uri="{FF2B5EF4-FFF2-40B4-BE49-F238E27FC236}">
                <a16:creationId xmlns:a16="http://schemas.microsoft.com/office/drawing/2014/main" id="{F2CEC86C-201E-DB12-B7C5-69AB6C07280B}"/>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86831438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07C048-761B-2C42-1F21-6969F6B8B525}"/>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C13D0245-CEEE-0586-6A11-A09D7F5CA3EB}"/>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CD83D2BA-839A-54F0-008B-FB2C2DB52CE0}"/>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C7BB9C1-1515-1BAD-9647-50BCE65491CE}"/>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24</a:t>
            </a:fld>
            <a:endParaRPr lang="en-IN" dirty="0">
              <a:cs typeface="Arial" charset="0"/>
            </a:endParaRPr>
          </a:p>
        </p:txBody>
      </p:sp>
      <p:sp>
        <p:nvSpPr>
          <p:cNvPr id="148484" name="Footer Placeholder 4">
            <a:extLst>
              <a:ext uri="{FF2B5EF4-FFF2-40B4-BE49-F238E27FC236}">
                <a16:creationId xmlns:a16="http://schemas.microsoft.com/office/drawing/2014/main" id="{88B07E8B-8C83-3548-FAB4-2563244E70E6}"/>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08066938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D92B5-455A-9EC6-6D80-1FA897097859}"/>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5A3642E5-BDCE-B4FD-4531-6F77A3CAF02F}"/>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B59881C9-DB82-2DAD-3809-4D5EDA8AD95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048A4FB-490B-34DB-05EA-8A81678AEA04}"/>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25</a:t>
            </a:fld>
            <a:endParaRPr lang="en-IN" dirty="0">
              <a:cs typeface="Arial" charset="0"/>
            </a:endParaRPr>
          </a:p>
        </p:txBody>
      </p:sp>
      <p:sp>
        <p:nvSpPr>
          <p:cNvPr id="148484" name="Footer Placeholder 4">
            <a:extLst>
              <a:ext uri="{FF2B5EF4-FFF2-40B4-BE49-F238E27FC236}">
                <a16:creationId xmlns:a16="http://schemas.microsoft.com/office/drawing/2014/main" id="{4F01A794-FFF2-967A-52A7-CBD51D3883FD}"/>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9377634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380EB-702A-6DD2-D20D-643A0900F1EE}"/>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7FC018D0-0C97-F8B0-A9A0-3D6147A6176E}"/>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10A5EDA-F672-F63A-9024-3580C1E38C5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8954A68-841A-1C31-ECD9-2B02DCF89DA4}"/>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26</a:t>
            </a:fld>
            <a:endParaRPr lang="en-IN" dirty="0">
              <a:cs typeface="Arial" charset="0"/>
            </a:endParaRPr>
          </a:p>
        </p:txBody>
      </p:sp>
      <p:sp>
        <p:nvSpPr>
          <p:cNvPr id="148484" name="Footer Placeholder 4">
            <a:extLst>
              <a:ext uri="{FF2B5EF4-FFF2-40B4-BE49-F238E27FC236}">
                <a16:creationId xmlns:a16="http://schemas.microsoft.com/office/drawing/2014/main" id="{6F8EF6B8-9EE1-58A4-DAB1-51DCE1A7600C}"/>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95658911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5DCD1A-3089-56C3-6918-3A6E5DC7910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B9677E11-B905-5B22-5911-F5D8CDF12AB0}"/>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C692DE5-45AC-C3EC-0529-2F72404FB62E}"/>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DAD21BF9-A5DE-6E06-8FE4-67C12A56CF36}"/>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27</a:t>
            </a:fld>
            <a:endParaRPr lang="en-IN" dirty="0">
              <a:cs typeface="Arial" charset="0"/>
            </a:endParaRPr>
          </a:p>
        </p:txBody>
      </p:sp>
      <p:sp>
        <p:nvSpPr>
          <p:cNvPr id="148484" name="Footer Placeholder 4">
            <a:extLst>
              <a:ext uri="{FF2B5EF4-FFF2-40B4-BE49-F238E27FC236}">
                <a16:creationId xmlns:a16="http://schemas.microsoft.com/office/drawing/2014/main" id="{BE8A93D3-5FF0-EB5E-90C5-C5335C2F1659}"/>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9265483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8C2B6-92CD-B181-42D8-F9E8B8196CFD}"/>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B51DE9BF-AE87-77CD-7114-91A13008AF7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F611E8BC-CEA7-FC99-9FF8-5EE521D4ABA3}"/>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B7A7047C-FABB-ECEF-EA8C-B6F60D2F2CC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28</a:t>
            </a:fld>
            <a:endParaRPr lang="en-IN" dirty="0">
              <a:cs typeface="Arial" charset="0"/>
            </a:endParaRPr>
          </a:p>
        </p:txBody>
      </p:sp>
      <p:sp>
        <p:nvSpPr>
          <p:cNvPr id="148484" name="Footer Placeholder 4">
            <a:extLst>
              <a:ext uri="{FF2B5EF4-FFF2-40B4-BE49-F238E27FC236}">
                <a16:creationId xmlns:a16="http://schemas.microsoft.com/office/drawing/2014/main" id="{2B716E46-2509-6711-08D2-51221774007D}"/>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18806697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997952-0093-CC1E-A523-DCB8E26D6D3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7B732E8-9D49-02F8-D7AA-83564D30C94D}"/>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482C969D-602B-087F-7695-3AA80C2F189B}"/>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762C5EB2-5631-F630-3F93-A629F6145B1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29</a:t>
            </a:fld>
            <a:endParaRPr lang="en-IN" dirty="0">
              <a:cs typeface="Arial" charset="0"/>
            </a:endParaRPr>
          </a:p>
        </p:txBody>
      </p:sp>
      <p:sp>
        <p:nvSpPr>
          <p:cNvPr id="148484" name="Footer Placeholder 4">
            <a:extLst>
              <a:ext uri="{FF2B5EF4-FFF2-40B4-BE49-F238E27FC236}">
                <a16:creationId xmlns:a16="http://schemas.microsoft.com/office/drawing/2014/main" id="{79DB297D-5391-472E-7150-B52B9917FC11}"/>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94479600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22E528-39C5-A43E-F0FC-68E826BAC8C2}"/>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C8BD36E3-29F4-EC73-7364-E3901FE6BD90}"/>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A5CB2302-7A41-740D-3288-38A91DEA32D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0F3AD035-5320-4D51-E9C0-D2EC7A9F6810}"/>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31</a:t>
            </a:fld>
            <a:endParaRPr lang="en-IN" dirty="0">
              <a:cs typeface="Arial" charset="0"/>
            </a:endParaRPr>
          </a:p>
        </p:txBody>
      </p:sp>
      <p:sp>
        <p:nvSpPr>
          <p:cNvPr id="148484" name="Footer Placeholder 4">
            <a:extLst>
              <a:ext uri="{FF2B5EF4-FFF2-40B4-BE49-F238E27FC236}">
                <a16:creationId xmlns:a16="http://schemas.microsoft.com/office/drawing/2014/main" id="{FDF1F2BE-5094-6F0E-CC28-695148A5DBE4}"/>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5932783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B3F4BF-439A-204A-99B5-1BC801867106}"/>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7874B4C4-FF33-BCF3-7D07-3AEA0C0B7BBA}"/>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626C216A-C751-66D4-7ACA-2BE706A6B3C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6D28F30-0971-A75D-4E5C-FD12A891AFBB}"/>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32</a:t>
            </a:fld>
            <a:endParaRPr lang="en-IN" dirty="0">
              <a:cs typeface="Arial" charset="0"/>
            </a:endParaRPr>
          </a:p>
        </p:txBody>
      </p:sp>
      <p:sp>
        <p:nvSpPr>
          <p:cNvPr id="148484" name="Footer Placeholder 4">
            <a:extLst>
              <a:ext uri="{FF2B5EF4-FFF2-40B4-BE49-F238E27FC236}">
                <a16:creationId xmlns:a16="http://schemas.microsoft.com/office/drawing/2014/main" id="{AF65C912-5877-D608-8B00-0580B5EABAF7}"/>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84368526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DD1B3-9CEE-2C99-EF8A-37D2AF02754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5F4AD8-0A23-5314-C7CF-1FCCE698A88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440DBA-80AA-787B-F314-97213F38C74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C0BB2568-55A8-C86E-C8EF-A3C638536F9F}"/>
              </a:ext>
            </a:extLst>
          </p:cNvPr>
          <p:cNvSpPr>
            <a:spLocks noGrp="1"/>
          </p:cNvSpPr>
          <p:nvPr>
            <p:ph type="sldNum" sz="quarter" idx="5"/>
          </p:nvPr>
        </p:nvSpPr>
        <p:spPr/>
        <p:txBody>
          <a:bodyPr/>
          <a:lstStyle/>
          <a:p>
            <a:fld id="{E811CF4D-E6F8-40DE-A4F6-12F98B97D764}" type="slidenum">
              <a:rPr lang="en-US" altLang="en-US" smtClean="0"/>
              <a:pPr/>
              <a:t>33</a:t>
            </a:fld>
            <a:endParaRPr lang="en-US" altLang="en-US" dirty="0"/>
          </a:p>
        </p:txBody>
      </p:sp>
    </p:spTree>
    <p:extLst>
      <p:ext uri="{BB962C8B-B14F-4D97-AF65-F5344CB8AC3E}">
        <p14:creationId xmlns:p14="http://schemas.microsoft.com/office/powerpoint/2010/main" val="2773252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E811CF4D-E6F8-40DE-A4F6-12F98B97D764}" type="slidenum">
              <a:rPr lang="en-US" altLang="en-US" smtClean="0"/>
              <a:pPr/>
              <a:t>2</a:t>
            </a:fld>
            <a:endParaRPr lang="en-US" altLang="en-US" dirty="0"/>
          </a:p>
        </p:txBody>
      </p:sp>
    </p:spTree>
    <p:extLst>
      <p:ext uri="{BB962C8B-B14F-4D97-AF65-F5344CB8AC3E}">
        <p14:creationId xmlns:p14="http://schemas.microsoft.com/office/powerpoint/2010/main" val="396973367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6B1EA-22DB-84B6-841E-51D172159DD0}"/>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25CBD02B-E3B8-199D-5CC1-252C62A2DF28}"/>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B4DCE31A-2DC0-704D-9DF0-7866C58FA204}"/>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ED18943E-5EAD-EDB2-7C9B-D31F4D304197}"/>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34</a:t>
            </a:fld>
            <a:endParaRPr lang="en-IN" dirty="0">
              <a:cs typeface="Arial" charset="0"/>
            </a:endParaRPr>
          </a:p>
        </p:txBody>
      </p:sp>
      <p:sp>
        <p:nvSpPr>
          <p:cNvPr id="148484" name="Footer Placeholder 4">
            <a:extLst>
              <a:ext uri="{FF2B5EF4-FFF2-40B4-BE49-F238E27FC236}">
                <a16:creationId xmlns:a16="http://schemas.microsoft.com/office/drawing/2014/main" id="{700A7218-F8AD-2B33-FF15-AFE81A1A2F46}"/>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11256413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D8240A-0A54-ACED-F6C9-7462D246B338}"/>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581DE3BE-2C88-887F-500A-9AC35F15B5B5}"/>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027CB886-A5A7-C439-5C74-887874D2B332}"/>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8A253CCD-6DE6-75E0-AE1D-E5042657BCF9}"/>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35</a:t>
            </a:fld>
            <a:endParaRPr lang="en-IN" dirty="0">
              <a:cs typeface="Arial" charset="0"/>
            </a:endParaRPr>
          </a:p>
        </p:txBody>
      </p:sp>
      <p:sp>
        <p:nvSpPr>
          <p:cNvPr id="148484" name="Footer Placeholder 4">
            <a:extLst>
              <a:ext uri="{FF2B5EF4-FFF2-40B4-BE49-F238E27FC236}">
                <a16:creationId xmlns:a16="http://schemas.microsoft.com/office/drawing/2014/main" id="{77BEC6E5-9E7B-016B-0571-6E539A048946}"/>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6128841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DD77E6-13F8-ACAE-4054-99978137D956}"/>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EE71308A-E49F-2056-5C59-DBF3ECC421E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B123EF84-6C8A-3707-50B9-5D9A253A1488}"/>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7B937BBD-7147-9AFA-EC9E-33E45E963A3D}"/>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36</a:t>
            </a:fld>
            <a:endParaRPr lang="en-IN" dirty="0">
              <a:cs typeface="Arial" charset="0"/>
            </a:endParaRPr>
          </a:p>
        </p:txBody>
      </p:sp>
      <p:sp>
        <p:nvSpPr>
          <p:cNvPr id="148484" name="Footer Placeholder 4">
            <a:extLst>
              <a:ext uri="{FF2B5EF4-FFF2-40B4-BE49-F238E27FC236}">
                <a16:creationId xmlns:a16="http://schemas.microsoft.com/office/drawing/2014/main" id="{ACAA6F1F-B058-F23B-539D-0B33E268F752}"/>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68566179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CD1FDB-2A11-73E0-EBE7-0CD1FA2A713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5A0C5BDD-AFF6-CC6F-AF53-AA4065B0052F}"/>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4F04630E-F1E4-D6CF-4D1C-1CDC13D5DE9C}"/>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D47BD3FA-6503-F2A5-4CCC-C294CA10488D}"/>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37</a:t>
            </a:fld>
            <a:endParaRPr lang="en-IN" dirty="0">
              <a:cs typeface="Arial" charset="0"/>
            </a:endParaRPr>
          </a:p>
        </p:txBody>
      </p:sp>
      <p:sp>
        <p:nvSpPr>
          <p:cNvPr id="148484" name="Footer Placeholder 4">
            <a:extLst>
              <a:ext uri="{FF2B5EF4-FFF2-40B4-BE49-F238E27FC236}">
                <a16:creationId xmlns:a16="http://schemas.microsoft.com/office/drawing/2014/main" id="{26B5960C-9DCF-858C-2D13-4C9945D1775C}"/>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53789317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78DB4-7D11-CD5E-8B2D-EFEF135C93BE}"/>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2F534ED-D1BD-B161-FE68-305772762306}"/>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0124CB61-3016-E67D-D2CD-A6AE0DD647F8}"/>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CEFE250-F9CB-5B76-20EF-BEC9148909A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38</a:t>
            </a:fld>
            <a:endParaRPr lang="en-IN" dirty="0">
              <a:cs typeface="Arial" charset="0"/>
            </a:endParaRPr>
          </a:p>
        </p:txBody>
      </p:sp>
      <p:sp>
        <p:nvSpPr>
          <p:cNvPr id="148484" name="Footer Placeholder 4">
            <a:extLst>
              <a:ext uri="{FF2B5EF4-FFF2-40B4-BE49-F238E27FC236}">
                <a16:creationId xmlns:a16="http://schemas.microsoft.com/office/drawing/2014/main" id="{1A077B43-F547-FB17-99A7-FC6EECE7B87A}"/>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22162830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0774B7-6A90-F63C-B9C4-116567E1A401}"/>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30C8C4FD-7643-7691-3A2D-677303CF8743}"/>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E44142BF-167B-B287-7D43-D789007B2C3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91EB89B-2E0D-BA16-0429-98770018F90A}"/>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39</a:t>
            </a:fld>
            <a:endParaRPr lang="en-IN" dirty="0">
              <a:cs typeface="Arial" charset="0"/>
            </a:endParaRPr>
          </a:p>
        </p:txBody>
      </p:sp>
      <p:sp>
        <p:nvSpPr>
          <p:cNvPr id="148484" name="Footer Placeholder 4">
            <a:extLst>
              <a:ext uri="{FF2B5EF4-FFF2-40B4-BE49-F238E27FC236}">
                <a16:creationId xmlns:a16="http://schemas.microsoft.com/office/drawing/2014/main" id="{8909BCD1-5DDF-6766-1464-25FAD890F70A}"/>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4131091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F6DE0-8133-C904-631A-61B2A72C33B5}"/>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30A11F7A-49DB-65AA-563F-8C1E48AC372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24E95ED-4AF4-ECCE-9A88-6CD676F45187}"/>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7B28FA3-FE2D-C70B-94DA-0DD762C952E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40</a:t>
            </a:fld>
            <a:endParaRPr lang="en-IN" dirty="0">
              <a:cs typeface="Arial" charset="0"/>
            </a:endParaRPr>
          </a:p>
        </p:txBody>
      </p:sp>
      <p:sp>
        <p:nvSpPr>
          <p:cNvPr id="148484" name="Footer Placeholder 4">
            <a:extLst>
              <a:ext uri="{FF2B5EF4-FFF2-40B4-BE49-F238E27FC236}">
                <a16:creationId xmlns:a16="http://schemas.microsoft.com/office/drawing/2014/main" id="{AA65BCAA-C87A-3598-CEC6-E8C8C9BA0FB0}"/>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69735538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7B0B74-C177-D407-D014-42147141F004}"/>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A6431DF3-C6D5-206A-06A8-23068039D700}"/>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E59FB1E1-2D95-1725-7999-C73A61989984}"/>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CCB4BF9-5381-4739-8B68-B3C6238BC4BD}"/>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41</a:t>
            </a:fld>
            <a:endParaRPr lang="en-IN" dirty="0">
              <a:cs typeface="Arial" charset="0"/>
            </a:endParaRPr>
          </a:p>
        </p:txBody>
      </p:sp>
      <p:sp>
        <p:nvSpPr>
          <p:cNvPr id="148484" name="Footer Placeholder 4">
            <a:extLst>
              <a:ext uri="{FF2B5EF4-FFF2-40B4-BE49-F238E27FC236}">
                <a16:creationId xmlns:a16="http://schemas.microsoft.com/office/drawing/2014/main" id="{7433B630-3B47-3F69-CD69-2A93B8ABF8E5}"/>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13784038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D3CEA-91D4-4BDA-27FC-D5F45FDAFD1F}"/>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A32C4E1C-81BB-08C6-E427-E521DBA775D2}"/>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CA6225E-D4A0-2001-F423-D01867597646}"/>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B4506EC-8FA5-6330-2494-3A81339AF8DA}"/>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42</a:t>
            </a:fld>
            <a:endParaRPr lang="en-IN" dirty="0">
              <a:cs typeface="Arial" charset="0"/>
            </a:endParaRPr>
          </a:p>
        </p:txBody>
      </p:sp>
      <p:sp>
        <p:nvSpPr>
          <p:cNvPr id="148484" name="Footer Placeholder 4">
            <a:extLst>
              <a:ext uri="{FF2B5EF4-FFF2-40B4-BE49-F238E27FC236}">
                <a16:creationId xmlns:a16="http://schemas.microsoft.com/office/drawing/2014/main" id="{A69D68F0-81B4-92E3-E439-4474A405F735}"/>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45964830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44</a:t>
            </a:fld>
            <a:endParaRPr lang="en-US" altLang="en-US">
              <a:solidFill>
                <a:srgbClr val="000000"/>
              </a:solidFill>
              <a:latin typeface="Calibri"/>
            </a:endParaRPr>
          </a:p>
        </p:txBody>
      </p:sp>
    </p:spTree>
    <p:extLst>
      <p:ext uri="{BB962C8B-B14F-4D97-AF65-F5344CB8AC3E}">
        <p14:creationId xmlns:p14="http://schemas.microsoft.com/office/powerpoint/2010/main" val="33432847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309" eaLnBrk="1" fontAlgn="auto" hangingPunct="1">
              <a:spcBef>
                <a:spcPts val="0"/>
              </a:spcBef>
              <a:spcAft>
                <a:spcPts val="0"/>
              </a:spcAft>
              <a:defRPr/>
            </a:pPr>
            <a:endParaRPr lang="en-IN" dirty="0"/>
          </a:p>
        </p:txBody>
      </p:sp>
      <p:sp>
        <p:nvSpPr>
          <p:cNvPr id="4" name="Slide Number Placeholder 3"/>
          <p:cNvSpPr>
            <a:spLocks noGrp="1"/>
          </p:cNvSpPr>
          <p:nvPr>
            <p:ph type="sldNum" sz="quarter" idx="5"/>
          </p:nvPr>
        </p:nvSpPr>
        <p:spPr/>
        <p:txBody>
          <a:bodyPr/>
          <a:lstStyle/>
          <a:p>
            <a:fld id="{11F4E9A4-B4E4-48F9-9586-B831B62BF322}" type="slidenum">
              <a:rPr lang="en-US" smtClean="0"/>
              <a:pPr/>
              <a:t>4</a:t>
            </a:fld>
            <a:endParaRPr lang="en-US" dirty="0"/>
          </a:p>
        </p:txBody>
      </p:sp>
    </p:spTree>
    <p:extLst>
      <p:ext uri="{BB962C8B-B14F-4D97-AF65-F5344CB8AC3E}">
        <p14:creationId xmlns:p14="http://schemas.microsoft.com/office/powerpoint/2010/main" val="1813761520"/>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Image Placeholder 1"/>
          <p:cNvSpPr>
            <a:spLocks noGrp="1" noRot="1" noChangeAspect="1"/>
          </p:cNvSpPr>
          <p:nvPr>
            <p:ph type="sldImg"/>
          </p:nvPr>
        </p:nvSpPr>
        <p:spPr bwMode="auto">
          <a:noFill/>
          <a:ln>
            <a:solidFill>
              <a:srgbClr val="000000"/>
            </a:solidFill>
            <a:miter lim="800000"/>
            <a:headEnd/>
            <a:tailEnd/>
          </a:ln>
        </p:spPr>
      </p:sp>
      <p:sp>
        <p:nvSpPr>
          <p:cNvPr id="148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45</a:t>
            </a:fld>
            <a:endParaRPr lang="en-IN" dirty="0">
              <a:cs typeface="Arial" charset="0"/>
            </a:endParaRPr>
          </a:p>
        </p:txBody>
      </p:sp>
      <p:sp>
        <p:nvSpPr>
          <p:cNvPr id="148484"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667629798"/>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D6D66-94FA-BFA4-0555-79B9322EFD0C}"/>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25E71B28-D6A2-5D8C-245E-0EBE06106E05}"/>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E5C5B766-E2CA-906D-B18A-EE1B27F5307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BE507CCB-350D-9B55-F307-B7A4F0F6B0B9}"/>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46</a:t>
            </a:fld>
            <a:endParaRPr lang="en-IN" dirty="0">
              <a:cs typeface="Arial" charset="0"/>
            </a:endParaRPr>
          </a:p>
        </p:txBody>
      </p:sp>
      <p:sp>
        <p:nvSpPr>
          <p:cNvPr id="148484" name="Footer Placeholder 4">
            <a:extLst>
              <a:ext uri="{FF2B5EF4-FFF2-40B4-BE49-F238E27FC236}">
                <a16:creationId xmlns:a16="http://schemas.microsoft.com/office/drawing/2014/main" id="{70AAB8B1-D1B7-0B45-9461-E9D443FD547E}"/>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08793391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8424FE-E047-251A-76B7-82494A01DD37}"/>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177D13F5-B223-5600-C5CF-704A1748E92D}"/>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779B1064-24E8-B3D2-CC3E-460DC8F2A94B}"/>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380F40F1-32A1-4423-6B64-9568EBC3CA91}"/>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48</a:t>
            </a:fld>
            <a:endParaRPr lang="en-IN" dirty="0">
              <a:cs typeface="Arial" charset="0"/>
            </a:endParaRPr>
          </a:p>
        </p:txBody>
      </p:sp>
      <p:sp>
        <p:nvSpPr>
          <p:cNvPr id="148484" name="Footer Placeholder 4">
            <a:extLst>
              <a:ext uri="{FF2B5EF4-FFF2-40B4-BE49-F238E27FC236}">
                <a16:creationId xmlns:a16="http://schemas.microsoft.com/office/drawing/2014/main" id="{9293F986-8649-185A-0571-E89B15A03825}"/>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408132454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0392ED-9FDE-FD9D-EF9D-2B35CB7F27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83DB4A-A061-49D5-102B-65CA283EF9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7565F50-EDA5-8B39-D8B4-E68ADA510554}"/>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D161B277-D9B5-0FE4-45AB-A0AA05EAF8AE}"/>
              </a:ext>
            </a:extLst>
          </p:cNvPr>
          <p:cNvSpPr>
            <a:spLocks noGrp="1"/>
          </p:cNvSpPr>
          <p:nvPr>
            <p:ph type="sldNum" sz="quarter" idx="5"/>
          </p:nvPr>
        </p:nvSpPr>
        <p:spPr/>
        <p:txBody>
          <a:bodyPr/>
          <a:lstStyle/>
          <a:p>
            <a:fld id="{E811CF4D-E6F8-40DE-A4F6-12F98B97D764}" type="slidenum">
              <a:rPr lang="en-US" altLang="en-US" smtClean="0"/>
              <a:pPr/>
              <a:t>49</a:t>
            </a:fld>
            <a:endParaRPr lang="en-US" altLang="en-US" dirty="0"/>
          </a:p>
        </p:txBody>
      </p:sp>
    </p:spTree>
    <p:extLst>
      <p:ext uri="{BB962C8B-B14F-4D97-AF65-F5344CB8AC3E}">
        <p14:creationId xmlns:p14="http://schemas.microsoft.com/office/powerpoint/2010/main" val="2887047369"/>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145BA5-1B98-C9F9-7142-5AB065C58D01}"/>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3B31E9B3-47D7-2C8C-F4AB-EB25190F5D49}"/>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B550BFD5-6879-13DA-4D59-BBE5A9E626C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EE0F771-99A5-0BF9-5356-69DD184B3625}"/>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51</a:t>
            </a:fld>
            <a:endParaRPr lang="en-IN" dirty="0">
              <a:cs typeface="Arial" charset="0"/>
            </a:endParaRPr>
          </a:p>
        </p:txBody>
      </p:sp>
      <p:sp>
        <p:nvSpPr>
          <p:cNvPr id="148484" name="Footer Placeholder 4">
            <a:extLst>
              <a:ext uri="{FF2B5EF4-FFF2-40B4-BE49-F238E27FC236}">
                <a16:creationId xmlns:a16="http://schemas.microsoft.com/office/drawing/2014/main" id="{451BAD34-6EFD-AA46-196E-D293F6DD9F99}"/>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53101833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FBD51F-3C85-48E7-C6FD-896BD4F49431}"/>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150019F6-616A-CF75-0FF3-75F09C602720}"/>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DAF7D9FD-29A0-EBE5-1D55-198BCEBC9616}"/>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E0127C4E-150D-56C5-A0DC-C5F12A4084EB}"/>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52</a:t>
            </a:fld>
            <a:endParaRPr lang="en-IN" dirty="0">
              <a:cs typeface="Arial" charset="0"/>
            </a:endParaRPr>
          </a:p>
        </p:txBody>
      </p:sp>
      <p:sp>
        <p:nvSpPr>
          <p:cNvPr id="148484" name="Footer Placeholder 4">
            <a:extLst>
              <a:ext uri="{FF2B5EF4-FFF2-40B4-BE49-F238E27FC236}">
                <a16:creationId xmlns:a16="http://schemas.microsoft.com/office/drawing/2014/main" id="{1ACADA60-6722-8DDE-8E4F-62A39A9D0139}"/>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17543824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defTabSz="948309">
              <a:defRPr/>
            </a:pPr>
            <a:fld id="{E811CF4D-E6F8-40DE-A4F6-12F98B97D764}" type="slidenum">
              <a:rPr lang="en-US" altLang="en-US">
                <a:solidFill>
                  <a:srgbClr val="000000"/>
                </a:solidFill>
                <a:latin typeface="Calibri"/>
              </a:rPr>
              <a:pPr defTabSz="948309">
                <a:defRPr/>
              </a:pPr>
              <a:t>55</a:t>
            </a:fld>
            <a:endParaRPr lang="en-US" altLang="en-US" dirty="0">
              <a:solidFill>
                <a:srgbClr val="000000"/>
              </a:solidFill>
              <a:latin typeface="Calibri"/>
            </a:endParaRPr>
          </a:p>
        </p:txBody>
      </p:sp>
    </p:spTree>
    <p:extLst>
      <p:ext uri="{BB962C8B-B14F-4D97-AF65-F5344CB8AC3E}">
        <p14:creationId xmlns:p14="http://schemas.microsoft.com/office/powerpoint/2010/main" val="25645514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811CF4D-E6F8-40DE-A4F6-12F98B97D764}" type="slidenum">
              <a:rPr lang="en-US" altLang="en-US" smtClean="0"/>
              <a:pPr/>
              <a:t>56</a:t>
            </a:fld>
            <a:endParaRPr lang="en-US" altLang="en-US"/>
          </a:p>
        </p:txBody>
      </p:sp>
    </p:spTree>
    <p:extLst>
      <p:ext uri="{BB962C8B-B14F-4D97-AF65-F5344CB8AC3E}">
        <p14:creationId xmlns:p14="http://schemas.microsoft.com/office/powerpoint/2010/main" val="289065730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811CF4D-E6F8-40DE-A4F6-12F98B97D764}" type="slidenum">
              <a:rPr lang="en-US" altLang="en-US" smtClean="0"/>
              <a:pPr/>
              <a:t>57</a:t>
            </a:fld>
            <a:endParaRPr lang="en-US" altLang="en-US"/>
          </a:p>
        </p:txBody>
      </p:sp>
    </p:spTree>
    <p:extLst>
      <p:ext uri="{BB962C8B-B14F-4D97-AF65-F5344CB8AC3E}">
        <p14:creationId xmlns:p14="http://schemas.microsoft.com/office/powerpoint/2010/main" val="31233562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33E377-02BF-20D8-4E1B-13DF6277D010}"/>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970C66D4-E894-891F-3E5D-CA3857F9A0A1}"/>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C947A209-424E-ED62-AFA6-BE7BABB194AD}"/>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562CAC95-A98B-3C33-9CA1-3ED1151199E3}"/>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59</a:t>
            </a:fld>
            <a:endParaRPr lang="en-IN" dirty="0">
              <a:cs typeface="Arial" charset="0"/>
            </a:endParaRPr>
          </a:p>
        </p:txBody>
      </p:sp>
      <p:sp>
        <p:nvSpPr>
          <p:cNvPr id="148484" name="Footer Placeholder 4">
            <a:extLst>
              <a:ext uri="{FF2B5EF4-FFF2-40B4-BE49-F238E27FC236}">
                <a16:creationId xmlns:a16="http://schemas.microsoft.com/office/drawing/2014/main" id="{F61CFF7E-D315-7765-ED74-A4CA16A10398}"/>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41684529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70CF7150-1E77-485B-A79A-26F0E2FB2669}"/>
              </a:ext>
            </a:extLst>
          </p:cNvPr>
          <p:cNvSpPr>
            <a:spLocks noGrp="1" noRot="1" noChangeAspect="1" noTextEdit="1"/>
          </p:cNvSpPr>
          <p:nvPr>
            <p:ph type="sldImg"/>
          </p:nvPr>
        </p:nvSpPr>
        <p:spPr>
          <a:ln/>
        </p:spPr>
      </p:sp>
      <p:sp>
        <p:nvSpPr>
          <p:cNvPr id="35843" name="Notes Placeholder 2">
            <a:extLst>
              <a:ext uri="{FF2B5EF4-FFF2-40B4-BE49-F238E27FC236}">
                <a16:creationId xmlns:a16="http://schemas.microsoft.com/office/drawing/2014/main" id="{2B164108-DD12-4E46-9307-1D18DEE44331}"/>
              </a:ext>
            </a:extLst>
          </p:cNvPr>
          <p:cNvSpPr>
            <a:spLocks noGrp="1"/>
          </p:cNvSpPr>
          <p:nvPr>
            <p:ph type="body" idx="1"/>
          </p:nvPr>
        </p:nvSpPr>
        <p:spPr>
          <a:noFill/>
        </p:spPr>
        <p:txBody>
          <a:bodyPr/>
          <a:lstStyle/>
          <a:p>
            <a:endParaRPr lang="en-US" altLang="en-US" dirty="0">
              <a:latin typeface="Arial" panose="020B0604020202020204" pitchFamily="34" charset="0"/>
            </a:endParaRPr>
          </a:p>
        </p:txBody>
      </p:sp>
      <p:sp>
        <p:nvSpPr>
          <p:cNvPr id="35844" name="Slide Number Placeholder 3">
            <a:extLst>
              <a:ext uri="{FF2B5EF4-FFF2-40B4-BE49-F238E27FC236}">
                <a16:creationId xmlns:a16="http://schemas.microsoft.com/office/drawing/2014/main" id="{5090C9C2-FE7D-4951-9AB0-138AEF65617E}"/>
              </a:ext>
            </a:extLst>
          </p:cNvPr>
          <p:cNvSpPr>
            <a:spLocks noGrp="1"/>
          </p:cNvSpPr>
          <p:nvPr>
            <p:ph type="sldNum" sz="quarter" idx="5"/>
          </p:nvPr>
        </p:nvSpPr>
        <p:spPr>
          <a:noFill/>
        </p:spPr>
        <p:txBody>
          <a:bodyPr/>
          <a:lstStyle>
            <a:lvl1pPr defTabSz="968066">
              <a:defRPr sz="3300">
                <a:solidFill>
                  <a:schemeClr val="tx1"/>
                </a:solidFill>
                <a:latin typeface="Arial" panose="020B0604020202020204" pitchFamily="34" charset="0"/>
              </a:defRPr>
            </a:lvl1pPr>
            <a:lvl2pPr marL="770501" indent="-296346" defTabSz="968066">
              <a:defRPr sz="3300">
                <a:solidFill>
                  <a:schemeClr val="tx1"/>
                </a:solidFill>
                <a:latin typeface="Arial" panose="020B0604020202020204" pitchFamily="34" charset="0"/>
              </a:defRPr>
            </a:lvl2pPr>
            <a:lvl3pPr marL="1185388" indent="-237077" defTabSz="968066">
              <a:defRPr sz="3300">
                <a:solidFill>
                  <a:schemeClr val="tx1"/>
                </a:solidFill>
                <a:latin typeface="Arial" panose="020B0604020202020204" pitchFamily="34" charset="0"/>
              </a:defRPr>
            </a:lvl3pPr>
            <a:lvl4pPr marL="1659542" indent="-237077" defTabSz="968066">
              <a:defRPr sz="3300">
                <a:solidFill>
                  <a:schemeClr val="tx1"/>
                </a:solidFill>
                <a:latin typeface="Arial" panose="020B0604020202020204" pitchFamily="34" charset="0"/>
              </a:defRPr>
            </a:lvl4pPr>
            <a:lvl5pPr marL="2133697" indent="-237077" defTabSz="968066">
              <a:defRPr sz="3300">
                <a:solidFill>
                  <a:schemeClr val="tx1"/>
                </a:solidFill>
                <a:latin typeface="Arial" panose="020B0604020202020204" pitchFamily="34" charset="0"/>
              </a:defRPr>
            </a:lvl5pPr>
            <a:lvl6pPr marL="2607853" indent="-237077" defTabSz="968066" eaLnBrk="0" fontAlgn="base" hangingPunct="0">
              <a:spcBef>
                <a:spcPct val="0"/>
              </a:spcBef>
              <a:spcAft>
                <a:spcPct val="0"/>
              </a:spcAft>
              <a:defRPr sz="3300">
                <a:solidFill>
                  <a:schemeClr val="tx1"/>
                </a:solidFill>
                <a:latin typeface="Arial" panose="020B0604020202020204" pitchFamily="34" charset="0"/>
              </a:defRPr>
            </a:lvl6pPr>
            <a:lvl7pPr marL="3082006" indent="-237077" defTabSz="968066" eaLnBrk="0" fontAlgn="base" hangingPunct="0">
              <a:spcBef>
                <a:spcPct val="0"/>
              </a:spcBef>
              <a:spcAft>
                <a:spcPct val="0"/>
              </a:spcAft>
              <a:defRPr sz="3300">
                <a:solidFill>
                  <a:schemeClr val="tx1"/>
                </a:solidFill>
                <a:latin typeface="Arial" panose="020B0604020202020204" pitchFamily="34" charset="0"/>
              </a:defRPr>
            </a:lvl7pPr>
            <a:lvl8pPr marL="3556161" indent="-237077" defTabSz="968066" eaLnBrk="0" fontAlgn="base" hangingPunct="0">
              <a:spcBef>
                <a:spcPct val="0"/>
              </a:spcBef>
              <a:spcAft>
                <a:spcPct val="0"/>
              </a:spcAft>
              <a:defRPr sz="3300">
                <a:solidFill>
                  <a:schemeClr val="tx1"/>
                </a:solidFill>
                <a:latin typeface="Arial" panose="020B0604020202020204" pitchFamily="34" charset="0"/>
              </a:defRPr>
            </a:lvl8pPr>
            <a:lvl9pPr marL="4030315" indent="-237077" defTabSz="968066" eaLnBrk="0" fontAlgn="base" hangingPunct="0">
              <a:spcBef>
                <a:spcPct val="0"/>
              </a:spcBef>
              <a:spcAft>
                <a:spcPct val="0"/>
              </a:spcAft>
              <a:defRPr sz="3300">
                <a:solidFill>
                  <a:schemeClr val="tx1"/>
                </a:solidFill>
                <a:latin typeface="Arial" panose="020B0604020202020204" pitchFamily="34" charset="0"/>
              </a:defRPr>
            </a:lvl9pPr>
          </a:lstStyle>
          <a:p>
            <a:fld id="{90832D4D-D5C2-4D95-8A95-0B0AA9F5D1C0}" type="slidenum">
              <a:rPr lang="en-US" altLang="en-US" sz="1200"/>
              <a:pPr/>
              <a:t>5</a:t>
            </a:fld>
            <a:endParaRPr lang="en-US" altLang="en-US" sz="1200" dirty="0"/>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A415CA-FF25-3FC3-8C1A-9547F78A5AAE}"/>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95FB33A2-380E-7365-5C58-C016496E578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64CA3724-C9EB-FA21-F640-24246A621919}"/>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642EC690-CD0F-0D91-7AAA-52A324CCBB8F}"/>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60</a:t>
            </a:fld>
            <a:endParaRPr lang="en-IN" dirty="0">
              <a:cs typeface="Arial" charset="0"/>
            </a:endParaRPr>
          </a:p>
        </p:txBody>
      </p:sp>
      <p:sp>
        <p:nvSpPr>
          <p:cNvPr id="148484" name="Footer Placeholder 4">
            <a:extLst>
              <a:ext uri="{FF2B5EF4-FFF2-40B4-BE49-F238E27FC236}">
                <a16:creationId xmlns:a16="http://schemas.microsoft.com/office/drawing/2014/main" id="{E3E19F14-ADCD-CFC7-8921-1727A96F3FBB}"/>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22718721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8DA630-39C9-C7B9-D9BC-7246E6D6EA88}"/>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DD25AA2F-97AB-FB44-87A4-935B45951A47}"/>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AA62EB72-9A01-1546-734C-A66B950CE603}"/>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B130EF16-3CE8-E935-7B29-7B6978EFBC42}"/>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61</a:t>
            </a:fld>
            <a:endParaRPr lang="en-IN" dirty="0">
              <a:cs typeface="Arial" charset="0"/>
            </a:endParaRPr>
          </a:p>
        </p:txBody>
      </p:sp>
      <p:sp>
        <p:nvSpPr>
          <p:cNvPr id="148484" name="Footer Placeholder 4">
            <a:extLst>
              <a:ext uri="{FF2B5EF4-FFF2-40B4-BE49-F238E27FC236}">
                <a16:creationId xmlns:a16="http://schemas.microsoft.com/office/drawing/2014/main" id="{D87460F0-6C36-9A68-BE6D-FD8DE6E7E359}"/>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245499517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62A7C-9F8C-ECAC-9DFD-81C0DF5704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9040F99-B3CA-5E9E-3238-32B8AD9354D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EE58200-60B3-B77A-2FF5-655E32B3B185}"/>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923E70A0-2A7C-2784-4FB3-D31A37A03495}"/>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62</a:t>
            </a:fld>
            <a:endParaRPr lang="en-US" altLang="en-US">
              <a:solidFill>
                <a:srgbClr val="000000"/>
              </a:solidFill>
              <a:latin typeface="Calibri"/>
            </a:endParaRPr>
          </a:p>
        </p:txBody>
      </p:sp>
    </p:spTree>
    <p:extLst>
      <p:ext uri="{BB962C8B-B14F-4D97-AF65-F5344CB8AC3E}">
        <p14:creationId xmlns:p14="http://schemas.microsoft.com/office/powerpoint/2010/main" val="111913572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596408-F925-22C9-1B9F-7562C6EBFCB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49CA741-8737-8F4C-54DE-7B0F8F99C10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629EFA-76D9-6943-1071-435F7603B728}"/>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0BA97FE8-0225-2059-3F64-2C957EF9D3CA}"/>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63</a:t>
            </a:fld>
            <a:endParaRPr lang="en-US" altLang="en-US">
              <a:solidFill>
                <a:srgbClr val="000000"/>
              </a:solidFill>
              <a:latin typeface="Calibri"/>
            </a:endParaRPr>
          </a:p>
        </p:txBody>
      </p:sp>
    </p:spTree>
    <p:extLst>
      <p:ext uri="{BB962C8B-B14F-4D97-AF65-F5344CB8AC3E}">
        <p14:creationId xmlns:p14="http://schemas.microsoft.com/office/powerpoint/2010/main" val="311571816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A75112-7359-74F1-E4AD-167872D90AAD}"/>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25D582F9-F534-8CD4-8200-99D0EE0158A6}"/>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B1DAF78E-4515-4B58-E56B-E8E48FC2D865}"/>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A4720B22-D566-4AF6-B67A-E3324EFC0AF0}"/>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64</a:t>
            </a:fld>
            <a:endParaRPr lang="en-IN" dirty="0">
              <a:cs typeface="Arial" charset="0"/>
            </a:endParaRPr>
          </a:p>
        </p:txBody>
      </p:sp>
      <p:sp>
        <p:nvSpPr>
          <p:cNvPr id="148484" name="Footer Placeholder 4">
            <a:extLst>
              <a:ext uri="{FF2B5EF4-FFF2-40B4-BE49-F238E27FC236}">
                <a16:creationId xmlns:a16="http://schemas.microsoft.com/office/drawing/2014/main" id="{55783116-12A9-DDD1-FCBD-B90962582AE1}"/>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3902771401"/>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557106-9913-D324-D618-EB5C750DDD3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B665657-20C2-7731-BFCC-0651CC79C94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C69054F-5995-D5DD-FFFA-354B7B95CB06}"/>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322040F-99DC-2B73-C44D-97289AE9F17A}"/>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65</a:t>
            </a:fld>
            <a:endParaRPr lang="en-US" altLang="en-US">
              <a:solidFill>
                <a:srgbClr val="000000"/>
              </a:solidFill>
              <a:latin typeface="Calibri"/>
            </a:endParaRPr>
          </a:p>
        </p:txBody>
      </p:sp>
    </p:spTree>
    <p:extLst>
      <p:ext uri="{BB962C8B-B14F-4D97-AF65-F5344CB8AC3E}">
        <p14:creationId xmlns:p14="http://schemas.microsoft.com/office/powerpoint/2010/main" val="32047510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FD7B6D-AB31-CC43-2B89-0B211E03D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D909D-4D3E-7487-AAB2-055701807A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7A047AC-9DDE-BD8B-BCBE-58EC85E6C203}"/>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A8589B33-763C-A225-54C5-19A8FAD1036D}"/>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66</a:t>
            </a:fld>
            <a:endParaRPr lang="en-US" altLang="en-US">
              <a:solidFill>
                <a:srgbClr val="000000"/>
              </a:solidFill>
              <a:latin typeface="Calibri"/>
            </a:endParaRPr>
          </a:p>
        </p:txBody>
      </p:sp>
    </p:spTree>
    <p:extLst>
      <p:ext uri="{BB962C8B-B14F-4D97-AF65-F5344CB8AC3E}">
        <p14:creationId xmlns:p14="http://schemas.microsoft.com/office/powerpoint/2010/main" val="350297000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105772-195A-9246-F797-A140787F58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3F3C11-0AD9-4CB5-9000-2E2477299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BD5E11-45D7-A7E0-DD8F-AB73BFF0095B}"/>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1CCB93FD-E727-93FD-59B8-8E78A43E6870}"/>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67</a:t>
            </a:fld>
            <a:endParaRPr lang="en-US" altLang="en-US">
              <a:solidFill>
                <a:srgbClr val="000000"/>
              </a:solidFill>
              <a:latin typeface="Calibri"/>
            </a:endParaRPr>
          </a:p>
        </p:txBody>
      </p:sp>
    </p:spTree>
    <p:extLst>
      <p:ext uri="{BB962C8B-B14F-4D97-AF65-F5344CB8AC3E}">
        <p14:creationId xmlns:p14="http://schemas.microsoft.com/office/powerpoint/2010/main" val="6512692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9D2CB0-4E5A-1180-299D-EE4ACBDDD67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8F18964-EF4C-A911-8A6E-576F91812C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4275EF-15F5-A87D-6B03-3F95CBE91920}"/>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5E33EBB5-2EAE-7F98-B07A-1F104E06C177}"/>
              </a:ext>
            </a:extLst>
          </p:cNvPr>
          <p:cNvSpPr>
            <a:spLocks noGrp="1"/>
          </p:cNvSpPr>
          <p:nvPr>
            <p:ph type="sldNum" sz="quarter" idx="5"/>
          </p:nvPr>
        </p:nvSpPr>
        <p:spPr/>
        <p:txBody>
          <a:bodyPr/>
          <a:lstStyle/>
          <a:p>
            <a:pPr defTabSz="955504">
              <a:defRPr/>
            </a:pPr>
            <a:fld id="{E811CF4D-E6F8-40DE-A4F6-12F98B97D764}" type="slidenum">
              <a:rPr lang="en-US" altLang="en-US">
                <a:solidFill>
                  <a:srgbClr val="000000"/>
                </a:solidFill>
                <a:latin typeface="Calibri"/>
              </a:rPr>
              <a:pPr defTabSz="955504">
                <a:defRPr/>
              </a:pPr>
              <a:t>68</a:t>
            </a:fld>
            <a:endParaRPr lang="en-US" altLang="en-US">
              <a:solidFill>
                <a:srgbClr val="000000"/>
              </a:solidFill>
              <a:latin typeface="Calibri"/>
            </a:endParaRPr>
          </a:p>
        </p:txBody>
      </p:sp>
    </p:spTree>
    <p:extLst>
      <p:ext uri="{BB962C8B-B14F-4D97-AF65-F5344CB8AC3E}">
        <p14:creationId xmlns:p14="http://schemas.microsoft.com/office/powerpoint/2010/main" val="207696061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48309">
              <a:defRPr/>
            </a:pPr>
            <a:endParaRPr lang="en-IN" dirty="0"/>
          </a:p>
        </p:txBody>
      </p:sp>
      <p:sp>
        <p:nvSpPr>
          <p:cNvPr id="4" name="Slide Number Placeholder 3"/>
          <p:cNvSpPr>
            <a:spLocks noGrp="1"/>
          </p:cNvSpPr>
          <p:nvPr>
            <p:ph type="sldNum" sz="quarter" idx="5"/>
          </p:nvPr>
        </p:nvSpPr>
        <p:spPr/>
        <p:txBody>
          <a:bodyPr/>
          <a:lstStyle/>
          <a:p>
            <a:fld id="{E811CF4D-E6F8-40DE-A4F6-12F98B97D764}" type="slidenum">
              <a:rPr lang="en-US" altLang="en-US" smtClean="0"/>
              <a:pPr/>
              <a:t>71</a:t>
            </a:fld>
            <a:endParaRPr lang="en-US" altLang="en-US"/>
          </a:p>
        </p:txBody>
      </p:sp>
    </p:spTree>
    <p:extLst>
      <p:ext uri="{BB962C8B-B14F-4D97-AF65-F5344CB8AC3E}">
        <p14:creationId xmlns:p14="http://schemas.microsoft.com/office/powerpoint/2010/main" val="24267494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57ADA8-4EA0-1689-A589-CB8F91C7CD1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F4BB85-D783-3D97-B2BA-0DDD5DA9D69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38802A-99A4-A804-CC59-3DD094DBCB8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A5849772-2D4C-06EF-A37B-DC2B67284948}"/>
              </a:ext>
            </a:extLst>
          </p:cNvPr>
          <p:cNvSpPr>
            <a:spLocks noGrp="1"/>
          </p:cNvSpPr>
          <p:nvPr>
            <p:ph type="sldNum" sz="quarter" idx="5"/>
          </p:nvPr>
        </p:nvSpPr>
        <p:spPr/>
        <p:txBody>
          <a:bodyPr/>
          <a:lstStyle/>
          <a:p>
            <a:fld id="{E811CF4D-E6F8-40DE-A4F6-12F98B97D764}" type="slidenum">
              <a:rPr lang="en-US" altLang="en-US" smtClean="0"/>
              <a:pPr/>
              <a:t>6</a:t>
            </a:fld>
            <a:endParaRPr lang="en-US" altLang="en-US" dirty="0"/>
          </a:p>
        </p:txBody>
      </p:sp>
    </p:spTree>
    <p:extLst>
      <p:ext uri="{BB962C8B-B14F-4D97-AF65-F5344CB8AC3E}">
        <p14:creationId xmlns:p14="http://schemas.microsoft.com/office/powerpoint/2010/main" val="1647985619"/>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C659F-42A9-783C-9679-35F29D84EA9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1DD6A56-073F-51D2-3947-DFDF168452B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5E980A0-EEF9-F171-5E74-A6FD02B39A13}"/>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077570D3-CA45-FC4A-4A5E-FC0EAC99915D}"/>
              </a:ext>
            </a:extLst>
          </p:cNvPr>
          <p:cNvSpPr>
            <a:spLocks noGrp="1"/>
          </p:cNvSpPr>
          <p:nvPr>
            <p:ph type="sldNum" sz="quarter" idx="5"/>
          </p:nvPr>
        </p:nvSpPr>
        <p:spPr/>
        <p:txBody>
          <a:bodyPr/>
          <a:lstStyle/>
          <a:p>
            <a:fld id="{E811CF4D-E6F8-40DE-A4F6-12F98B97D764}" type="slidenum">
              <a:rPr lang="en-US" altLang="en-US" smtClean="0"/>
              <a:pPr/>
              <a:t>73</a:t>
            </a:fld>
            <a:endParaRPr lang="en-US" altLang="en-US"/>
          </a:p>
        </p:txBody>
      </p:sp>
    </p:spTree>
    <p:extLst>
      <p:ext uri="{BB962C8B-B14F-4D97-AF65-F5344CB8AC3E}">
        <p14:creationId xmlns:p14="http://schemas.microsoft.com/office/powerpoint/2010/main" val="2918926452"/>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3B49A2-454D-4367-E332-0A81D1488B1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6CD44E3-0B80-148B-1560-710EF13F0B3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3DF49B-D705-9C95-468A-B0ACDD741CE8}"/>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5890AF16-D08C-FDBD-8698-8A559DE763AE}"/>
              </a:ext>
            </a:extLst>
          </p:cNvPr>
          <p:cNvSpPr>
            <a:spLocks noGrp="1"/>
          </p:cNvSpPr>
          <p:nvPr>
            <p:ph type="sldNum" sz="quarter" idx="5"/>
          </p:nvPr>
        </p:nvSpPr>
        <p:spPr/>
        <p:txBody>
          <a:bodyPr/>
          <a:lstStyle/>
          <a:p>
            <a:fld id="{E811CF4D-E6F8-40DE-A4F6-12F98B97D764}" type="slidenum">
              <a:rPr lang="en-US" altLang="en-US" smtClean="0"/>
              <a:pPr/>
              <a:t>74</a:t>
            </a:fld>
            <a:endParaRPr lang="en-US" altLang="en-US"/>
          </a:p>
        </p:txBody>
      </p:sp>
    </p:spTree>
    <p:extLst>
      <p:ext uri="{BB962C8B-B14F-4D97-AF65-F5344CB8AC3E}">
        <p14:creationId xmlns:p14="http://schemas.microsoft.com/office/powerpoint/2010/main" val="192559445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75064-142D-0F07-CE82-04AF99EC39D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EE5C84-65E2-8A49-8A5C-6677AAD6DAC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B76E98E-60F6-502D-B644-A2BCA8352D50}"/>
              </a:ext>
            </a:extLst>
          </p:cNvPr>
          <p:cNvSpPr>
            <a:spLocks noGrp="1"/>
          </p:cNvSpPr>
          <p:nvPr>
            <p:ph type="body" idx="1"/>
          </p:nvPr>
        </p:nvSpPr>
        <p:spPr/>
        <p:txBody>
          <a:bodyPr/>
          <a:lstStyle/>
          <a:p>
            <a:pPr lvl="2" algn="just"/>
            <a:endParaRPr lang="en-US" dirty="0"/>
          </a:p>
        </p:txBody>
      </p:sp>
      <p:sp>
        <p:nvSpPr>
          <p:cNvPr id="4" name="Slide Number Placeholder 3">
            <a:extLst>
              <a:ext uri="{FF2B5EF4-FFF2-40B4-BE49-F238E27FC236}">
                <a16:creationId xmlns:a16="http://schemas.microsoft.com/office/drawing/2014/main" id="{DF64B247-60D0-35B5-5C7E-641118281DF9}"/>
              </a:ext>
            </a:extLst>
          </p:cNvPr>
          <p:cNvSpPr>
            <a:spLocks noGrp="1"/>
          </p:cNvSpPr>
          <p:nvPr>
            <p:ph type="sldNum" sz="quarter" idx="5"/>
          </p:nvPr>
        </p:nvSpPr>
        <p:spPr/>
        <p:txBody>
          <a:bodyPr/>
          <a:lstStyle/>
          <a:p>
            <a:fld id="{E811CF4D-E6F8-40DE-A4F6-12F98B97D764}" type="slidenum">
              <a:rPr lang="en-US" altLang="en-US" smtClean="0"/>
              <a:pPr/>
              <a:t>75</a:t>
            </a:fld>
            <a:endParaRPr lang="en-US" altLang="en-US"/>
          </a:p>
        </p:txBody>
      </p:sp>
    </p:spTree>
    <p:extLst>
      <p:ext uri="{BB962C8B-B14F-4D97-AF65-F5344CB8AC3E}">
        <p14:creationId xmlns:p14="http://schemas.microsoft.com/office/powerpoint/2010/main" val="3760684398"/>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2088A-C74B-F300-E35F-963E04DE44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A4CF7F-FB2E-8812-14CE-5F84A0354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37D1A4-6C8E-0EC9-48ED-B16C8546048A}"/>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7455F6B9-7609-FF46-FD0D-8E7A1E61C129}"/>
              </a:ext>
            </a:extLst>
          </p:cNvPr>
          <p:cNvSpPr>
            <a:spLocks noGrp="1"/>
          </p:cNvSpPr>
          <p:nvPr>
            <p:ph type="sldNum" sz="quarter" idx="5"/>
          </p:nvPr>
        </p:nvSpPr>
        <p:spPr/>
        <p:txBody>
          <a:bodyPr/>
          <a:lstStyle/>
          <a:p>
            <a:fld id="{E811CF4D-E6F8-40DE-A4F6-12F98B97D764}" type="slidenum">
              <a:rPr lang="en-US" altLang="en-US" smtClean="0"/>
              <a:pPr/>
              <a:t>76</a:t>
            </a:fld>
            <a:endParaRPr lang="en-US" altLang="en-US"/>
          </a:p>
        </p:txBody>
      </p:sp>
    </p:spTree>
    <p:extLst>
      <p:ext uri="{BB962C8B-B14F-4D97-AF65-F5344CB8AC3E}">
        <p14:creationId xmlns:p14="http://schemas.microsoft.com/office/powerpoint/2010/main" val="305933276"/>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C6AF56-7392-FFE6-9F75-F9A2725DF9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4F010D9-37AD-7709-7F2E-48FD65108F5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3375AC5-DC4B-C034-D9E8-B8A970E7EBF9}"/>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27439883-616F-007A-C938-413346D2A52A}"/>
              </a:ext>
            </a:extLst>
          </p:cNvPr>
          <p:cNvSpPr>
            <a:spLocks noGrp="1"/>
          </p:cNvSpPr>
          <p:nvPr>
            <p:ph type="sldNum" sz="quarter" idx="5"/>
          </p:nvPr>
        </p:nvSpPr>
        <p:spPr/>
        <p:txBody>
          <a:bodyPr/>
          <a:lstStyle/>
          <a:p>
            <a:fld id="{E811CF4D-E6F8-40DE-A4F6-12F98B97D764}" type="slidenum">
              <a:rPr lang="en-US" altLang="en-US" smtClean="0"/>
              <a:pPr/>
              <a:t>78</a:t>
            </a:fld>
            <a:endParaRPr lang="en-US" altLang="en-US"/>
          </a:p>
        </p:txBody>
      </p:sp>
    </p:spTree>
    <p:extLst>
      <p:ext uri="{BB962C8B-B14F-4D97-AF65-F5344CB8AC3E}">
        <p14:creationId xmlns:p14="http://schemas.microsoft.com/office/powerpoint/2010/main" val="4171239088"/>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D41F8-D65B-55F3-CAC1-E60350FFC0E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2C2202B-C958-2D9C-3CF9-FCF0DFEC07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DD48BB-E079-803A-06D6-2C1171D6589E}"/>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A66F3E12-FF51-776F-6B59-1446C57D3C38}"/>
              </a:ext>
            </a:extLst>
          </p:cNvPr>
          <p:cNvSpPr>
            <a:spLocks noGrp="1"/>
          </p:cNvSpPr>
          <p:nvPr>
            <p:ph type="sldNum" sz="quarter" idx="5"/>
          </p:nvPr>
        </p:nvSpPr>
        <p:spPr/>
        <p:txBody>
          <a:bodyPr/>
          <a:lstStyle/>
          <a:p>
            <a:fld id="{E811CF4D-E6F8-40DE-A4F6-12F98B97D764}" type="slidenum">
              <a:rPr lang="en-US" altLang="en-US" smtClean="0"/>
              <a:pPr/>
              <a:t>79</a:t>
            </a:fld>
            <a:endParaRPr lang="en-US" altLang="en-US"/>
          </a:p>
        </p:txBody>
      </p:sp>
    </p:spTree>
    <p:extLst>
      <p:ext uri="{BB962C8B-B14F-4D97-AF65-F5344CB8AC3E}">
        <p14:creationId xmlns:p14="http://schemas.microsoft.com/office/powerpoint/2010/main" val="2581137793"/>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1" name="Slide Image Placeholder 1"/>
          <p:cNvSpPr>
            <a:spLocks noGrp="1" noRot="1" noChangeAspect="1"/>
          </p:cNvSpPr>
          <p:nvPr>
            <p:ph type="sldImg"/>
          </p:nvPr>
        </p:nvSpPr>
        <p:spPr bwMode="auto">
          <a:noFill/>
          <a:ln>
            <a:solidFill>
              <a:srgbClr val="000000"/>
            </a:solidFill>
            <a:miter lim="800000"/>
            <a:headEnd/>
            <a:tailEnd/>
          </a:ln>
        </p:spPr>
      </p:sp>
      <p:sp>
        <p:nvSpPr>
          <p:cNvPr id="14848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81</a:t>
            </a:fld>
            <a:endParaRPr lang="en-IN" dirty="0">
              <a:cs typeface="Arial" charset="0"/>
            </a:endParaRPr>
          </a:p>
        </p:txBody>
      </p:sp>
      <p:sp>
        <p:nvSpPr>
          <p:cNvPr id="148484" name="Footer Placeholder 4"/>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728541272"/>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877F23-6FD5-4F93-9A0A-5B4C8A03A07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403317B-33BA-19EC-743E-AB21FD8BDF6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18EF67-5CB3-E79D-A80F-0C47C4F5DCB2}"/>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277ED0C5-4B4A-C772-AB1F-6553285D8709}"/>
              </a:ext>
            </a:extLst>
          </p:cNvPr>
          <p:cNvSpPr>
            <a:spLocks noGrp="1"/>
          </p:cNvSpPr>
          <p:nvPr>
            <p:ph type="sldNum" sz="quarter" idx="5"/>
          </p:nvPr>
        </p:nvSpPr>
        <p:spPr/>
        <p:txBody>
          <a:bodyPr/>
          <a:lstStyle/>
          <a:p>
            <a:fld id="{E811CF4D-E6F8-40DE-A4F6-12F98B97D764}" type="slidenum">
              <a:rPr lang="en-US" altLang="en-US" smtClean="0"/>
              <a:pPr/>
              <a:t>97</a:t>
            </a:fld>
            <a:endParaRPr lang="en-US" altLang="en-US"/>
          </a:p>
        </p:txBody>
      </p:sp>
    </p:spTree>
    <p:extLst>
      <p:ext uri="{BB962C8B-B14F-4D97-AF65-F5344CB8AC3E}">
        <p14:creationId xmlns:p14="http://schemas.microsoft.com/office/powerpoint/2010/main" val="1985862793"/>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3F0A02-5C2C-72EC-FA06-7793DAF1A8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CB0AB1-5A3F-7055-41E6-77985871E9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17866B-5F8F-B1FF-685F-62B983E61FC3}"/>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8AD583BA-C172-4E57-A484-6C64800B1D6E}"/>
              </a:ext>
            </a:extLst>
          </p:cNvPr>
          <p:cNvSpPr>
            <a:spLocks noGrp="1"/>
          </p:cNvSpPr>
          <p:nvPr>
            <p:ph type="sldNum" sz="quarter" idx="5"/>
          </p:nvPr>
        </p:nvSpPr>
        <p:spPr/>
        <p:txBody>
          <a:bodyPr/>
          <a:lstStyle/>
          <a:p>
            <a:fld id="{E811CF4D-E6F8-40DE-A4F6-12F98B97D764}" type="slidenum">
              <a:rPr lang="en-US" altLang="en-US" smtClean="0"/>
              <a:pPr/>
              <a:t>98</a:t>
            </a:fld>
            <a:endParaRPr lang="en-US" altLang="en-US"/>
          </a:p>
        </p:txBody>
      </p:sp>
    </p:spTree>
    <p:extLst>
      <p:ext uri="{BB962C8B-B14F-4D97-AF65-F5344CB8AC3E}">
        <p14:creationId xmlns:p14="http://schemas.microsoft.com/office/powerpoint/2010/main" val="32678572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31EB1-B498-BF24-1602-B2D24CD4F39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129151A-CDF9-77E2-CB32-910CFCBDB7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BEE6FC6-F3B8-2F2D-94C3-30B1A833DAC3}"/>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ECC6B411-FF18-4903-3AE4-A70345944B8F}"/>
              </a:ext>
            </a:extLst>
          </p:cNvPr>
          <p:cNvSpPr>
            <a:spLocks noGrp="1"/>
          </p:cNvSpPr>
          <p:nvPr>
            <p:ph type="sldNum" sz="quarter" idx="5"/>
          </p:nvPr>
        </p:nvSpPr>
        <p:spPr/>
        <p:txBody>
          <a:bodyPr/>
          <a:lstStyle/>
          <a:p>
            <a:fld id="{E811CF4D-E6F8-40DE-A4F6-12F98B97D764}" type="slidenum">
              <a:rPr lang="en-US" altLang="en-US" smtClean="0"/>
              <a:pPr/>
              <a:t>99</a:t>
            </a:fld>
            <a:endParaRPr lang="en-US" altLang="en-US"/>
          </a:p>
        </p:txBody>
      </p:sp>
    </p:spTree>
    <p:extLst>
      <p:ext uri="{BB962C8B-B14F-4D97-AF65-F5344CB8AC3E}">
        <p14:creationId xmlns:p14="http://schemas.microsoft.com/office/powerpoint/2010/main" val="86841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4C6152-3185-17EF-3BD9-C5A6A4742B0D}"/>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A27DD822-2CEE-722E-233F-CFCA951E8063}"/>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203BA75C-FF45-D006-E05A-EA374C9FF31C}"/>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18F24BBE-C4EE-2B31-26BE-3BFC0F6911EB}"/>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8</a:t>
            </a:fld>
            <a:endParaRPr lang="en-IN" dirty="0">
              <a:cs typeface="Arial" charset="0"/>
            </a:endParaRPr>
          </a:p>
        </p:txBody>
      </p:sp>
      <p:sp>
        <p:nvSpPr>
          <p:cNvPr id="148484" name="Footer Placeholder 4">
            <a:extLst>
              <a:ext uri="{FF2B5EF4-FFF2-40B4-BE49-F238E27FC236}">
                <a16:creationId xmlns:a16="http://schemas.microsoft.com/office/drawing/2014/main" id="{B8A57A96-1379-0389-6AD0-99F5AF9FC428}"/>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1041686512"/>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7B09D2-9FB5-4FB4-23B7-E938DDEC9F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8F6CF0B-2D1B-3440-EB79-F6850C0BEBF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496F0E-3CE4-6F24-D8FF-93B46E5D3BBC}"/>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7872A048-B7CE-9EA4-0709-63CB49DC1E4E}"/>
              </a:ext>
            </a:extLst>
          </p:cNvPr>
          <p:cNvSpPr>
            <a:spLocks noGrp="1"/>
          </p:cNvSpPr>
          <p:nvPr>
            <p:ph type="sldNum" sz="quarter" idx="5"/>
          </p:nvPr>
        </p:nvSpPr>
        <p:spPr/>
        <p:txBody>
          <a:bodyPr/>
          <a:lstStyle/>
          <a:p>
            <a:fld id="{E811CF4D-E6F8-40DE-A4F6-12F98B97D764}" type="slidenum">
              <a:rPr lang="en-US" altLang="en-US" smtClean="0"/>
              <a:pPr/>
              <a:t>100</a:t>
            </a:fld>
            <a:endParaRPr lang="en-US" altLang="en-US"/>
          </a:p>
        </p:txBody>
      </p:sp>
    </p:spTree>
    <p:extLst>
      <p:ext uri="{BB962C8B-B14F-4D97-AF65-F5344CB8AC3E}">
        <p14:creationId xmlns:p14="http://schemas.microsoft.com/office/powerpoint/2010/main" val="120354042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44109-D4BC-DE36-64CC-14B5C1C090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DD4D820-33F3-5F06-0B67-5D68123ADE2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8D7D543-BFCE-78CD-410B-321A75DE3AA5}"/>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99DBBC2A-CEA1-BD3A-D463-E6F8ABC75A42}"/>
              </a:ext>
            </a:extLst>
          </p:cNvPr>
          <p:cNvSpPr>
            <a:spLocks noGrp="1"/>
          </p:cNvSpPr>
          <p:nvPr>
            <p:ph type="sldNum" sz="quarter" idx="5"/>
          </p:nvPr>
        </p:nvSpPr>
        <p:spPr/>
        <p:txBody>
          <a:bodyPr/>
          <a:lstStyle/>
          <a:p>
            <a:fld id="{E811CF4D-E6F8-40DE-A4F6-12F98B97D764}" type="slidenum">
              <a:rPr lang="en-US" altLang="en-US" smtClean="0"/>
              <a:pPr/>
              <a:t>101</a:t>
            </a:fld>
            <a:endParaRPr lang="en-US" altLang="en-US"/>
          </a:p>
        </p:txBody>
      </p:sp>
    </p:spTree>
    <p:extLst>
      <p:ext uri="{BB962C8B-B14F-4D97-AF65-F5344CB8AC3E}">
        <p14:creationId xmlns:p14="http://schemas.microsoft.com/office/powerpoint/2010/main" val="2207654638"/>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3C0016-14DD-88CA-AC88-5A96934400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C9D5C8-40D5-896A-BD3B-5CDE008928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06DB5D-2CA9-3D3C-64D5-926DD389269D}"/>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8A53EFEC-4320-AA26-B95E-FA9F2F40CD37}"/>
              </a:ext>
            </a:extLst>
          </p:cNvPr>
          <p:cNvSpPr>
            <a:spLocks noGrp="1"/>
          </p:cNvSpPr>
          <p:nvPr>
            <p:ph type="sldNum" sz="quarter" idx="5"/>
          </p:nvPr>
        </p:nvSpPr>
        <p:spPr/>
        <p:txBody>
          <a:bodyPr/>
          <a:lstStyle/>
          <a:p>
            <a:fld id="{E811CF4D-E6F8-40DE-A4F6-12F98B97D764}" type="slidenum">
              <a:rPr lang="en-US" altLang="en-US" smtClean="0"/>
              <a:pPr/>
              <a:t>102</a:t>
            </a:fld>
            <a:endParaRPr lang="en-US" altLang="en-US"/>
          </a:p>
        </p:txBody>
      </p:sp>
    </p:spTree>
    <p:extLst>
      <p:ext uri="{BB962C8B-B14F-4D97-AF65-F5344CB8AC3E}">
        <p14:creationId xmlns:p14="http://schemas.microsoft.com/office/powerpoint/2010/main" val="2188624260"/>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C5CD0F-A6E8-9032-B366-EAB0370B6F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E0D5056-BA04-F0A1-4E37-935F503C8C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11DAA0-78E3-EF2E-4108-A93DB9BF2214}"/>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6ADD0D0B-F132-FA53-FFA9-E9202A04F590}"/>
              </a:ext>
            </a:extLst>
          </p:cNvPr>
          <p:cNvSpPr>
            <a:spLocks noGrp="1"/>
          </p:cNvSpPr>
          <p:nvPr>
            <p:ph type="sldNum" sz="quarter" idx="5"/>
          </p:nvPr>
        </p:nvSpPr>
        <p:spPr/>
        <p:txBody>
          <a:bodyPr/>
          <a:lstStyle/>
          <a:p>
            <a:fld id="{E811CF4D-E6F8-40DE-A4F6-12F98B97D764}" type="slidenum">
              <a:rPr lang="en-US" altLang="en-US" smtClean="0"/>
              <a:pPr/>
              <a:t>103</a:t>
            </a:fld>
            <a:endParaRPr lang="en-US" altLang="en-US"/>
          </a:p>
        </p:txBody>
      </p:sp>
    </p:spTree>
    <p:extLst>
      <p:ext uri="{BB962C8B-B14F-4D97-AF65-F5344CB8AC3E}">
        <p14:creationId xmlns:p14="http://schemas.microsoft.com/office/powerpoint/2010/main" val="4153636984"/>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928EBC-86BA-3881-16C5-8730EAA262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C88DBD-A3CD-5072-3629-39014DE7D8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9540F0A-61C7-54AA-A66F-B6437D9EFE92}"/>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CD50C347-CEE9-FF6E-EEA6-E6A666068D7D}"/>
              </a:ext>
            </a:extLst>
          </p:cNvPr>
          <p:cNvSpPr>
            <a:spLocks noGrp="1"/>
          </p:cNvSpPr>
          <p:nvPr>
            <p:ph type="sldNum" sz="quarter" idx="5"/>
          </p:nvPr>
        </p:nvSpPr>
        <p:spPr/>
        <p:txBody>
          <a:bodyPr/>
          <a:lstStyle/>
          <a:p>
            <a:fld id="{E811CF4D-E6F8-40DE-A4F6-12F98B97D764}" type="slidenum">
              <a:rPr lang="en-US" altLang="en-US" smtClean="0"/>
              <a:pPr/>
              <a:t>104</a:t>
            </a:fld>
            <a:endParaRPr lang="en-US" altLang="en-US"/>
          </a:p>
        </p:txBody>
      </p:sp>
    </p:spTree>
    <p:extLst>
      <p:ext uri="{BB962C8B-B14F-4D97-AF65-F5344CB8AC3E}">
        <p14:creationId xmlns:p14="http://schemas.microsoft.com/office/powerpoint/2010/main" val="1089355734"/>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50C85-87B9-BA6D-C785-DA3F8CDCCA1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9345946-EEB6-B17F-A9B9-9C0F44BA021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E3779AA-F15A-5257-8692-73C7806973E4}"/>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611EE9A6-1645-9726-F529-03E33AEAF209}"/>
              </a:ext>
            </a:extLst>
          </p:cNvPr>
          <p:cNvSpPr>
            <a:spLocks noGrp="1"/>
          </p:cNvSpPr>
          <p:nvPr>
            <p:ph type="sldNum" sz="quarter" idx="5"/>
          </p:nvPr>
        </p:nvSpPr>
        <p:spPr/>
        <p:txBody>
          <a:bodyPr/>
          <a:lstStyle/>
          <a:p>
            <a:fld id="{E811CF4D-E6F8-40DE-A4F6-12F98B97D764}" type="slidenum">
              <a:rPr lang="en-US" altLang="en-US" smtClean="0"/>
              <a:pPr/>
              <a:t>105</a:t>
            </a:fld>
            <a:endParaRPr lang="en-US" altLang="en-US"/>
          </a:p>
        </p:txBody>
      </p:sp>
    </p:spTree>
    <p:extLst>
      <p:ext uri="{BB962C8B-B14F-4D97-AF65-F5344CB8AC3E}">
        <p14:creationId xmlns:p14="http://schemas.microsoft.com/office/powerpoint/2010/main" val="670435503"/>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7799D3-6B42-91A5-5286-61543448CD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34C2DCF-590C-8CCA-DF60-B486D8E080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5E80FE-083B-51F1-9837-8DA4B8CC28DF}"/>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C4B330B0-D135-2B45-660F-0FB4533DA5E4}"/>
              </a:ext>
            </a:extLst>
          </p:cNvPr>
          <p:cNvSpPr>
            <a:spLocks noGrp="1"/>
          </p:cNvSpPr>
          <p:nvPr>
            <p:ph type="sldNum" sz="quarter" idx="5"/>
          </p:nvPr>
        </p:nvSpPr>
        <p:spPr/>
        <p:txBody>
          <a:bodyPr/>
          <a:lstStyle/>
          <a:p>
            <a:fld id="{E811CF4D-E6F8-40DE-A4F6-12F98B97D764}" type="slidenum">
              <a:rPr lang="en-US" altLang="en-US" smtClean="0"/>
              <a:pPr/>
              <a:t>106</a:t>
            </a:fld>
            <a:endParaRPr lang="en-US" altLang="en-US"/>
          </a:p>
        </p:txBody>
      </p:sp>
    </p:spTree>
    <p:extLst>
      <p:ext uri="{BB962C8B-B14F-4D97-AF65-F5344CB8AC3E}">
        <p14:creationId xmlns:p14="http://schemas.microsoft.com/office/powerpoint/2010/main" val="1646731900"/>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A9845-7968-226B-7FFB-3CFDF744460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DC9CF4-9F3E-A40E-0B78-35BBED79DB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4AB2A45-4456-E9A4-8640-A08C3D12A245}"/>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BD48F153-D58B-87D9-F1E7-3442B2F4FF96}"/>
              </a:ext>
            </a:extLst>
          </p:cNvPr>
          <p:cNvSpPr>
            <a:spLocks noGrp="1"/>
          </p:cNvSpPr>
          <p:nvPr>
            <p:ph type="sldNum" sz="quarter" idx="5"/>
          </p:nvPr>
        </p:nvSpPr>
        <p:spPr/>
        <p:txBody>
          <a:bodyPr/>
          <a:lstStyle/>
          <a:p>
            <a:fld id="{E811CF4D-E6F8-40DE-A4F6-12F98B97D764}" type="slidenum">
              <a:rPr lang="en-US" altLang="en-US" smtClean="0"/>
              <a:pPr/>
              <a:t>107</a:t>
            </a:fld>
            <a:endParaRPr lang="en-US" altLang="en-US"/>
          </a:p>
        </p:txBody>
      </p:sp>
    </p:spTree>
    <p:extLst>
      <p:ext uri="{BB962C8B-B14F-4D97-AF65-F5344CB8AC3E}">
        <p14:creationId xmlns:p14="http://schemas.microsoft.com/office/powerpoint/2010/main" val="2379453676"/>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BBCF40-CC49-4F41-9956-F760923C1E4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0D08F6-B053-C887-A556-DA68C2FDA7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1CC2079-861E-8C8D-B306-E2C3725A76D2}"/>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43B9267B-3AB5-F773-02FF-BB4AB883E35B}"/>
              </a:ext>
            </a:extLst>
          </p:cNvPr>
          <p:cNvSpPr>
            <a:spLocks noGrp="1"/>
          </p:cNvSpPr>
          <p:nvPr>
            <p:ph type="sldNum" sz="quarter" idx="5"/>
          </p:nvPr>
        </p:nvSpPr>
        <p:spPr/>
        <p:txBody>
          <a:bodyPr/>
          <a:lstStyle/>
          <a:p>
            <a:fld id="{E811CF4D-E6F8-40DE-A4F6-12F98B97D764}" type="slidenum">
              <a:rPr lang="en-US" altLang="en-US" smtClean="0"/>
              <a:pPr/>
              <a:t>108</a:t>
            </a:fld>
            <a:endParaRPr lang="en-US" altLang="en-US"/>
          </a:p>
        </p:txBody>
      </p:sp>
    </p:spTree>
    <p:extLst>
      <p:ext uri="{BB962C8B-B14F-4D97-AF65-F5344CB8AC3E}">
        <p14:creationId xmlns:p14="http://schemas.microsoft.com/office/powerpoint/2010/main" val="2830715357"/>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31A72C-92B3-586D-13EE-EEDEC08D43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6CC98C8-E142-E53C-DCE3-83D69CB962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C216DD7-C7CC-26B6-8564-2F6B72CAA3F7}"/>
              </a:ext>
            </a:extLst>
          </p:cNvPr>
          <p:cNvSpPr>
            <a:spLocks noGrp="1"/>
          </p:cNvSpPr>
          <p:nvPr>
            <p:ph type="body" idx="1"/>
          </p:nvPr>
        </p:nvSpPr>
        <p:spPr/>
        <p:txBody>
          <a:bodyPr/>
          <a:lstStyle/>
          <a:p>
            <a:pPr defTabSz="948309">
              <a:defRPr/>
            </a:pPr>
            <a:endParaRPr lang="en-IN" dirty="0"/>
          </a:p>
        </p:txBody>
      </p:sp>
      <p:sp>
        <p:nvSpPr>
          <p:cNvPr id="4" name="Slide Number Placeholder 3">
            <a:extLst>
              <a:ext uri="{FF2B5EF4-FFF2-40B4-BE49-F238E27FC236}">
                <a16:creationId xmlns:a16="http://schemas.microsoft.com/office/drawing/2014/main" id="{BB1DF23E-BA5F-8C09-4816-7944DE3EAECC}"/>
              </a:ext>
            </a:extLst>
          </p:cNvPr>
          <p:cNvSpPr>
            <a:spLocks noGrp="1"/>
          </p:cNvSpPr>
          <p:nvPr>
            <p:ph type="sldNum" sz="quarter" idx="5"/>
          </p:nvPr>
        </p:nvSpPr>
        <p:spPr/>
        <p:txBody>
          <a:bodyPr/>
          <a:lstStyle/>
          <a:p>
            <a:fld id="{E811CF4D-E6F8-40DE-A4F6-12F98B97D764}" type="slidenum">
              <a:rPr lang="en-US" altLang="en-US" smtClean="0"/>
              <a:pPr/>
              <a:t>109</a:t>
            </a:fld>
            <a:endParaRPr lang="en-US" altLang="en-US"/>
          </a:p>
        </p:txBody>
      </p:sp>
    </p:spTree>
    <p:extLst>
      <p:ext uri="{BB962C8B-B14F-4D97-AF65-F5344CB8AC3E}">
        <p14:creationId xmlns:p14="http://schemas.microsoft.com/office/powerpoint/2010/main" val="900408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E811CF4D-E6F8-40DE-A4F6-12F98B97D764}" type="slidenum">
              <a:rPr lang="en-US" altLang="en-US" smtClean="0"/>
              <a:pPr/>
              <a:t>9</a:t>
            </a:fld>
            <a:endParaRPr lang="en-US" altLang="en-US" dirty="0"/>
          </a:p>
        </p:txBody>
      </p:sp>
    </p:spTree>
    <p:extLst>
      <p:ext uri="{BB962C8B-B14F-4D97-AF65-F5344CB8AC3E}">
        <p14:creationId xmlns:p14="http://schemas.microsoft.com/office/powerpoint/2010/main" val="25139833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29DFD8-8E44-7677-6D0F-58B6EE4F822A}"/>
            </a:ext>
          </a:extLst>
        </p:cNvPr>
        <p:cNvGrpSpPr/>
        <p:nvPr/>
      </p:nvGrpSpPr>
      <p:grpSpPr>
        <a:xfrm>
          <a:off x="0" y="0"/>
          <a:ext cx="0" cy="0"/>
          <a:chOff x="0" y="0"/>
          <a:chExt cx="0" cy="0"/>
        </a:xfrm>
      </p:grpSpPr>
      <p:sp>
        <p:nvSpPr>
          <p:cNvPr id="148481" name="Slide Image Placeholder 1">
            <a:extLst>
              <a:ext uri="{FF2B5EF4-FFF2-40B4-BE49-F238E27FC236}">
                <a16:creationId xmlns:a16="http://schemas.microsoft.com/office/drawing/2014/main" id="{2BE9E3A6-5AD0-6CD1-043B-6C4D262FD175}"/>
              </a:ext>
            </a:extLst>
          </p:cNvPr>
          <p:cNvSpPr>
            <a:spLocks noGrp="1" noRot="1" noChangeAspect="1"/>
          </p:cNvSpPr>
          <p:nvPr>
            <p:ph type="sldImg"/>
          </p:nvPr>
        </p:nvSpPr>
        <p:spPr bwMode="auto">
          <a:noFill/>
          <a:ln>
            <a:solidFill>
              <a:srgbClr val="000000"/>
            </a:solidFill>
            <a:miter lim="800000"/>
            <a:headEnd/>
            <a:tailEnd/>
          </a:ln>
        </p:spPr>
      </p:sp>
      <p:sp>
        <p:nvSpPr>
          <p:cNvPr id="148482" name="Notes Placeholder 2">
            <a:extLst>
              <a:ext uri="{FF2B5EF4-FFF2-40B4-BE49-F238E27FC236}">
                <a16:creationId xmlns:a16="http://schemas.microsoft.com/office/drawing/2014/main" id="{8C584D1C-E6B4-2E4C-5543-6BE4984668E1}"/>
              </a:ext>
            </a:extLst>
          </p:cNvPr>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IN" dirty="0"/>
          </a:p>
        </p:txBody>
      </p:sp>
      <p:sp>
        <p:nvSpPr>
          <p:cNvPr id="148483" name="Slide Number Placeholder 3">
            <a:extLst>
              <a:ext uri="{FF2B5EF4-FFF2-40B4-BE49-F238E27FC236}">
                <a16:creationId xmlns:a16="http://schemas.microsoft.com/office/drawing/2014/main" id="{9EE0EA1E-EDBE-38CA-308F-A0A4A7B2551A}"/>
              </a:ext>
            </a:extLst>
          </p:cNvPr>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1978BF2-445F-49A2-B04D-649FED86D886}" type="slidenum">
              <a:rPr lang="en-IN">
                <a:cs typeface="Arial" charset="0"/>
              </a:rPr>
              <a:pPr fontAlgn="base">
                <a:spcBef>
                  <a:spcPct val="0"/>
                </a:spcBef>
                <a:spcAft>
                  <a:spcPct val="0"/>
                </a:spcAft>
              </a:pPr>
              <a:t>10</a:t>
            </a:fld>
            <a:endParaRPr lang="en-IN" dirty="0">
              <a:cs typeface="Arial" charset="0"/>
            </a:endParaRPr>
          </a:p>
        </p:txBody>
      </p:sp>
      <p:sp>
        <p:nvSpPr>
          <p:cNvPr id="148484" name="Footer Placeholder 4">
            <a:extLst>
              <a:ext uri="{FF2B5EF4-FFF2-40B4-BE49-F238E27FC236}">
                <a16:creationId xmlns:a16="http://schemas.microsoft.com/office/drawing/2014/main" id="{642469E3-DEEC-5337-CDC6-684A3192EFD7}"/>
              </a:ext>
            </a:extLst>
          </p:cNvPr>
          <p:cNvSpPr>
            <a:spLocks noGrp="1"/>
          </p:cNvSpPr>
          <p:nvPr>
            <p:ph type="ftr" sz="quarter" idx="4"/>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r>
              <a:rPr lang="en-IN" dirty="0">
                <a:cs typeface="Arial" charset="0"/>
              </a:rPr>
              <a:t>CA Rutvik Sanghvi</a:t>
            </a:r>
          </a:p>
        </p:txBody>
      </p:sp>
    </p:spTree>
    <p:extLst>
      <p:ext uri="{BB962C8B-B14F-4D97-AF65-F5344CB8AC3E}">
        <p14:creationId xmlns:p14="http://schemas.microsoft.com/office/powerpoint/2010/main" val="41245017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99000"/>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a:noFill/>
        </p:spPr>
        <p:txBody>
          <a:bodyPr/>
          <a:lstStyle>
            <a:lvl1pPr>
              <a:defRPr>
                <a:latin typeface="+mj-lt"/>
                <a:cs typeface="Arial" pitchFamily="34" charset="0"/>
              </a:defRPr>
            </a:lvl1pPr>
          </a:lstStyle>
          <a:p>
            <a:r>
              <a:rPr lang="en-US" dirty="0"/>
              <a:t>Presentation</a:t>
            </a:r>
            <a:endParaRPr lang="en-IN" dirty="0"/>
          </a:p>
        </p:txBody>
      </p:sp>
      <p:sp>
        <p:nvSpPr>
          <p:cNvPr id="3" name="Subtitle 2"/>
          <p:cNvSpPr>
            <a:spLocks noGrp="1"/>
          </p:cNvSpPr>
          <p:nvPr>
            <p:ph type="subTitle" idx="1"/>
          </p:nvPr>
        </p:nvSpPr>
        <p:spPr>
          <a:xfrm>
            <a:off x="2059632" y="4293096"/>
            <a:ext cx="6400800" cy="1345704"/>
          </a:xfrm>
        </p:spPr>
        <p:txBody>
          <a:bodyPr/>
          <a:lstStyle>
            <a:lvl1pPr marL="0" indent="0" algn="r">
              <a:buNone/>
              <a:defRPr>
                <a:solidFill>
                  <a:schemeClr val="bg1"/>
                </a:solidFill>
                <a:latin typeface="+mj-lt"/>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dirty="0"/>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pPr>
              <a:defRPr/>
            </a:pPr>
            <a:endParaRPr lang="en-US" dirty="0"/>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sz="1200">
                <a:latin typeface="+mn-lt"/>
                <a:cs typeface="Arial" pitchFamily="34" charset="0"/>
              </a:defRPr>
            </a:lvl1pPr>
          </a:lstStyle>
          <a:p>
            <a:r>
              <a:rPr lang="en-US" altLang="en-US" dirty="0"/>
              <a:t>Slide No.: </a:t>
            </a:r>
            <a:fld id="{0BB302D4-8B6F-4DF4-AE14-A50D94B3375B}" type="slidenum">
              <a:rPr lang="en-US" altLang="en-US" smtClean="0"/>
              <a:pPr/>
              <a:t>‹#›</a:t>
            </a:fld>
            <a:endParaRPr lang="en-US" altLang="en-US" dirty="0"/>
          </a:p>
        </p:txBody>
      </p:sp>
    </p:spTree>
    <p:extLst>
      <p:ext uri="{BB962C8B-B14F-4D97-AF65-F5344CB8AC3E}">
        <p14:creationId xmlns:p14="http://schemas.microsoft.com/office/powerpoint/2010/main" val="830917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lvl1pPr>
              <a:defRPr sz="1200"/>
            </a:lvl1pPr>
          </a:lstStyle>
          <a:p>
            <a:r>
              <a:rPr lang="en-US" altLang="en-US" dirty="0"/>
              <a:t>Slide No.: </a:t>
            </a:r>
            <a:fld id="{1F35567F-2592-415A-AE23-7D5302FF3836}" type="slidenum">
              <a:rPr lang="en-US" altLang="en-US" smtClean="0"/>
              <a:pPr/>
              <a:t>‹#›</a:t>
            </a:fld>
            <a:endParaRPr lang="en-US" altLang="en-US" dirty="0"/>
          </a:p>
        </p:txBody>
      </p:sp>
    </p:spTree>
    <p:extLst>
      <p:ext uri="{BB962C8B-B14F-4D97-AF65-F5344CB8AC3E}">
        <p14:creationId xmlns:p14="http://schemas.microsoft.com/office/powerpoint/2010/main" val="2776315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lvl1pPr>
              <a:defRPr sz="1200"/>
            </a:lvl1pPr>
          </a:lstStyle>
          <a:p>
            <a:r>
              <a:rPr lang="en-US" altLang="en-US" dirty="0"/>
              <a:t>Slide No.: </a:t>
            </a:r>
            <a:fld id="{478904C0-C7C7-40D0-A777-4251930C08CE}" type="slidenum">
              <a:rPr lang="en-US" altLang="en-US" smtClean="0"/>
              <a:pPr/>
              <a:t>‹#›</a:t>
            </a:fld>
            <a:endParaRPr lang="en-US" altLang="en-US" dirty="0"/>
          </a:p>
        </p:txBody>
      </p:sp>
    </p:spTree>
    <p:extLst>
      <p:ext uri="{BB962C8B-B14F-4D97-AF65-F5344CB8AC3E}">
        <p14:creationId xmlns:p14="http://schemas.microsoft.com/office/powerpoint/2010/main" val="22913772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alphaModFix amt="99000"/>
            <a:lum/>
          </a:blip>
          <a:srcRect/>
          <a:stretch>
            <a:fillRect l="-2000" r="-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685800" y="2130425"/>
            <a:ext cx="7772400" cy="1470025"/>
          </a:xfrm>
          <a:noFill/>
        </p:spPr>
        <p:txBody>
          <a:bodyPr/>
          <a:lstStyle>
            <a:lvl1pPr>
              <a:defRPr>
                <a:latin typeface="+mj-lt"/>
                <a:cs typeface="Arial" pitchFamily="34" charset="0"/>
              </a:defRPr>
            </a:lvl1pPr>
          </a:lstStyle>
          <a:p>
            <a:r>
              <a:rPr lang="en-US" dirty="0"/>
              <a:t>Presentation</a:t>
            </a:r>
            <a:endParaRPr lang="en-IN" dirty="0"/>
          </a:p>
        </p:txBody>
      </p:sp>
      <p:sp>
        <p:nvSpPr>
          <p:cNvPr id="3" name="Subtitle 2"/>
          <p:cNvSpPr>
            <a:spLocks noGrp="1"/>
          </p:cNvSpPr>
          <p:nvPr>
            <p:ph type="subTitle" idx="1"/>
          </p:nvPr>
        </p:nvSpPr>
        <p:spPr>
          <a:xfrm>
            <a:off x="2059632" y="4293096"/>
            <a:ext cx="6400800" cy="1345704"/>
          </a:xfrm>
        </p:spPr>
        <p:txBody>
          <a:bodyPr/>
          <a:lstStyle>
            <a:lvl1pPr marL="0" indent="0" algn="r">
              <a:buNone/>
              <a:defRPr>
                <a:solidFill>
                  <a:schemeClr val="bg1"/>
                </a:solidFill>
                <a:latin typeface="+mj-lt"/>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dirty="0"/>
          </a:p>
        </p:txBody>
      </p:sp>
      <p:sp>
        <p:nvSpPr>
          <p:cNvPr id="4" name="Date Placeholder 3"/>
          <p:cNvSpPr>
            <a:spLocks noGrp="1"/>
          </p:cNvSpPr>
          <p:nvPr>
            <p:ph type="dt" sz="half" idx="10"/>
          </p:nvPr>
        </p:nvSpPr>
        <p:spPr/>
        <p:txBody>
          <a:bodyPr/>
          <a:lstStyle>
            <a:lvl1pPr>
              <a:defRPr>
                <a:latin typeface="Arial" pitchFamily="34" charset="0"/>
                <a:cs typeface="Arial" pitchFamily="34" charset="0"/>
              </a:defRPr>
            </a:lvl1pPr>
          </a:lstStyle>
          <a:p>
            <a:endParaRPr lang="en-IN" dirty="0"/>
          </a:p>
        </p:txBody>
      </p:sp>
      <p:sp>
        <p:nvSpPr>
          <p:cNvPr id="5" name="Footer Placeholder 4"/>
          <p:cNvSpPr>
            <a:spLocks noGrp="1"/>
          </p:cNvSpPr>
          <p:nvPr>
            <p:ph type="ftr" sz="quarter" idx="11"/>
          </p:nvPr>
        </p:nvSpPr>
        <p:spPr/>
        <p:txBody>
          <a:bodyPr/>
          <a:lstStyle>
            <a:lvl1pPr>
              <a:defRPr>
                <a:latin typeface="Arial" pitchFamily="34" charset="0"/>
                <a:cs typeface="Arial" pitchFamily="34" charset="0"/>
              </a:defRPr>
            </a:lvl1pPr>
          </a:lstStyle>
          <a:p>
            <a:endParaRPr lang="en-IN" dirty="0"/>
          </a:p>
        </p:txBody>
      </p:sp>
      <p:sp>
        <p:nvSpPr>
          <p:cNvPr id="6" name="Slide Number Placeholder 5"/>
          <p:cNvSpPr>
            <a:spLocks noGrp="1"/>
          </p:cNvSpPr>
          <p:nvPr>
            <p:ph type="sldNum" sz="quarter" idx="12"/>
          </p:nvPr>
        </p:nvSpPr>
        <p:spPr/>
        <p:txBody>
          <a:bodyPr/>
          <a:lstStyle>
            <a:lvl1pPr>
              <a:defRPr sz="1200">
                <a:latin typeface="+mn-lt"/>
                <a:cs typeface="Arial" pitchFamily="34" charset="0"/>
              </a:defRPr>
            </a:lvl1pPr>
          </a:lstStyle>
          <a:p>
            <a:r>
              <a:rPr lang="en-US" altLang="en-US" dirty="0"/>
              <a:t>Slide No.: </a:t>
            </a:r>
            <a:fld id="{478904C0-C7C7-40D0-A777-4251930C08CE}" type="slidenum">
              <a:rPr lang="en-US" altLang="en-US" smtClean="0"/>
              <a:pPr/>
              <a:t>‹#›</a:t>
            </a:fld>
            <a:endParaRPr lang="en-US" altLang="en-US" dirty="0"/>
          </a:p>
        </p:txBody>
      </p:sp>
    </p:spTree>
    <p:extLst>
      <p:ext uri="{BB962C8B-B14F-4D97-AF65-F5344CB8AC3E}">
        <p14:creationId xmlns:p14="http://schemas.microsoft.com/office/powerpoint/2010/main" val="25239552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cs typeface="Arial" pitchFamily="34" charset="0"/>
              </a:defRPr>
            </a:lvl1pPr>
          </a:lstStyle>
          <a:p>
            <a:r>
              <a:rPr lang="en-US"/>
              <a:t>Click to edit Master title style</a:t>
            </a:r>
            <a:endParaRPr lang="en-IN" dirty="0"/>
          </a:p>
        </p:txBody>
      </p:sp>
      <p:sp>
        <p:nvSpPr>
          <p:cNvPr id="3" name="Content Placeholder 2"/>
          <p:cNvSpPr>
            <a:spLocks noGrp="1"/>
          </p:cNvSpPr>
          <p:nvPr>
            <p:ph idx="1"/>
          </p:nvPr>
        </p:nvSpPr>
        <p:spPr/>
        <p:txBody>
          <a:bodyPr>
            <a:normAutofit/>
          </a:bodyPr>
          <a:lstStyle>
            <a:lvl1pPr marL="342900" indent="-342900">
              <a:buClr>
                <a:srgbClr val="7030A0"/>
              </a:buClr>
              <a:buFont typeface="Webdings" panose="05030102010509060703" pitchFamily="18" charset="2"/>
              <a:buChar char=""/>
              <a:defRPr sz="2400">
                <a:solidFill>
                  <a:srgbClr val="000000"/>
                </a:solidFill>
                <a:latin typeface="+mn-lt"/>
                <a:cs typeface="Arial" pitchFamily="34" charset="0"/>
              </a:defRPr>
            </a:lvl1pPr>
            <a:lvl2pPr marL="742950" indent="-285750">
              <a:buClr>
                <a:srgbClr val="7030A0"/>
              </a:buClr>
              <a:buFont typeface="Webdings" panose="05030102010509060703" pitchFamily="18" charset="2"/>
              <a:buChar char=""/>
              <a:defRPr sz="2000">
                <a:solidFill>
                  <a:srgbClr val="000000"/>
                </a:solidFill>
                <a:latin typeface="+mn-lt"/>
                <a:cs typeface="Arial" pitchFamily="34" charset="0"/>
              </a:defRPr>
            </a:lvl2pPr>
            <a:lvl3pPr marL="1143000" indent="-228600">
              <a:buClr>
                <a:srgbClr val="7030A0"/>
              </a:buClr>
              <a:buFont typeface="Webdings" panose="05030102010509060703" pitchFamily="18" charset="2"/>
              <a:buChar char=""/>
              <a:defRPr sz="1800">
                <a:solidFill>
                  <a:srgbClr val="000000"/>
                </a:solidFill>
                <a:latin typeface="+mn-lt"/>
                <a:cs typeface="Arial" pitchFamily="34" charset="0"/>
              </a:defRPr>
            </a:lvl3pPr>
            <a:lvl4pPr marL="1600200" indent="-228600">
              <a:buClr>
                <a:srgbClr val="7030A0"/>
              </a:buClr>
              <a:buFont typeface="Webdings" panose="05030102010509060703" pitchFamily="18" charset="2"/>
              <a:buChar char=""/>
              <a:defRPr sz="1600">
                <a:solidFill>
                  <a:srgbClr val="000000"/>
                </a:solidFill>
                <a:latin typeface="+mn-lt"/>
                <a:cs typeface="Arial" pitchFamily="34" charset="0"/>
              </a:defRPr>
            </a:lvl4pPr>
            <a:lvl5pPr marL="2057400" indent="-228600">
              <a:buClr>
                <a:srgbClr val="7030A0"/>
              </a:buClr>
              <a:buFont typeface="Webdings" panose="05030102010509060703" pitchFamily="18" charset="2"/>
              <a:buChar char=""/>
              <a:defRPr sz="1600">
                <a:solidFill>
                  <a:srgbClr val="000000"/>
                </a:solidFill>
                <a:latin typeface="+mn-lt"/>
                <a:cs typeface="Arial"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Date Placeholder 3"/>
          <p:cNvSpPr>
            <a:spLocks noGrp="1"/>
          </p:cNvSpPr>
          <p:nvPr>
            <p:ph type="dt" sz="half" idx="10"/>
          </p:nvPr>
        </p:nvSpPr>
        <p:spPr/>
        <p:txBody>
          <a:bodyPr/>
          <a:lstStyle>
            <a:lvl1pPr>
              <a:defRPr>
                <a:solidFill>
                  <a:schemeClr val="tx2"/>
                </a:solidFill>
                <a:latin typeface="Arial" pitchFamily="34" charset="0"/>
                <a:cs typeface="Arial" pitchFamily="34" charset="0"/>
              </a:defRPr>
            </a:lvl1pPr>
          </a:lstStyle>
          <a:p>
            <a:endParaRPr lang="en-IN" dirty="0"/>
          </a:p>
        </p:txBody>
      </p:sp>
      <p:sp>
        <p:nvSpPr>
          <p:cNvPr id="5" name="Footer Placeholder 4"/>
          <p:cNvSpPr>
            <a:spLocks noGrp="1"/>
          </p:cNvSpPr>
          <p:nvPr>
            <p:ph type="ftr" sz="quarter" idx="11"/>
          </p:nvPr>
        </p:nvSpPr>
        <p:spPr/>
        <p:txBody>
          <a:bodyPr/>
          <a:lstStyle>
            <a:lvl1pPr>
              <a:defRPr>
                <a:solidFill>
                  <a:schemeClr val="tx2"/>
                </a:solidFill>
                <a:latin typeface="Arial" pitchFamily="34" charset="0"/>
                <a:cs typeface="Arial" pitchFamily="34" charset="0"/>
              </a:defRPr>
            </a:lvl1pPr>
          </a:lstStyle>
          <a:p>
            <a:endParaRPr lang="en-IN" dirty="0"/>
          </a:p>
        </p:txBody>
      </p:sp>
      <p:sp>
        <p:nvSpPr>
          <p:cNvPr id="6" name="Slide Number Placeholder 5"/>
          <p:cNvSpPr>
            <a:spLocks noGrp="1"/>
          </p:cNvSpPr>
          <p:nvPr>
            <p:ph type="sldNum" sz="quarter" idx="12"/>
          </p:nvPr>
        </p:nvSpPr>
        <p:spPr/>
        <p:txBody>
          <a:bodyPr/>
          <a:lstStyle>
            <a:lvl1pPr>
              <a:defRPr sz="1200">
                <a:solidFill>
                  <a:schemeClr val="tx2"/>
                </a:solidFill>
                <a:latin typeface="+mn-lt"/>
                <a:cs typeface="Arial" pitchFamily="34" charset="0"/>
              </a:defRPr>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29973689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75791305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24246994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endParaRPr lang="en-IN" dirty="0"/>
          </a:p>
        </p:txBody>
      </p:sp>
      <p:sp>
        <p:nvSpPr>
          <p:cNvPr id="8" name="Footer Placeholder 7"/>
          <p:cNvSpPr>
            <a:spLocks noGrp="1"/>
          </p:cNvSpPr>
          <p:nvPr>
            <p:ph type="ftr" sz="quarter" idx="11"/>
          </p:nvPr>
        </p:nvSpPr>
        <p:spPr/>
        <p:txBody>
          <a:bodyPr/>
          <a:lstStyle/>
          <a:p>
            <a:endParaRPr lang="en-IN" dirty="0"/>
          </a:p>
        </p:txBody>
      </p:sp>
      <p:sp>
        <p:nvSpPr>
          <p:cNvPr id="9" name="Slide Number Placeholder 8"/>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29492751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endParaRPr lang="en-IN" dirty="0"/>
          </a:p>
        </p:txBody>
      </p:sp>
      <p:sp>
        <p:nvSpPr>
          <p:cNvPr id="4" name="Footer Placeholder 3"/>
          <p:cNvSpPr>
            <a:spLocks noGrp="1"/>
          </p:cNvSpPr>
          <p:nvPr>
            <p:ph type="ftr" sz="quarter" idx="11"/>
          </p:nvPr>
        </p:nvSpPr>
        <p:spPr/>
        <p:txBody>
          <a:bodyPr/>
          <a:lstStyle/>
          <a:p>
            <a:endParaRPr lang="en-IN" dirty="0"/>
          </a:p>
        </p:txBody>
      </p:sp>
      <p:sp>
        <p:nvSpPr>
          <p:cNvPr id="5" name="Slide Number Placeholder 4"/>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40259482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IN" dirty="0"/>
          </a:p>
        </p:txBody>
      </p:sp>
      <p:sp>
        <p:nvSpPr>
          <p:cNvPr id="3" name="Footer Placeholder 2"/>
          <p:cNvSpPr>
            <a:spLocks noGrp="1"/>
          </p:cNvSpPr>
          <p:nvPr>
            <p:ph type="ftr" sz="quarter" idx="11"/>
          </p:nvPr>
        </p:nvSpPr>
        <p:spPr/>
        <p:txBody>
          <a:bodyPr/>
          <a:lstStyle/>
          <a:p>
            <a:endParaRPr lang="en-IN" dirty="0"/>
          </a:p>
        </p:txBody>
      </p:sp>
      <p:sp>
        <p:nvSpPr>
          <p:cNvPr id="4" name="Slide Number Placeholder 3"/>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279471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1794000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lt"/>
                <a:cs typeface="Arial" pitchFamily="34" charset="0"/>
              </a:defRPr>
            </a:lvl1pPr>
          </a:lstStyle>
          <a:p>
            <a:r>
              <a:rPr lang="en-US"/>
              <a:t>Click to edit Master title style</a:t>
            </a:r>
            <a:endParaRPr lang="en-IN" dirty="0"/>
          </a:p>
        </p:txBody>
      </p:sp>
      <p:sp>
        <p:nvSpPr>
          <p:cNvPr id="3" name="Content Placeholder 2"/>
          <p:cNvSpPr>
            <a:spLocks noGrp="1"/>
          </p:cNvSpPr>
          <p:nvPr>
            <p:ph idx="1"/>
          </p:nvPr>
        </p:nvSpPr>
        <p:spPr/>
        <p:txBody>
          <a:bodyPr>
            <a:normAutofit/>
          </a:bodyPr>
          <a:lstStyle>
            <a:lvl1pPr marL="342900" indent="-342900">
              <a:buClr>
                <a:srgbClr val="7030A0"/>
              </a:buClr>
              <a:buFont typeface="Webdings" panose="05030102010509060703" pitchFamily="18" charset="2"/>
              <a:buChar char=""/>
              <a:defRPr sz="2400">
                <a:solidFill>
                  <a:srgbClr val="000000"/>
                </a:solidFill>
                <a:latin typeface="+mn-lt"/>
                <a:cs typeface="Arial" pitchFamily="34" charset="0"/>
              </a:defRPr>
            </a:lvl1pPr>
            <a:lvl2pPr marL="742950" indent="-285750">
              <a:buClr>
                <a:srgbClr val="7030A0"/>
              </a:buClr>
              <a:buFont typeface="Webdings" panose="05030102010509060703" pitchFamily="18" charset="2"/>
              <a:buChar char=""/>
              <a:defRPr sz="2000">
                <a:solidFill>
                  <a:srgbClr val="000000"/>
                </a:solidFill>
                <a:latin typeface="+mn-lt"/>
                <a:cs typeface="Arial" pitchFamily="34" charset="0"/>
              </a:defRPr>
            </a:lvl2pPr>
            <a:lvl3pPr marL="1143000" indent="-228600">
              <a:buClr>
                <a:srgbClr val="7030A0"/>
              </a:buClr>
              <a:buFont typeface="Webdings" panose="05030102010509060703" pitchFamily="18" charset="2"/>
              <a:buChar char=""/>
              <a:defRPr sz="1800">
                <a:solidFill>
                  <a:srgbClr val="000000"/>
                </a:solidFill>
                <a:latin typeface="+mn-lt"/>
                <a:cs typeface="Arial" pitchFamily="34" charset="0"/>
              </a:defRPr>
            </a:lvl3pPr>
            <a:lvl4pPr marL="1600200" indent="-228600">
              <a:buClr>
                <a:srgbClr val="7030A0"/>
              </a:buClr>
              <a:buFont typeface="Webdings" panose="05030102010509060703" pitchFamily="18" charset="2"/>
              <a:buChar char=""/>
              <a:defRPr sz="1600">
                <a:solidFill>
                  <a:srgbClr val="000000"/>
                </a:solidFill>
                <a:latin typeface="+mn-lt"/>
                <a:cs typeface="Arial" pitchFamily="34" charset="0"/>
              </a:defRPr>
            </a:lvl4pPr>
            <a:lvl5pPr marL="2057400" indent="-228600">
              <a:buClr>
                <a:srgbClr val="7030A0"/>
              </a:buClr>
              <a:buFont typeface="Webdings" panose="05030102010509060703" pitchFamily="18" charset="2"/>
              <a:buChar char=""/>
              <a:defRPr sz="1600">
                <a:solidFill>
                  <a:srgbClr val="000000"/>
                </a:solidFill>
                <a:latin typeface="+mn-lt"/>
                <a:cs typeface="Arial" pitchFamily="34" charse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0" name="Footer Placeholder 5">
            <a:extLst>
              <a:ext uri="{FF2B5EF4-FFF2-40B4-BE49-F238E27FC236}">
                <a16:creationId xmlns:a16="http://schemas.microsoft.com/office/drawing/2014/main" id="{950A456F-7D81-4741-944E-35171996E7A2}"/>
              </a:ext>
            </a:extLst>
          </p:cNvPr>
          <p:cNvSpPr txBox="1">
            <a:spLocks/>
          </p:cNvSpPr>
          <p:nvPr userDrawn="1"/>
        </p:nvSpPr>
        <p:spPr>
          <a:xfrm>
            <a:off x="3113382" y="6356350"/>
            <a:ext cx="28956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CA Rutvik Sanghvi</a:t>
            </a:r>
          </a:p>
        </p:txBody>
      </p:sp>
      <p:sp>
        <p:nvSpPr>
          <p:cNvPr id="11" name="Date Placeholder 10">
            <a:extLst>
              <a:ext uri="{FF2B5EF4-FFF2-40B4-BE49-F238E27FC236}">
                <a16:creationId xmlns:a16="http://schemas.microsoft.com/office/drawing/2014/main" id="{23709133-DFD3-449E-B340-C002A77712EC}"/>
              </a:ext>
            </a:extLst>
          </p:cNvPr>
          <p:cNvSpPr>
            <a:spLocks noGrp="1"/>
          </p:cNvSpPr>
          <p:nvPr>
            <p:ph type="dt" sz="half" idx="10"/>
          </p:nvPr>
        </p:nvSpPr>
        <p:spPr/>
        <p:txBody>
          <a:bodyPr/>
          <a:lstStyle/>
          <a:p>
            <a:endParaRPr lang="en-IN" dirty="0"/>
          </a:p>
        </p:txBody>
      </p:sp>
      <p:sp>
        <p:nvSpPr>
          <p:cNvPr id="12" name="Footer Placeholder 11">
            <a:extLst>
              <a:ext uri="{FF2B5EF4-FFF2-40B4-BE49-F238E27FC236}">
                <a16:creationId xmlns:a16="http://schemas.microsoft.com/office/drawing/2014/main" id="{7C16F9F7-77E4-406E-B739-17AD59CFF09C}"/>
              </a:ext>
            </a:extLst>
          </p:cNvPr>
          <p:cNvSpPr>
            <a:spLocks noGrp="1"/>
          </p:cNvSpPr>
          <p:nvPr>
            <p:ph type="ftr" sz="quarter" idx="11"/>
          </p:nvPr>
        </p:nvSpPr>
        <p:spPr/>
        <p:txBody>
          <a:bodyPr/>
          <a:lstStyle/>
          <a:p>
            <a:endParaRPr lang="en-IN" dirty="0"/>
          </a:p>
        </p:txBody>
      </p:sp>
      <p:sp>
        <p:nvSpPr>
          <p:cNvPr id="13" name="Slide Number Placeholder 12">
            <a:extLst>
              <a:ext uri="{FF2B5EF4-FFF2-40B4-BE49-F238E27FC236}">
                <a16:creationId xmlns:a16="http://schemas.microsoft.com/office/drawing/2014/main" id="{73C78D9A-F108-458A-8F3A-EF3A344A5DA1}"/>
              </a:ext>
            </a:extLst>
          </p:cNvPr>
          <p:cNvSpPr>
            <a:spLocks noGrp="1"/>
          </p:cNvSpPr>
          <p:nvPr>
            <p:ph type="sldNum" sz="quarter" idx="12"/>
          </p:nvPr>
        </p:nvSpPr>
        <p:spPr/>
        <p:txBody>
          <a:bodyPr/>
          <a:lstStyle/>
          <a:p>
            <a:r>
              <a:rPr lang="en-US" altLang="en-US" dirty="0"/>
              <a:t>Slide No. </a:t>
            </a:r>
            <a:fld id="{2875C073-7D75-42A2-B2A0-F962751E7348}" type="slidenum">
              <a:rPr lang="en-US" altLang="en-US" smtClean="0"/>
              <a:pPr/>
              <a:t>‹#›</a:t>
            </a:fld>
            <a:endParaRPr lang="en-US" altLang="en-US" dirty="0"/>
          </a:p>
        </p:txBody>
      </p:sp>
    </p:spTree>
    <p:extLst>
      <p:ext uri="{BB962C8B-B14F-4D97-AF65-F5344CB8AC3E}">
        <p14:creationId xmlns:p14="http://schemas.microsoft.com/office/powerpoint/2010/main" val="17468236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endParaRPr lang="en-IN" dirty="0"/>
          </a:p>
        </p:txBody>
      </p:sp>
      <p:sp>
        <p:nvSpPr>
          <p:cNvPr id="6" name="Footer Placeholder 5"/>
          <p:cNvSpPr>
            <a:spLocks noGrp="1"/>
          </p:cNvSpPr>
          <p:nvPr>
            <p:ph type="ftr" sz="quarter" idx="11"/>
          </p:nvPr>
        </p:nvSpPr>
        <p:spPr/>
        <p:txBody>
          <a:bodyPr/>
          <a:lstStyle/>
          <a:p>
            <a:endParaRPr lang="en-IN" dirty="0"/>
          </a:p>
        </p:txBody>
      </p:sp>
      <p:sp>
        <p:nvSpPr>
          <p:cNvPr id="7" name="Slide Number Placeholder 6"/>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47527637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2277915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endParaRPr lang="en-IN" dirty="0"/>
          </a:p>
        </p:txBody>
      </p:sp>
      <p:sp>
        <p:nvSpPr>
          <p:cNvPr id="5" name="Footer Placeholder 4"/>
          <p:cNvSpPr>
            <a:spLocks noGrp="1"/>
          </p:cNvSpPr>
          <p:nvPr>
            <p:ph type="ftr" sz="quarter" idx="11"/>
          </p:nvPr>
        </p:nvSpPr>
        <p:spPr/>
        <p:txBody>
          <a:bodyPr/>
          <a:lstStyle/>
          <a:p>
            <a:endParaRPr lang="en-IN" dirty="0"/>
          </a:p>
        </p:txBody>
      </p:sp>
      <p:sp>
        <p:nvSpPr>
          <p:cNvPr id="6" name="Slide Number Placeholder 5"/>
          <p:cNvSpPr>
            <a:spLocks noGrp="1"/>
          </p:cNvSpPr>
          <p:nvPr>
            <p:ph type="sldNum" sz="quarter" idx="12"/>
          </p:nvPr>
        </p:nvSpPr>
        <p:spPr/>
        <p:txBody>
          <a:bodyPr/>
          <a:lstStyle>
            <a:lvl1pPr>
              <a:defRPr sz="1200"/>
            </a:lvl1pPr>
          </a:lstStyle>
          <a:p>
            <a:r>
              <a:rPr lang="en-IN" dirty="0"/>
              <a:t>Slide No. </a:t>
            </a:r>
            <a:fld id="{9F63FB0B-400C-4F38-848B-FCBA147701CD}" type="slidenum">
              <a:rPr lang="en-IN" smtClean="0"/>
              <a:pPr/>
              <a:t>‹#›</a:t>
            </a:fld>
            <a:endParaRPr lang="en-IN" dirty="0"/>
          </a:p>
        </p:txBody>
      </p:sp>
    </p:spTree>
    <p:extLst>
      <p:ext uri="{BB962C8B-B14F-4D97-AF65-F5344CB8AC3E}">
        <p14:creationId xmlns:p14="http://schemas.microsoft.com/office/powerpoint/2010/main" val="3854458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4866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lvl1pPr>
              <a:defRPr sz="1200"/>
            </a:lvl1pPr>
          </a:lstStyle>
          <a:p>
            <a:r>
              <a:rPr lang="en-US" altLang="en-US" dirty="0"/>
              <a:t>Slide No.: </a:t>
            </a:r>
            <a:fld id="{534385D9-9C09-4EE5-9A4D-44E2C717695F}" type="slidenum">
              <a:rPr lang="en-US" altLang="en-US" smtClean="0"/>
              <a:pPr/>
              <a:t>‹#›</a:t>
            </a:fld>
            <a:endParaRPr lang="en-US" altLang="en-US" dirty="0"/>
          </a:p>
        </p:txBody>
      </p:sp>
    </p:spTree>
    <p:extLst>
      <p:ext uri="{BB962C8B-B14F-4D97-AF65-F5344CB8AC3E}">
        <p14:creationId xmlns:p14="http://schemas.microsoft.com/office/powerpoint/2010/main" val="39454694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lvl1pPr>
              <a:defRPr sz="1200"/>
            </a:lvl1pPr>
          </a:lstStyle>
          <a:p>
            <a:r>
              <a:rPr lang="en-US" altLang="en-US" dirty="0"/>
              <a:t>Slide No.: </a:t>
            </a:r>
            <a:fld id="{8ADE8328-EBF8-43F9-86E8-2BEF143231C3}" type="slidenum">
              <a:rPr lang="en-US" altLang="en-US" smtClean="0"/>
              <a:pPr/>
              <a:t>‹#›</a:t>
            </a:fld>
            <a:endParaRPr lang="en-US" altLang="en-US" dirty="0"/>
          </a:p>
        </p:txBody>
      </p:sp>
    </p:spTree>
    <p:extLst>
      <p:ext uri="{BB962C8B-B14F-4D97-AF65-F5344CB8AC3E}">
        <p14:creationId xmlns:p14="http://schemas.microsoft.com/office/powerpoint/2010/main" val="939953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lvl1pPr>
              <a:defRPr sz="1200"/>
            </a:lvl1pPr>
          </a:lstStyle>
          <a:p>
            <a:r>
              <a:rPr lang="en-US" altLang="en-US" dirty="0"/>
              <a:t>Slide No.: </a:t>
            </a:r>
            <a:fld id="{8EA3469E-A270-4254-AD5A-528DF6964E6E}" type="slidenum">
              <a:rPr lang="en-US" altLang="en-US" smtClean="0"/>
              <a:pPr/>
              <a:t>‹#›</a:t>
            </a:fld>
            <a:endParaRPr lang="en-US" altLang="en-US" dirty="0"/>
          </a:p>
        </p:txBody>
      </p:sp>
    </p:spTree>
    <p:extLst>
      <p:ext uri="{BB962C8B-B14F-4D97-AF65-F5344CB8AC3E}">
        <p14:creationId xmlns:p14="http://schemas.microsoft.com/office/powerpoint/2010/main" val="4135936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lvl1pPr>
              <a:defRPr sz="1200"/>
            </a:lvl1pPr>
          </a:lstStyle>
          <a:p>
            <a:r>
              <a:rPr lang="en-US" altLang="en-US" dirty="0"/>
              <a:t>Slide No.: </a:t>
            </a:r>
            <a:fld id="{6313E0DB-8F28-451A-BBCB-8BA878F86410}" type="slidenum">
              <a:rPr lang="en-US" altLang="en-US" smtClean="0"/>
              <a:pPr/>
              <a:t>‹#›</a:t>
            </a:fld>
            <a:endParaRPr lang="en-US" altLang="en-US" dirty="0"/>
          </a:p>
        </p:txBody>
      </p:sp>
    </p:spTree>
    <p:extLst>
      <p:ext uri="{BB962C8B-B14F-4D97-AF65-F5344CB8AC3E}">
        <p14:creationId xmlns:p14="http://schemas.microsoft.com/office/powerpoint/2010/main" val="162921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lvl1pPr>
              <a:defRPr sz="1200"/>
            </a:lvl1pPr>
          </a:lstStyle>
          <a:p>
            <a:r>
              <a:rPr lang="en-US" altLang="en-US" dirty="0"/>
              <a:t>Slide No.: </a:t>
            </a:r>
            <a:fld id="{E495168F-2624-4715-92A4-8D199B5E0B95}" type="slidenum">
              <a:rPr lang="en-US" altLang="en-US" smtClean="0"/>
              <a:pPr/>
              <a:t>‹#›</a:t>
            </a:fld>
            <a:endParaRPr lang="en-US" altLang="en-US" dirty="0"/>
          </a:p>
        </p:txBody>
      </p:sp>
    </p:spTree>
    <p:extLst>
      <p:ext uri="{BB962C8B-B14F-4D97-AF65-F5344CB8AC3E}">
        <p14:creationId xmlns:p14="http://schemas.microsoft.com/office/powerpoint/2010/main" val="2500333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endParaRPr lang="en-IN"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lvl1pPr>
              <a:defRPr sz="1200"/>
            </a:lvl1pPr>
          </a:lstStyle>
          <a:p>
            <a:r>
              <a:rPr lang="en-US" altLang="en-US" dirty="0"/>
              <a:t>Slide No.: </a:t>
            </a:r>
            <a:fld id="{AB526C30-CB96-486F-829E-C4ABF0904A69}" type="slidenum">
              <a:rPr lang="en-US" altLang="en-US" smtClean="0"/>
              <a:pPr/>
              <a:t>‹#›</a:t>
            </a:fld>
            <a:endParaRPr lang="en-US" altLang="en-US" dirty="0"/>
          </a:p>
        </p:txBody>
      </p:sp>
    </p:spTree>
    <p:extLst>
      <p:ext uri="{BB962C8B-B14F-4D97-AF65-F5344CB8AC3E}">
        <p14:creationId xmlns:p14="http://schemas.microsoft.com/office/powerpoint/2010/main" val="268409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a:blipFill dpi="0" rotWithShape="1">
            <a:blip r:embed="rId13"/>
            <a:srcRect/>
            <a:stretch>
              <a:fillRect/>
            </a:stretch>
          </a:blipFill>
        </p:spPr>
        <p:txBody>
          <a:bodyPr vert="horz" lIns="91440" tIns="45720" rIns="91440" bIns="45720" rtlCol="0" anchor="ctr">
            <a:normAutofit/>
          </a:bodyPr>
          <a:lstStyle/>
          <a:p>
            <a:r>
              <a:rPr lang="en-US"/>
              <a:t>Click to edit Master title style</a:t>
            </a:r>
            <a:endParaRPr lang="en-IN" dirty="0"/>
          </a:p>
        </p:txBody>
      </p:sp>
      <p:sp>
        <p:nvSpPr>
          <p:cNvPr id="3" name="Text Placeholder 2"/>
          <p:cNvSpPr>
            <a:spLocks noGrp="1"/>
          </p:cNvSpPr>
          <p:nvPr>
            <p:ph type="body" idx="1"/>
          </p:nvPr>
        </p:nvSpPr>
        <p:spPr>
          <a:xfrm>
            <a:off x="304800" y="1295400"/>
            <a:ext cx="8229600" cy="480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dirty="0"/>
              <a:t>Slide No. </a:t>
            </a:r>
            <a:fld id="{2875C073-7D75-42A2-B2A0-F962751E7348}" type="slidenum">
              <a:rPr lang="en-US" altLang="en-US" smtClean="0"/>
              <a:pPr/>
              <a:t>‹#›</a:t>
            </a:fld>
            <a:endParaRPr lang="en-US" altLang="en-US" dirty="0"/>
          </a:p>
        </p:txBody>
      </p:sp>
    </p:spTree>
    <p:extLst>
      <p:ext uri="{BB962C8B-B14F-4D97-AF65-F5344CB8AC3E}">
        <p14:creationId xmlns:p14="http://schemas.microsoft.com/office/powerpoint/2010/main" val="2591258395"/>
      </p:ext>
    </p:extLst>
  </p:cSld>
  <p:clrMap bg1="lt1" tx1="dk1" bg2="lt2" tx2="dk2" accent1="accent1" accent2="accent2" accent3="accent3" accent4="accent4" accent5="accent5" accent6="accent6" hlink="hlink" folHlink="folHlink"/>
  <p:sldLayoutIdLst>
    <p:sldLayoutId id="2147486565" r:id="rId1"/>
    <p:sldLayoutId id="2147486566" r:id="rId2"/>
    <p:sldLayoutId id="2147486567" r:id="rId3"/>
    <p:sldLayoutId id="2147486568" r:id="rId4"/>
    <p:sldLayoutId id="2147486569" r:id="rId5"/>
    <p:sldLayoutId id="2147486570" r:id="rId6"/>
    <p:sldLayoutId id="2147486571" r:id="rId7"/>
    <p:sldLayoutId id="2147486572" r:id="rId8"/>
    <p:sldLayoutId id="2147486573" r:id="rId9"/>
    <p:sldLayoutId id="2147486574" r:id="rId10"/>
    <p:sldLayoutId id="2147486575" r:id="rId11"/>
  </p:sldLayoutIdLst>
  <p:hf hdr="0" ftr="0" dt="0"/>
  <p:txStyles>
    <p:titleStyle>
      <a:lvl1pPr marL="177800" indent="0" algn="l" defTabSz="914400" rtl="0" eaLnBrk="1" latinLnBrk="0" hangingPunct="1">
        <a:spcBef>
          <a:spcPct val="0"/>
        </a:spcBef>
        <a:buNone/>
        <a:defRPr sz="2400" b="1" kern="1200">
          <a:solidFill>
            <a:schemeClr val="bg1"/>
          </a:solidFill>
          <a:latin typeface="+mj-lt"/>
          <a:ea typeface="SimHei" pitchFamily="49" charset="-122"/>
          <a:cs typeface="Arial" pitchFamily="34" charset="0"/>
        </a:defRPr>
      </a:lvl1pPr>
    </p:titleStyle>
    <p:bodyStyle>
      <a:lvl1pPr marL="342900" indent="-342900" algn="l" defTabSz="914400" rtl="0" eaLnBrk="1" latinLnBrk="0" hangingPunct="1">
        <a:spcBef>
          <a:spcPct val="20000"/>
        </a:spcBef>
        <a:buSzPct val="125000"/>
        <a:buFont typeface="Arial" pitchFamily="34" charset="0"/>
        <a:buChar char="•"/>
        <a:defRPr sz="2000" kern="1200">
          <a:solidFill>
            <a:schemeClr val="tx1">
              <a:lumMod val="50000"/>
            </a:schemeClr>
          </a:solidFill>
          <a:latin typeface="+mj-lt"/>
          <a:ea typeface="+mn-ea"/>
          <a:cs typeface="Arial" pitchFamily="34" charset="0"/>
        </a:defRPr>
      </a:lvl1pPr>
      <a:lvl2pPr marL="742950" indent="-285750" algn="l" defTabSz="914400" rtl="0" eaLnBrk="1" latinLnBrk="0" hangingPunct="1">
        <a:spcBef>
          <a:spcPct val="20000"/>
        </a:spcBef>
        <a:buFont typeface="Wingdings" pitchFamily="2" charset="2"/>
        <a:buChar char="§"/>
        <a:defRPr sz="1800" kern="1200">
          <a:solidFill>
            <a:schemeClr val="tx1">
              <a:lumMod val="50000"/>
            </a:schemeClr>
          </a:solidFill>
          <a:latin typeface="+mj-lt"/>
          <a:ea typeface="+mn-ea"/>
          <a:cs typeface="Arial" pitchFamily="34" charset="0"/>
        </a:defRPr>
      </a:lvl2pPr>
      <a:lvl3pPr marL="1143000" indent="-228600" algn="l" defTabSz="914400" rtl="0" eaLnBrk="1" latinLnBrk="0" hangingPunct="1">
        <a:spcBef>
          <a:spcPct val="20000"/>
        </a:spcBef>
        <a:buFont typeface="Wingdings" pitchFamily="2" charset="2"/>
        <a:buChar char="§"/>
        <a:defRPr sz="1600" kern="1200">
          <a:solidFill>
            <a:schemeClr val="tx1">
              <a:lumMod val="50000"/>
            </a:schemeClr>
          </a:solidFill>
          <a:latin typeface="+mj-lt"/>
          <a:ea typeface="+mn-ea"/>
          <a:cs typeface="Arial" pitchFamily="34" charset="0"/>
        </a:defRPr>
      </a:lvl3pPr>
      <a:lvl4pPr marL="1600200" indent="-228600" algn="l" defTabSz="914400" rtl="0" eaLnBrk="1" latinLnBrk="0" hangingPunct="1">
        <a:spcBef>
          <a:spcPct val="20000"/>
        </a:spcBef>
        <a:buFont typeface="Wingdings" panose="05000000000000000000" pitchFamily="2" charset="2"/>
        <a:buChar char="§"/>
        <a:defRPr sz="1400" kern="1200">
          <a:solidFill>
            <a:schemeClr val="tx1">
              <a:lumMod val="50000"/>
            </a:schemeClr>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1400" kern="1200">
          <a:solidFill>
            <a:schemeClr val="tx1">
              <a:lumMod val="50000"/>
            </a:schemeClr>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0" y="0"/>
            <a:ext cx="9144000" cy="1143000"/>
          </a:xfrm>
          <a:prstGeom prst="rect">
            <a:avLst/>
          </a:prstGeom>
          <a:blipFill dpi="0" rotWithShape="1">
            <a:blip r:embed="rId13"/>
            <a:srcRect/>
            <a:stretch>
              <a:fillRect/>
            </a:stretch>
          </a:blipFill>
        </p:spPr>
        <p:txBody>
          <a:bodyPr vert="horz" lIns="91440" tIns="45720" rIns="91440" bIns="45720" rtlCol="0" anchor="ctr">
            <a:normAutofit/>
          </a:bodyPr>
          <a:lstStyle/>
          <a:p>
            <a:r>
              <a:rPr lang="en-US"/>
              <a:t>Click to edit Master title style</a:t>
            </a:r>
            <a:endParaRPr lang="en-IN" dirty="0"/>
          </a:p>
        </p:txBody>
      </p:sp>
      <p:sp>
        <p:nvSpPr>
          <p:cNvPr id="3" name="Text Placeholder 2"/>
          <p:cNvSpPr>
            <a:spLocks noGrp="1"/>
          </p:cNvSpPr>
          <p:nvPr>
            <p:ph type="body" idx="1"/>
          </p:nvPr>
        </p:nvSpPr>
        <p:spPr>
          <a:xfrm>
            <a:off x="304800" y="1295400"/>
            <a:ext cx="8229600" cy="48006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IN"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en-US" dirty="0"/>
              <a:t>Slide No.: </a:t>
            </a:r>
            <a:fld id="{478904C0-C7C7-40D0-A777-4251930C08CE}" type="slidenum">
              <a:rPr lang="en-US" altLang="en-US" smtClean="0"/>
              <a:pPr/>
              <a:t>‹#›</a:t>
            </a:fld>
            <a:endParaRPr lang="en-US" altLang="en-US" dirty="0"/>
          </a:p>
        </p:txBody>
      </p:sp>
    </p:spTree>
    <p:extLst>
      <p:ext uri="{BB962C8B-B14F-4D97-AF65-F5344CB8AC3E}">
        <p14:creationId xmlns:p14="http://schemas.microsoft.com/office/powerpoint/2010/main" val="1870042799"/>
      </p:ext>
    </p:extLst>
  </p:cSld>
  <p:clrMap bg1="lt1" tx1="dk1" bg2="lt2" tx2="dk2" accent1="accent1" accent2="accent2" accent3="accent3" accent4="accent4" accent5="accent5" accent6="accent6" hlink="hlink" folHlink="folHlink"/>
  <p:sldLayoutIdLst>
    <p:sldLayoutId id="2147486577" r:id="rId1"/>
    <p:sldLayoutId id="2147486578" r:id="rId2"/>
    <p:sldLayoutId id="2147486579" r:id="rId3"/>
    <p:sldLayoutId id="2147486580" r:id="rId4"/>
    <p:sldLayoutId id="2147486581" r:id="rId5"/>
    <p:sldLayoutId id="2147486582" r:id="rId6"/>
    <p:sldLayoutId id="2147486583" r:id="rId7"/>
    <p:sldLayoutId id="2147486584" r:id="rId8"/>
    <p:sldLayoutId id="2147486585" r:id="rId9"/>
    <p:sldLayoutId id="2147486586" r:id="rId10"/>
    <p:sldLayoutId id="2147486587" r:id="rId11"/>
  </p:sldLayoutIdLst>
  <p:hf hdr="0" ftr="0" dt="0"/>
  <p:txStyles>
    <p:titleStyle>
      <a:lvl1pPr marL="177800" indent="0" algn="l" defTabSz="914400" rtl="0" eaLnBrk="1" latinLnBrk="0" hangingPunct="1">
        <a:spcBef>
          <a:spcPct val="0"/>
        </a:spcBef>
        <a:buNone/>
        <a:defRPr sz="2400" b="1" kern="1200">
          <a:solidFill>
            <a:schemeClr val="bg1"/>
          </a:solidFill>
          <a:latin typeface="+mj-lt"/>
          <a:ea typeface="SimHei" pitchFamily="49" charset="-122"/>
          <a:cs typeface="Arial" pitchFamily="34" charset="0"/>
        </a:defRPr>
      </a:lvl1pPr>
    </p:titleStyle>
    <p:bodyStyle>
      <a:lvl1pPr marL="342900" indent="-342900" algn="l" defTabSz="914400" rtl="0" eaLnBrk="1" latinLnBrk="0" hangingPunct="1">
        <a:spcBef>
          <a:spcPct val="20000"/>
        </a:spcBef>
        <a:buSzPct val="125000"/>
        <a:buFont typeface="Arial" pitchFamily="34" charset="0"/>
        <a:buChar char="•"/>
        <a:defRPr sz="2000" kern="1200">
          <a:solidFill>
            <a:schemeClr val="tx1">
              <a:lumMod val="50000"/>
            </a:schemeClr>
          </a:solidFill>
          <a:latin typeface="+mj-lt"/>
          <a:ea typeface="+mn-ea"/>
          <a:cs typeface="Arial" pitchFamily="34" charset="0"/>
        </a:defRPr>
      </a:lvl1pPr>
      <a:lvl2pPr marL="742950" indent="-285750" algn="l" defTabSz="914400" rtl="0" eaLnBrk="1" latinLnBrk="0" hangingPunct="1">
        <a:spcBef>
          <a:spcPct val="20000"/>
        </a:spcBef>
        <a:buFont typeface="Wingdings" pitchFamily="2" charset="2"/>
        <a:buChar char="§"/>
        <a:defRPr sz="1800" kern="1200">
          <a:solidFill>
            <a:schemeClr val="tx1">
              <a:lumMod val="50000"/>
            </a:schemeClr>
          </a:solidFill>
          <a:latin typeface="+mj-lt"/>
          <a:ea typeface="+mn-ea"/>
          <a:cs typeface="Arial" pitchFamily="34" charset="0"/>
        </a:defRPr>
      </a:lvl2pPr>
      <a:lvl3pPr marL="1143000" indent="-228600" algn="l" defTabSz="914400" rtl="0" eaLnBrk="1" latinLnBrk="0" hangingPunct="1">
        <a:spcBef>
          <a:spcPct val="20000"/>
        </a:spcBef>
        <a:buFont typeface="Wingdings" pitchFamily="2" charset="2"/>
        <a:buChar char="§"/>
        <a:defRPr sz="1600" kern="1200">
          <a:solidFill>
            <a:schemeClr val="tx1">
              <a:lumMod val="50000"/>
            </a:schemeClr>
          </a:solidFill>
          <a:latin typeface="+mj-lt"/>
          <a:ea typeface="+mn-ea"/>
          <a:cs typeface="Arial" pitchFamily="34" charset="0"/>
        </a:defRPr>
      </a:lvl3pPr>
      <a:lvl4pPr marL="1600200" indent="-228600" algn="l" defTabSz="914400" rtl="0" eaLnBrk="1" latinLnBrk="0" hangingPunct="1">
        <a:spcBef>
          <a:spcPct val="20000"/>
        </a:spcBef>
        <a:buFont typeface="Wingdings" panose="05000000000000000000" pitchFamily="2" charset="2"/>
        <a:buChar char="§"/>
        <a:defRPr sz="1400" kern="1200">
          <a:solidFill>
            <a:schemeClr val="tx1">
              <a:lumMod val="50000"/>
            </a:schemeClr>
          </a:solidFill>
          <a:latin typeface="+mj-lt"/>
          <a:ea typeface="+mn-ea"/>
          <a:cs typeface="Arial" pitchFamily="34" charset="0"/>
        </a:defRPr>
      </a:lvl4pPr>
      <a:lvl5pPr marL="2057400" indent="-228600" algn="l" defTabSz="914400" rtl="0" eaLnBrk="1" latinLnBrk="0" hangingPunct="1">
        <a:spcBef>
          <a:spcPct val="20000"/>
        </a:spcBef>
        <a:buFont typeface="Arial" pitchFamily="34" charset="0"/>
        <a:buChar char="•"/>
        <a:defRPr sz="1400" kern="1200">
          <a:solidFill>
            <a:schemeClr val="tx1">
              <a:lumMod val="50000"/>
            </a:schemeClr>
          </a:solidFill>
          <a:latin typeface="+mj-lt"/>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hyperlink" Target="mailto:rutvik@rashminsanghvi.co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26" Type="http://schemas.openxmlformats.org/officeDocument/2006/relationships/diagramColors" Target="../diagrams/colors5.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5" Type="http://schemas.openxmlformats.org/officeDocument/2006/relationships/diagramQuickStyle" Target="../diagrams/quickStyle5.xml"/><Relationship Id="rId2" Type="http://schemas.openxmlformats.org/officeDocument/2006/relationships/notesSlide" Target="../notesSlides/notesSlide47.xml"/><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24" Type="http://schemas.openxmlformats.org/officeDocument/2006/relationships/diagramLayout" Target="../diagrams/layout5.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23" Type="http://schemas.openxmlformats.org/officeDocument/2006/relationships/diagramData" Target="../diagrams/data5.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 Id="rId27" Type="http://schemas.microsoft.com/office/2007/relationships/diagramDrawing" Target="../diagrams/drawing5.xml"/></Relationships>
</file>

<file path=ppt/slides/_rels/slide58.xml.rels><?xml version="1.0" encoding="UTF-8" standalone="yes"?>
<Relationships xmlns="http://schemas.openxmlformats.org/package/2006/relationships"><Relationship Id="rId8" Type="http://schemas.openxmlformats.org/officeDocument/2006/relationships/diagramData" Target="../diagrams/data7.xml"/><Relationship Id="rId13" Type="http://schemas.openxmlformats.org/officeDocument/2006/relationships/diagramData" Target="../diagrams/data8.xml"/><Relationship Id="rId18" Type="http://schemas.openxmlformats.org/officeDocument/2006/relationships/diagramData" Target="../diagrams/data9.xml"/><Relationship Id="rId3" Type="http://schemas.openxmlformats.org/officeDocument/2006/relationships/diagramData" Target="../diagrams/data6.xml"/><Relationship Id="rId21" Type="http://schemas.openxmlformats.org/officeDocument/2006/relationships/diagramColors" Target="../diagrams/colors9.xml"/><Relationship Id="rId7" Type="http://schemas.microsoft.com/office/2007/relationships/diagramDrawing" Target="../diagrams/drawing6.xml"/><Relationship Id="rId12" Type="http://schemas.microsoft.com/office/2007/relationships/diagramDrawing" Target="../diagrams/drawing7.xml"/><Relationship Id="rId17" Type="http://schemas.microsoft.com/office/2007/relationships/diagramDrawing" Target="../diagrams/drawing8.xml"/><Relationship Id="rId2" Type="http://schemas.openxmlformats.org/officeDocument/2006/relationships/notesSlide" Target="../notesSlides/notesSlide48.xml"/><Relationship Id="rId16" Type="http://schemas.openxmlformats.org/officeDocument/2006/relationships/diagramColors" Target="../diagrams/colors8.xml"/><Relationship Id="rId20" Type="http://schemas.openxmlformats.org/officeDocument/2006/relationships/diagramQuickStyle" Target="../diagrams/quickStyle9.xml"/><Relationship Id="rId1" Type="http://schemas.openxmlformats.org/officeDocument/2006/relationships/slideLayout" Target="../slideLayouts/slideLayout2.xml"/><Relationship Id="rId6" Type="http://schemas.openxmlformats.org/officeDocument/2006/relationships/diagramColors" Target="../diagrams/colors6.xml"/><Relationship Id="rId11" Type="http://schemas.openxmlformats.org/officeDocument/2006/relationships/diagramColors" Target="../diagrams/colors7.xml"/><Relationship Id="rId5" Type="http://schemas.openxmlformats.org/officeDocument/2006/relationships/diagramQuickStyle" Target="../diagrams/quickStyle6.xml"/><Relationship Id="rId15" Type="http://schemas.openxmlformats.org/officeDocument/2006/relationships/diagramQuickStyle" Target="../diagrams/quickStyle8.xml"/><Relationship Id="rId10" Type="http://schemas.openxmlformats.org/officeDocument/2006/relationships/diagramQuickStyle" Target="../diagrams/quickStyle7.xml"/><Relationship Id="rId19" Type="http://schemas.openxmlformats.org/officeDocument/2006/relationships/diagramLayout" Target="../diagrams/layout9.xml"/><Relationship Id="rId4" Type="http://schemas.openxmlformats.org/officeDocument/2006/relationships/diagramLayout" Target="../diagrams/layout6.xml"/><Relationship Id="rId9" Type="http://schemas.openxmlformats.org/officeDocument/2006/relationships/diagramLayout" Target="../diagrams/layout7.xml"/><Relationship Id="rId14" Type="http://schemas.openxmlformats.org/officeDocument/2006/relationships/diagramLayout" Target="../diagrams/layout8.xml"/><Relationship Id="rId22" Type="http://schemas.microsoft.com/office/2007/relationships/diagramDrawing" Target="../diagrams/drawing9.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ACF37-5C61-4FDB-ACA1-9C3F793BEB14}"/>
              </a:ext>
            </a:extLst>
          </p:cNvPr>
          <p:cNvSpPr>
            <a:spLocks noGrp="1"/>
          </p:cNvSpPr>
          <p:nvPr>
            <p:ph type="ctrTitle"/>
          </p:nvPr>
        </p:nvSpPr>
        <p:spPr>
          <a:xfrm>
            <a:off x="647700" y="692696"/>
            <a:ext cx="8028756" cy="3888432"/>
          </a:xfrm>
        </p:spPr>
        <p:txBody>
          <a:bodyPr>
            <a:normAutofit/>
          </a:bodyPr>
          <a:lstStyle/>
          <a:p>
            <a:r>
              <a:rPr lang="en-US" sz="2800" dirty="0"/>
              <a:t>Recent Important Developments in FEMA -</a:t>
            </a:r>
            <a:br>
              <a:rPr lang="en-US" sz="2800" dirty="0"/>
            </a:br>
            <a:r>
              <a:rPr lang="en-US" sz="2800" dirty="0"/>
              <a:t>Capital &amp; Current Account Transactions </a:t>
            </a:r>
            <a:br>
              <a:rPr lang="en-US" sz="2800" dirty="0"/>
            </a:br>
            <a:br>
              <a:rPr lang="en-US" sz="2800" dirty="0"/>
            </a:br>
            <a:r>
              <a:rPr lang="en-US" sz="2000" dirty="0"/>
              <a:t>One-day Conference on Practical Issues under FEMA organized jointly by BCAS &amp; CTC</a:t>
            </a:r>
            <a:br>
              <a:rPr lang="en-US" sz="2000" dirty="0"/>
            </a:br>
            <a:br>
              <a:rPr lang="en-US" sz="2000" dirty="0"/>
            </a:br>
            <a:r>
              <a:rPr lang="en-US" sz="2000" dirty="0"/>
              <a:t>IMC, Mumbai </a:t>
            </a:r>
            <a:br>
              <a:rPr lang="en-US" sz="2000" dirty="0"/>
            </a:br>
            <a:r>
              <a:rPr lang="en-US" altLang="en-US" sz="1800" dirty="0"/>
              <a:t>22</a:t>
            </a:r>
            <a:r>
              <a:rPr lang="en-US" altLang="en-US" sz="1800" baseline="30000" dirty="0"/>
              <a:t>nd</a:t>
            </a:r>
            <a:r>
              <a:rPr lang="en-US" altLang="en-US" sz="1800" dirty="0"/>
              <a:t> February 2025</a:t>
            </a:r>
            <a:br>
              <a:rPr lang="en-US" altLang="en-US" sz="1600" dirty="0"/>
            </a:br>
            <a:endParaRPr lang="en-US" sz="2000" dirty="0"/>
          </a:p>
        </p:txBody>
      </p:sp>
      <p:sp>
        <p:nvSpPr>
          <p:cNvPr id="3" name="Subtitle 2">
            <a:extLst>
              <a:ext uri="{FF2B5EF4-FFF2-40B4-BE49-F238E27FC236}">
                <a16:creationId xmlns:a16="http://schemas.microsoft.com/office/drawing/2014/main" id="{E005E4A3-6F25-4F45-8EF7-75FD18073FCF}"/>
              </a:ext>
            </a:extLst>
          </p:cNvPr>
          <p:cNvSpPr>
            <a:spLocks noGrp="1"/>
          </p:cNvSpPr>
          <p:nvPr>
            <p:ph type="subTitle" idx="1"/>
          </p:nvPr>
        </p:nvSpPr>
        <p:spPr>
          <a:xfrm>
            <a:off x="1411560" y="4365104"/>
            <a:ext cx="6400800" cy="1656184"/>
          </a:xfrm>
        </p:spPr>
        <p:txBody>
          <a:bodyPr>
            <a:normAutofit/>
          </a:bodyPr>
          <a:lstStyle/>
          <a:p>
            <a:r>
              <a:rPr lang="en-US" sz="2400" dirty="0"/>
              <a:t>CA Rutvik Sanghvi</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8B915-CEC7-D9E4-12C0-8DF09552BC60}"/>
              </a:ext>
            </a:extLst>
          </p:cNvPr>
          <p:cNvSpPr>
            <a:spLocks noGrp="1"/>
          </p:cNvSpPr>
          <p:nvPr>
            <p:ph type="title"/>
          </p:nvPr>
        </p:nvSpPr>
        <p:spPr/>
        <p:txBody>
          <a:bodyPr/>
          <a:lstStyle/>
          <a:p>
            <a:r>
              <a:rPr lang="en-IN" dirty="0"/>
              <a:t>Reliefs extended to FOCCs vide clarification dated 20</a:t>
            </a:r>
            <a:r>
              <a:rPr lang="en-IN" baseline="30000" dirty="0"/>
              <a:t>th</a:t>
            </a:r>
            <a:r>
              <a:rPr lang="en-IN" dirty="0"/>
              <a:t> January 2025</a:t>
            </a:r>
          </a:p>
        </p:txBody>
      </p:sp>
      <p:sp>
        <p:nvSpPr>
          <p:cNvPr id="3" name="Content Placeholder 2">
            <a:extLst>
              <a:ext uri="{FF2B5EF4-FFF2-40B4-BE49-F238E27FC236}">
                <a16:creationId xmlns:a16="http://schemas.microsoft.com/office/drawing/2014/main" id="{33EB86D1-95C6-A8BD-FB67-A4F35ACB2F5D}"/>
              </a:ext>
            </a:extLst>
          </p:cNvPr>
          <p:cNvSpPr>
            <a:spLocks noGrp="1"/>
          </p:cNvSpPr>
          <p:nvPr>
            <p:ph idx="1"/>
          </p:nvPr>
        </p:nvSpPr>
        <p:spPr>
          <a:xfrm>
            <a:off x="467544" y="1484784"/>
            <a:ext cx="8219256" cy="4968552"/>
          </a:xfrm>
        </p:spPr>
        <p:txBody>
          <a:bodyPr>
            <a:normAutofit fontScale="92500" lnSpcReduction="10000"/>
          </a:bodyPr>
          <a:lstStyle/>
          <a:p>
            <a:r>
              <a:rPr lang="en-IN" dirty="0"/>
              <a:t>FOCCs are to be considered as NRs for all practical purposes</a:t>
            </a:r>
          </a:p>
          <a:p>
            <a:endParaRPr lang="en-IN" dirty="0"/>
          </a:p>
          <a:p>
            <a:r>
              <a:rPr lang="en-IN" dirty="0"/>
              <a:t>Swap (covered in detail later)</a:t>
            </a:r>
          </a:p>
          <a:p>
            <a:r>
              <a:rPr lang="en-IN" dirty="0"/>
              <a:t>Deferred consideration</a:t>
            </a:r>
          </a:p>
          <a:p>
            <a:r>
              <a:rPr lang="en-IN" dirty="0"/>
              <a:t>Escrow arrangement</a:t>
            </a:r>
          </a:p>
          <a:p>
            <a:r>
              <a:rPr lang="en-IN" dirty="0"/>
              <a:t>Indemnification</a:t>
            </a:r>
          </a:p>
          <a:p>
            <a:r>
              <a:rPr lang="en-IN" dirty="0"/>
              <a:t>Pledge arrangements permitted to NRs</a:t>
            </a:r>
          </a:p>
          <a:p>
            <a:endParaRPr lang="en-IN" dirty="0"/>
          </a:p>
          <a:p>
            <a:r>
              <a:rPr lang="en-IN" dirty="0"/>
              <a:t>FDI-related provisions including pricing guidelines would also not apply to transactions between:</a:t>
            </a:r>
          </a:p>
          <a:p>
            <a:pPr lvl="1"/>
            <a:r>
              <a:rPr lang="en-IN" dirty="0"/>
              <a:t>One FOCC and another FOCC</a:t>
            </a:r>
          </a:p>
          <a:p>
            <a:pPr lvl="1"/>
            <a:r>
              <a:rPr lang="en-IN" dirty="0"/>
              <a:t>One FOCC and another NR</a:t>
            </a:r>
          </a:p>
          <a:p>
            <a:pPr lvl="1"/>
            <a:r>
              <a:rPr lang="en-IN" dirty="0"/>
              <a:t>Para 9.6.1 of Master Direction on Foreign Investment in India</a:t>
            </a:r>
          </a:p>
          <a:p>
            <a:pPr marL="0" indent="0">
              <a:buNone/>
            </a:pPr>
            <a:endParaRPr lang="en-IN" dirty="0"/>
          </a:p>
          <a:p>
            <a:endParaRPr lang="en-IN" dirty="0"/>
          </a:p>
        </p:txBody>
      </p:sp>
      <p:sp>
        <p:nvSpPr>
          <p:cNvPr id="4" name="Slide Number Placeholder 3">
            <a:extLst>
              <a:ext uri="{FF2B5EF4-FFF2-40B4-BE49-F238E27FC236}">
                <a16:creationId xmlns:a16="http://schemas.microsoft.com/office/drawing/2014/main" id="{BFCE7C5C-17DC-2942-F351-3FDC72A77026}"/>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a:t>
            </a:fld>
            <a:endParaRPr lang="en-US" altLang="en-US" dirty="0"/>
          </a:p>
        </p:txBody>
      </p:sp>
    </p:spTree>
    <p:extLst>
      <p:ext uri="{BB962C8B-B14F-4D97-AF65-F5344CB8AC3E}">
        <p14:creationId xmlns:p14="http://schemas.microsoft.com/office/powerpoint/2010/main" val="253293740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25B19D-CCCC-A61D-B36C-8A8E3E8139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147948-788D-92DE-F61E-9856A95A2872}"/>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22FB476B-E35E-3F0D-34EB-50B0E6F4D43F}"/>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99</a:t>
            </a:fld>
            <a:endParaRPr lang="en-US" altLang="en-US"/>
          </a:p>
        </p:txBody>
      </p:sp>
      <p:sp>
        <p:nvSpPr>
          <p:cNvPr id="11" name="Content Placeholder 10">
            <a:extLst>
              <a:ext uri="{FF2B5EF4-FFF2-40B4-BE49-F238E27FC236}">
                <a16:creationId xmlns:a16="http://schemas.microsoft.com/office/drawing/2014/main" id="{BFF526C1-F9EE-BCB8-F400-936EC5987811}"/>
              </a:ext>
            </a:extLst>
          </p:cNvPr>
          <p:cNvSpPr>
            <a:spLocks noGrp="1"/>
          </p:cNvSpPr>
          <p:nvPr>
            <p:ph idx="1"/>
          </p:nvPr>
        </p:nvSpPr>
        <p:spPr>
          <a:xfrm>
            <a:off x="395536" y="1196752"/>
            <a:ext cx="8424936" cy="5400599"/>
          </a:xfrm>
        </p:spPr>
        <p:txBody>
          <a:bodyPr>
            <a:normAutofit/>
          </a:bodyPr>
          <a:lstStyle/>
          <a:p>
            <a:pPr algn="just"/>
            <a:r>
              <a:rPr lang="en-US" b="1" i="0" dirty="0">
                <a:solidFill>
                  <a:schemeClr val="tx1"/>
                </a:solidFill>
                <a:effectLst/>
                <a:latin typeface="Book Antiqua" panose="02040602050305030304" pitchFamily="18" charset="0"/>
              </a:rPr>
              <a:t>FC-GPR</a:t>
            </a:r>
          </a:p>
          <a:p>
            <a:pPr lvl="1" algn="just"/>
            <a:r>
              <a:rPr lang="en-US" dirty="0">
                <a:solidFill>
                  <a:schemeClr val="tx1"/>
                </a:solidFill>
                <a:latin typeface="Book Antiqua" panose="02040602050305030304" pitchFamily="18" charset="0"/>
              </a:rPr>
              <a:t>Value of issue price </a:t>
            </a:r>
            <a:r>
              <a:rPr lang="en-US" dirty="0" err="1">
                <a:solidFill>
                  <a:schemeClr val="tx1"/>
                </a:solidFill>
                <a:latin typeface="Book Antiqua" panose="02040602050305030304" pitchFamily="18" charset="0"/>
              </a:rPr>
              <a:t>p.u</a:t>
            </a:r>
            <a:r>
              <a:rPr lang="en-US" dirty="0">
                <a:solidFill>
                  <a:schemeClr val="tx1"/>
                </a:solidFill>
                <a:latin typeface="Book Antiqua" panose="02040602050305030304" pitchFamily="18" charset="0"/>
              </a:rPr>
              <a:t>. for bonus issue is to be entered as 0(zero). (w.e.f. 21.09.2024)</a:t>
            </a:r>
          </a:p>
          <a:p>
            <a:pPr lvl="1" algn="just"/>
            <a:r>
              <a:rPr lang="en-US" dirty="0">
                <a:solidFill>
                  <a:schemeClr val="tx1"/>
                </a:solidFill>
                <a:latin typeface="Book Antiqua" panose="02040602050305030304" pitchFamily="18" charset="0"/>
              </a:rPr>
              <a:t>While reporting the details of issue, the applicant needs to attach the Valuation certificate for Fair value of shares. However, the same is not possible in case of subscription to </a:t>
            </a:r>
            <a:r>
              <a:rPr lang="en-US" dirty="0" err="1">
                <a:solidFill>
                  <a:schemeClr val="tx1"/>
                </a:solidFill>
                <a:latin typeface="Book Antiqua" panose="02040602050305030304" pitchFamily="18" charset="0"/>
              </a:rPr>
              <a:t>MoA</a:t>
            </a:r>
            <a:r>
              <a:rPr lang="en-US" dirty="0">
                <a:solidFill>
                  <a:schemeClr val="tx1"/>
                </a:solidFill>
                <a:latin typeface="Book Antiqua" panose="02040602050305030304" pitchFamily="18" charset="0"/>
              </a:rPr>
              <a:t>. In that case, the Board Resolution/copy of </a:t>
            </a:r>
            <a:r>
              <a:rPr lang="en-US" dirty="0" err="1">
                <a:solidFill>
                  <a:schemeClr val="tx1"/>
                </a:solidFill>
                <a:latin typeface="Book Antiqua" panose="02040602050305030304" pitchFamily="18" charset="0"/>
              </a:rPr>
              <a:t>MoA</a:t>
            </a:r>
            <a:r>
              <a:rPr lang="en-US" dirty="0">
                <a:solidFill>
                  <a:schemeClr val="tx1"/>
                </a:solidFill>
                <a:latin typeface="Book Antiqua" panose="02040602050305030304" pitchFamily="18" charset="0"/>
              </a:rPr>
              <a:t> may be attached. (w.e.f. 21.09.2024)</a:t>
            </a:r>
          </a:p>
          <a:p>
            <a:pPr lvl="1" algn="just"/>
            <a:r>
              <a:rPr lang="en-US" dirty="0">
                <a:solidFill>
                  <a:schemeClr val="tx1"/>
                </a:solidFill>
                <a:latin typeface="Book Antiqua" panose="02040602050305030304" pitchFamily="18" charset="0"/>
              </a:rPr>
              <a:t>Other Reporting Guidelines have been issued as part of User Manual for reporting for reclassification of FPI to FDI. (w.e.f. 03.01.2025)</a:t>
            </a: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1297300535"/>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F1808-5504-38B0-61CF-8C093C649A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4ED80A8-DB95-CCB0-9D84-E09721A21B7E}"/>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C3004123-25DD-5537-62CD-09C26E036DAB}"/>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100</a:t>
            </a:fld>
            <a:endParaRPr lang="en-US" altLang="en-US"/>
          </a:p>
        </p:txBody>
      </p:sp>
      <p:sp>
        <p:nvSpPr>
          <p:cNvPr id="11" name="Content Placeholder 10">
            <a:extLst>
              <a:ext uri="{FF2B5EF4-FFF2-40B4-BE49-F238E27FC236}">
                <a16:creationId xmlns:a16="http://schemas.microsoft.com/office/drawing/2014/main" id="{C560635A-2FED-DCFC-C486-DCDA6B0535CE}"/>
              </a:ext>
            </a:extLst>
          </p:cNvPr>
          <p:cNvSpPr>
            <a:spLocks noGrp="1"/>
          </p:cNvSpPr>
          <p:nvPr>
            <p:ph idx="1"/>
          </p:nvPr>
        </p:nvSpPr>
        <p:spPr>
          <a:xfrm>
            <a:off x="395536" y="1196752"/>
            <a:ext cx="8424936" cy="5400599"/>
          </a:xfrm>
        </p:spPr>
        <p:txBody>
          <a:bodyPr>
            <a:normAutofit/>
          </a:bodyPr>
          <a:lstStyle/>
          <a:p>
            <a:pPr algn="just"/>
            <a:r>
              <a:rPr lang="en-US" b="1" i="0" dirty="0">
                <a:solidFill>
                  <a:schemeClr val="tx1"/>
                </a:solidFill>
                <a:effectLst/>
                <a:latin typeface="Book Antiqua" panose="02040602050305030304" pitchFamily="18" charset="0"/>
              </a:rPr>
              <a:t>FCTRS</a:t>
            </a:r>
          </a:p>
          <a:p>
            <a:pPr lvl="1" algn="just"/>
            <a:r>
              <a:rPr lang="en-US" dirty="0">
                <a:solidFill>
                  <a:schemeClr val="tx1"/>
                </a:solidFill>
                <a:latin typeface="Book Antiqua" panose="02040602050305030304" pitchFamily="18" charset="0"/>
              </a:rPr>
              <a:t>In case of transfer of equity instruments of an Indian Co. by a PROI to another Indian Co., which is not owned and not controlled by resident Indian citizens or is owned or controlled by persons resident outside India shall require reporting in Form FC-TRS. Further, such downstream investment shall also require reporting in Form DI. (w.e.f. 21.09.2024)</a:t>
            </a:r>
          </a:p>
          <a:p>
            <a:pPr lvl="1" algn="just"/>
            <a:r>
              <a:rPr lang="en-US" dirty="0">
                <a:solidFill>
                  <a:schemeClr val="tx1"/>
                </a:solidFill>
                <a:latin typeface="Book Antiqua" panose="02040602050305030304" pitchFamily="18" charset="0"/>
              </a:rPr>
              <a:t>Need to report whether FCTRS reporting is New or Subsequent. If subsequent, then need to report the previously filed FCTRS reference number. (w.e.f. 21.09.2024)</a:t>
            </a:r>
          </a:p>
          <a:p>
            <a:pPr lvl="1" algn="just"/>
            <a:r>
              <a:rPr lang="en-US" dirty="0">
                <a:solidFill>
                  <a:schemeClr val="tx1"/>
                </a:solidFill>
                <a:latin typeface="Book Antiqua" panose="02040602050305030304" pitchFamily="18" charset="0"/>
              </a:rPr>
              <a:t>Date of settlement will be treated as the date of transfer in case of sale/purchase on stock exchanges. (w.e.f. 21.09.2024)</a:t>
            </a:r>
          </a:p>
          <a:p>
            <a:pPr lvl="1" algn="just"/>
            <a:r>
              <a:rPr lang="en-US" dirty="0">
                <a:solidFill>
                  <a:schemeClr val="tx1"/>
                </a:solidFill>
                <a:latin typeface="Book Antiqua" panose="02040602050305030304" pitchFamily="18" charset="0"/>
              </a:rPr>
              <a:t>Other Reporting Guidelines have been issued as part of User Manual for reporting for reclassification of FPI to FDI. (w.e.f. 03.01.2025)</a:t>
            </a: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1122585580"/>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48D200-3508-91BB-8376-26F3099863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3E1064-B7AE-E8DC-54AC-74C602325B6F}"/>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D3BABEC0-6103-546C-FAE8-849A1C5DB312}"/>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101</a:t>
            </a:fld>
            <a:endParaRPr lang="en-US" altLang="en-US"/>
          </a:p>
        </p:txBody>
      </p:sp>
      <p:sp>
        <p:nvSpPr>
          <p:cNvPr id="11" name="Content Placeholder 10">
            <a:extLst>
              <a:ext uri="{FF2B5EF4-FFF2-40B4-BE49-F238E27FC236}">
                <a16:creationId xmlns:a16="http://schemas.microsoft.com/office/drawing/2014/main" id="{E7BC3FD3-1708-7729-590D-93201DFD37E9}"/>
              </a:ext>
            </a:extLst>
          </p:cNvPr>
          <p:cNvSpPr>
            <a:spLocks noGrp="1"/>
          </p:cNvSpPr>
          <p:nvPr>
            <p:ph idx="1"/>
          </p:nvPr>
        </p:nvSpPr>
        <p:spPr>
          <a:xfrm>
            <a:off x="395536" y="1196752"/>
            <a:ext cx="8424936" cy="5400599"/>
          </a:xfrm>
        </p:spPr>
        <p:txBody>
          <a:bodyPr>
            <a:normAutofit/>
          </a:bodyPr>
          <a:lstStyle/>
          <a:p>
            <a:pPr algn="just"/>
            <a:r>
              <a:rPr lang="en-US" b="1" i="0" dirty="0">
                <a:solidFill>
                  <a:schemeClr val="tx1"/>
                </a:solidFill>
                <a:effectLst/>
                <a:latin typeface="Book Antiqua" panose="02040602050305030304" pitchFamily="18" charset="0"/>
              </a:rPr>
              <a:t>LLP-I</a:t>
            </a:r>
          </a:p>
          <a:p>
            <a:pPr lvl="1" algn="just"/>
            <a:r>
              <a:rPr lang="en-US" i="0" dirty="0">
                <a:solidFill>
                  <a:schemeClr val="tx1"/>
                </a:solidFill>
                <a:effectLst/>
                <a:latin typeface="Book Antiqua" panose="02040602050305030304" pitchFamily="18" charset="0"/>
              </a:rPr>
              <a:t>Need to report the date &amp; amount of capital contribution received.</a:t>
            </a:r>
            <a:r>
              <a:rPr lang="en-US" dirty="0">
                <a:solidFill>
                  <a:schemeClr val="tx1"/>
                </a:solidFill>
                <a:latin typeface="Book Antiqua" panose="02040602050305030304" pitchFamily="18" charset="0"/>
              </a:rPr>
              <a:t> (w.e.f. 21.09.2024)</a:t>
            </a:r>
            <a:endParaRPr lang="en-US" i="0" dirty="0">
              <a:solidFill>
                <a:schemeClr val="tx1"/>
              </a:solidFill>
              <a:effectLst/>
              <a:latin typeface="Book Antiqua" panose="02040602050305030304" pitchFamily="18" charset="0"/>
            </a:endParaRPr>
          </a:p>
          <a:p>
            <a:pPr lvl="1" algn="just"/>
            <a:r>
              <a:rPr lang="en-US" dirty="0">
                <a:solidFill>
                  <a:schemeClr val="tx1"/>
                </a:solidFill>
                <a:latin typeface="Book Antiqua" panose="02040602050305030304" pitchFamily="18" charset="0"/>
              </a:rPr>
              <a:t>Upon conversion of a co. to an LLP, if an FCGPR has already been reported for FDI originally received by the co., additional reporting in Form LLP-I would be applicable, only if LLP receives an additional capital contribution or on acquisition of profit share by a PROI in LLP. (w.e.f. 03.01.2025)</a:t>
            </a:r>
          </a:p>
          <a:p>
            <a:pPr algn="just"/>
            <a:endParaRPr lang="en-US" b="1" dirty="0">
              <a:solidFill>
                <a:schemeClr val="tx1"/>
              </a:solidFill>
              <a:latin typeface="Book Antiqua" panose="02040602050305030304" pitchFamily="18" charset="0"/>
            </a:endParaRPr>
          </a:p>
          <a:p>
            <a:pPr algn="just"/>
            <a:r>
              <a:rPr lang="en-US" b="1" dirty="0">
                <a:solidFill>
                  <a:schemeClr val="tx1"/>
                </a:solidFill>
                <a:latin typeface="Book Antiqua" panose="02040602050305030304" pitchFamily="18" charset="0"/>
              </a:rPr>
              <a:t>Form CN</a:t>
            </a:r>
          </a:p>
          <a:p>
            <a:pPr lvl="1" algn="just"/>
            <a:r>
              <a:rPr lang="en-US" dirty="0">
                <a:solidFill>
                  <a:schemeClr val="tx1"/>
                </a:solidFill>
                <a:latin typeface="Book Antiqua" panose="02040602050305030304" pitchFamily="18" charset="0"/>
              </a:rPr>
              <a:t>Now there are only two transaction types (i.e., ‘Issue of convertible notes’ or ‘Transfer of convertible notes’). Earlier there were two more options (i.e., ‘Repayment’ or ‘Conversion of Convertible Notes’) which have been removed. (w.e.f. 21.09.2024)</a:t>
            </a:r>
          </a:p>
          <a:p>
            <a:pPr lvl="1" algn="just"/>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2048772949"/>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D8B1A-0190-5314-20FE-8A0108FAFF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B16B89-93ED-90C9-C6C2-818D629B34F8}"/>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161A0885-5890-63C0-BF58-04C8F56099B0}"/>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102</a:t>
            </a:fld>
            <a:endParaRPr lang="en-US" altLang="en-US"/>
          </a:p>
        </p:txBody>
      </p:sp>
      <p:sp>
        <p:nvSpPr>
          <p:cNvPr id="11" name="Content Placeholder 10">
            <a:extLst>
              <a:ext uri="{FF2B5EF4-FFF2-40B4-BE49-F238E27FC236}">
                <a16:creationId xmlns:a16="http://schemas.microsoft.com/office/drawing/2014/main" id="{CC79CE61-21BA-5E6F-E859-FAAB652C251C}"/>
              </a:ext>
            </a:extLst>
          </p:cNvPr>
          <p:cNvSpPr>
            <a:spLocks noGrp="1"/>
          </p:cNvSpPr>
          <p:nvPr>
            <p:ph idx="1"/>
          </p:nvPr>
        </p:nvSpPr>
        <p:spPr>
          <a:xfrm>
            <a:off x="395536" y="1196752"/>
            <a:ext cx="8424936" cy="5400599"/>
          </a:xfrm>
        </p:spPr>
        <p:txBody>
          <a:bodyPr>
            <a:normAutofit/>
          </a:bodyPr>
          <a:lstStyle/>
          <a:p>
            <a:pPr algn="just"/>
            <a:r>
              <a:rPr lang="en-US" b="1" i="0" dirty="0">
                <a:solidFill>
                  <a:schemeClr val="tx1"/>
                </a:solidFill>
                <a:effectLst/>
                <a:latin typeface="Book Antiqua" panose="02040602050305030304" pitchFamily="18" charset="0"/>
              </a:rPr>
              <a:t>Form DI</a:t>
            </a:r>
          </a:p>
          <a:p>
            <a:pPr lvl="1" algn="just"/>
            <a:r>
              <a:rPr lang="en-US" dirty="0">
                <a:solidFill>
                  <a:schemeClr val="tx1"/>
                </a:solidFill>
                <a:latin typeface="Book Antiqua" panose="02040602050305030304" pitchFamily="18" charset="0"/>
              </a:rPr>
              <a:t>Need to report the FCTRS number if continuous to FCTRS i.e., a transfer of shares from R to NR, or vice versa, has happened previously. (w.e.f. 20.10.2023)</a:t>
            </a:r>
          </a:p>
          <a:p>
            <a:pPr lvl="1" algn="just"/>
            <a:r>
              <a:rPr lang="en-US" dirty="0">
                <a:solidFill>
                  <a:schemeClr val="tx1"/>
                </a:solidFill>
                <a:latin typeface="Book Antiqua" panose="02040602050305030304" pitchFamily="18" charset="0"/>
              </a:rPr>
              <a:t>Guidance on how to fill the details in case of LLP capital contribution is now provided in User Manual. (w.e.f. 21.09.2024)</a:t>
            </a:r>
          </a:p>
          <a:p>
            <a:pPr lvl="1" algn="just"/>
            <a:r>
              <a:rPr lang="en-US" dirty="0">
                <a:solidFill>
                  <a:schemeClr val="tx1"/>
                </a:solidFill>
                <a:latin typeface="Book Antiqua" panose="02040602050305030304" pitchFamily="18" charset="0"/>
              </a:rPr>
              <a:t>Other Reporting Guidelines has been issued as part of User Manual for applicable reporting under various scenarios in case of downstream investments. (w.e.f. 21.09.2024)</a:t>
            </a:r>
          </a:p>
          <a:p>
            <a:pPr lvl="2" algn="just"/>
            <a:endParaRPr lang="en-US" dirty="0">
              <a:solidFill>
                <a:schemeClr val="tx1"/>
              </a:solidFill>
              <a:latin typeface="Book Antiqua" panose="02040602050305030304" pitchFamily="18" charset="0"/>
            </a:endParaRPr>
          </a:p>
          <a:p>
            <a:pPr lvl="1" algn="just"/>
            <a:endParaRPr lang="en-US" dirty="0">
              <a:solidFill>
                <a:schemeClr val="tx1"/>
              </a:solidFill>
              <a:latin typeface="Book Antiqua" panose="02040602050305030304" pitchFamily="18" charset="0"/>
            </a:endParaRPr>
          </a:p>
          <a:p>
            <a:pPr lvl="1" algn="just"/>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977385891"/>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55331-0BED-FEA5-A72C-6775A22A05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C19C21-8728-CA0D-86DD-1F1096A0E3E9}"/>
              </a:ext>
            </a:extLst>
          </p:cNvPr>
          <p:cNvSpPr>
            <a:spLocks noGrp="1"/>
          </p:cNvSpPr>
          <p:nvPr>
            <p:ph type="title"/>
          </p:nvPr>
        </p:nvSpPr>
        <p:spPr>
          <a:xfrm>
            <a:off x="43556" y="0"/>
            <a:ext cx="9144000" cy="1143000"/>
          </a:xfrm>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C5DFE896-E533-6087-5B99-AEB25EC41B6E}"/>
              </a:ext>
            </a:extLst>
          </p:cNvPr>
          <p:cNvSpPr>
            <a:spLocks noGrp="1"/>
          </p:cNvSpPr>
          <p:nvPr>
            <p:ph type="sldNum" sz="quarter" idx="12"/>
          </p:nvPr>
        </p:nvSpPr>
        <p:spPr>
          <a:xfrm>
            <a:off x="6481192" y="6356350"/>
            <a:ext cx="2133600" cy="365125"/>
          </a:xfrm>
        </p:spPr>
        <p:txBody>
          <a:bodyPr/>
          <a:lstStyle/>
          <a:p>
            <a:r>
              <a:rPr lang="en-US" altLang="en-US"/>
              <a:t>Slide No.: </a:t>
            </a:r>
            <a:fld id="{D203EED5-EEDB-460E-9DEA-C5CDF7EE56C8}" type="slidenum">
              <a:rPr lang="en-US" altLang="en-US" smtClean="0"/>
              <a:pPr/>
              <a:t>103</a:t>
            </a:fld>
            <a:endParaRPr lang="en-US" altLang="en-US"/>
          </a:p>
        </p:txBody>
      </p:sp>
      <p:sp>
        <p:nvSpPr>
          <p:cNvPr id="11" name="Content Placeholder 10">
            <a:extLst>
              <a:ext uri="{FF2B5EF4-FFF2-40B4-BE49-F238E27FC236}">
                <a16:creationId xmlns:a16="http://schemas.microsoft.com/office/drawing/2014/main" id="{CAD20D72-B4B3-5AF2-74E4-CF57C8856CE7}"/>
              </a:ext>
            </a:extLst>
          </p:cNvPr>
          <p:cNvSpPr>
            <a:spLocks noGrp="1"/>
          </p:cNvSpPr>
          <p:nvPr>
            <p:ph idx="1"/>
          </p:nvPr>
        </p:nvSpPr>
        <p:spPr>
          <a:xfrm>
            <a:off x="323528" y="1412777"/>
            <a:ext cx="4032448" cy="5184574"/>
          </a:xfrm>
        </p:spPr>
        <p:txBody>
          <a:bodyPr>
            <a:normAutofit/>
          </a:bodyPr>
          <a:lstStyle/>
          <a:p>
            <a:pPr algn="just"/>
            <a:r>
              <a:rPr lang="en-US" sz="2000" b="1" dirty="0">
                <a:solidFill>
                  <a:schemeClr val="tx1"/>
                </a:solidFill>
                <a:latin typeface="Book Antiqua" panose="02040602050305030304" pitchFamily="18" charset="0"/>
              </a:rPr>
              <a:t>Reporting in case of Downstream Investments: </a:t>
            </a:r>
            <a:r>
              <a:rPr lang="en-US" sz="2000" dirty="0">
                <a:solidFill>
                  <a:schemeClr val="tx1"/>
                </a:solidFill>
                <a:latin typeface="Book Antiqua" panose="02040602050305030304" pitchFamily="18" charset="0"/>
              </a:rPr>
              <a:t>Applicable Reporting for downstream investment by an Indian entity which is not owned and not controlled by resident Indian citizens or is owned or controlled by persons resident outside India (Entity A) in another Indian entity which is considered as indirect foreign investment for Investee Indian entity. (w.e.f. 21.09.2024)</a:t>
            </a:r>
          </a:p>
          <a:p>
            <a:pPr algn="just"/>
            <a:endParaRPr lang="en-US" dirty="0">
              <a:solidFill>
                <a:schemeClr val="tx1"/>
              </a:solidFill>
              <a:latin typeface="Book Antiqua" panose="02040602050305030304" pitchFamily="18" charset="0"/>
            </a:endParaRPr>
          </a:p>
          <a:p>
            <a:pPr lvl="1" algn="just"/>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
        <p:nvSpPr>
          <p:cNvPr id="5" name="Rectangle 4">
            <a:extLst>
              <a:ext uri="{FF2B5EF4-FFF2-40B4-BE49-F238E27FC236}">
                <a16:creationId xmlns:a16="http://schemas.microsoft.com/office/drawing/2014/main" id="{A87A8182-72EB-40D2-6424-2771B9A876EE}"/>
              </a:ext>
            </a:extLst>
          </p:cNvPr>
          <p:cNvSpPr/>
          <p:nvPr/>
        </p:nvSpPr>
        <p:spPr>
          <a:xfrm>
            <a:off x="4639562" y="1412777"/>
            <a:ext cx="4032448" cy="72429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IN" sz="2000" dirty="0"/>
              <a:t>Entity A </a:t>
            </a:r>
          </a:p>
          <a:p>
            <a:pPr algn="ctr"/>
            <a:r>
              <a:rPr lang="en-IN" sz="2000" dirty="0"/>
              <a:t>(Persons Resident Outside India)</a:t>
            </a:r>
          </a:p>
        </p:txBody>
      </p:sp>
      <p:sp>
        <p:nvSpPr>
          <p:cNvPr id="6" name="Rectangle 5">
            <a:extLst>
              <a:ext uri="{FF2B5EF4-FFF2-40B4-BE49-F238E27FC236}">
                <a16:creationId xmlns:a16="http://schemas.microsoft.com/office/drawing/2014/main" id="{85419991-3F29-13A9-4706-70F914B4AA33}"/>
              </a:ext>
            </a:extLst>
          </p:cNvPr>
          <p:cNvSpPr/>
          <p:nvPr/>
        </p:nvSpPr>
        <p:spPr>
          <a:xfrm>
            <a:off x="4639562" y="3356992"/>
            <a:ext cx="4032448" cy="1111655"/>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t>Indian Entity 1</a:t>
            </a:r>
          </a:p>
          <a:p>
            <a:pPr algn="ctr"/>
            <a:r>
              <a:rPr lang="en-US" sz="2000" dirty="0"/>
              <a:t>(Not owned and not controlled by Resident Indian Citizens)</a:t>
            </a:r>
          </a:p>
        </p:txBody>
      </p:sp>
      <p:cxnSp>
        <p:nvCxnSpPr>
          <p:cNvPr id="7" name="Straight Arrow Connector 6">
            <a:extLst>
              <a:ext uri="{FF2B5EF4-FFF2-40B4-BE49-F238E27FC236}">
                <a16:creationId xmlns:a16="http://schemas.microsoft.com/office/drawing/2014/main" id="{B8D81AFD-097E-87B3-2B6C-77E813677033}"/>
              </a:ext>
            </a:extLst>
          </p:cNvPr>
          <p:cNvCxnSpPr>
            <a:cxnSpLocks/>
            <a:stCxn id="5" idx="2"/>
            <a:endCxn id="6" idx="0"/>
          </p:cNvCxnSpPr>
          <p:nvPr/>
        </p:nvCxnSpPr>
        <p:spPr>
          <a:xfrm>
            <a:off x="6655786" y="2137073"/>
            <a:ext cx="0" cy="12199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53F8720E-AA8B-93B4-E95D-EBD023948E64}"/>
              </a:ext>
            </a:extLst>
          </p:cNvPr>
          <p:cNvCxnSpPr>
            <a:cxnSpLocks/>
          </p:cNvCxnSpPr>
          <p:nvPr/>
        </p:nvCxnSpPr>
        <p:spPr>
          <a:xfrm>
            <a:off x="4499992" y="2852936"/>
            <a:ext cx="4455604" cy="0"/>
          </a:xfrm>
          <a:prstGeom prst="line">
            <a:avLst/>
          </a:prstGeom>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7FB83888-8231-55DF-0887-5D93DC155C6E}"/>
              </a:ext>
            </a:extLst>
          </p:cNvPr>
          <p:cNvSpPr txBox="1"/>
          <p:nvPr/>
        </p:nvSpPr>
        <p:spPr>
          <a:xfrm>
            <a:off x="7308304" y="2492896"/>
            <a:ext cx="2044676" cy="369332"/>
          </a:xfrm>
          <a:prstGeom prst="rect">
            <a:avLst/>
          </a:prstGeom>
          <a:noFill/>
        </p:spPr>
        <p:txBody>
          <a:bodyPr wrap="square" rtlCol="0">
            <a:spAutoFit/>
          </a:bodyPr>
          <a:lstStyle/>
          <a:p>
            <a:r>
              <a:rPr lang="en-IN" dirty="0"/>
              <a:t>Outside India</a:t>
            </a:r>
          </a:p>
        </p:txBody>
      </p:sp>
      <p:sp>
        <p:nvSpPr>
          <p:cNvPr id="34" name="TextBox 33">
            <a:extLst>
              <a:ext uri="{FF2B5EF4-FFF2-40B4-BE49-F238E27FC236}">
                <a16:creationId xmlns:a16="http://schemas.microsoft.com/office/drawing/2014/main" id="{BFDFEF8D-28FC-CCB1-C836-F696F14F2D60}"/>
              </a:ext>
            </a:extLst>
          </p:cNvPr>
          <p:cNvSpPr txBox="1"/>
          <p:nvPr/>
        </p:nvSpPr>
        <p:spPr>
          <a:xfrm>
            <a:off x="7827324" y="2924944"/>
            <a:ext cx="984257" cy="369332"/>
          </a:xfrm>
          <a:prstGeom prst="rect">
            <a:avLst/>
          </a:prstGeom>
          <a:noFill/>
        </p:spPr>
        <p:txBody>
          <a:bodyPr wrap="square" rtlCol="0">
            <a:spAutoFit/>
          </a:bodyPr>
          <a:lstStyle/>
          <a:p>
            <a:r>
              <a:rPr lang="en-IN" dirty="0"/>
              <a:t>India</a:t>
            </a:r>
          </a:p>
        </p:txBody>
      </p:sp>
      <p:cxnSp>
        <p:nvCxnSpPr>
          <p:cNvPr id="35" name="Straight Arrow Connector 34">
            <a:extLst>
              <a:ext uri="{FF2B5EF4-FFF2-40B4-BE49-F238E27FC236}">
                <a16:creationId xmlns:a16="http://schemas.microsoft.com/office/drawing/2014/main" id="{FDFAD765-35E3-B9DF-31D8-5780D58A4ACD}"/>
              </a:ext>
            </a:extLst>
          </p:cNvPr>
          <p:cNvCxnSpPr>
            <a:cxnSpLocks/>
            <a:stCxn id="6" idx="2"/>
            <a:endCxn id="38" idx="0"/>
          </p:cNvCxnSpPr>
          <p:nvPr/>
        </p:nvCxnSpPr>
        <p:spPr>
          <a:xfrm>
            <a:off x="6655786" y="4468647"/>
            <a:ext cx="0" cy="8004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8" name="Rectangle 37">
            <a:extLst>
              <a:ext uri="{FF2B5EF4-FFF2-40B4-BE49-F238E27FC236}">
                <a16:creationId xmlns:a16="http://schemas.microsoft.com/office/drawing/2014/main" id="{F72678B9-9F74-8E6F-A6BE-84D730F7B89D}"/>
              </a:ext>
            </a:extLst>
          </p:cNvPr>
          <p:cNvSpPr/>
          <p:nvPr/>
        </p:nvSpPr>
        <p:spPr>
          <a:xfrm>
            <a:off x="4639562" y="5269061"/>
            <a:ext cx="4032448" cy="608212"/>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t>Indian Entity 2</a:t>
            </a:r>
          </a:p>
        </p:txBody>
      </p:sp>
      <p:sp>
        <p:nvSpPr>
          <p:cNvPr id="40" name="TextBox 39">
            <a:extLst>
              <a:ext uri="{FF2B5EF4-FFF2-40B4-BE49-F238E27FC236}">
                <a16:creationId xmlns:a16="http://schemas.microsoft.com/office/drawing/2014/main" id="{AE05A770-5E69-D9E0-33E3-7E318AA9DCBB}"/>
              </a:ext>
            </a:extLst>
          </p:cNvPr>
          <p:cNvSpPr txBox="1"/>
          <p:nvPr/>
        </p:nvSpPr>
        <p:spPr>
          <a:xfrm>
            <a:off x="6372200" y="4581128"/>
            <a:ext cx="2256247" cy="584775"/>
          </a:xfrm>
          <a:prstGeom prst="rect">
            <a:avLst/>
          </a:prstGeom>
          <a:noFill/>
        </p:spPr>
        <p:txBody>
          <a:bodyPr wrap="square" rtlCol="0">
            <a:spAutoFit/>
          </a:bodyPr>
          <a:lstStyle/>
          <a:p>
            <a:pPr algn="ctr"/>
            <a:r>
              <a:rPr lang="en-IN" sz="1600" dirty="0"/>
              <a:t>Indirect foreign investment</a:t>
            </a:r>
          </a:p>
        </p:txBody>
      </p:sp>
    </p:spTree>
    <p:extLst>
      <p:ext uri="{BB962C8B-B14F-4D97-AF65-F5344CB8AC3E}">
        <p14:creationId xmlns:p14="http://schemas.microsoft.com/office/powerpoint/2010/main" val="4266893621"/>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547693-A37D-A0E7-5A05-44413D33D59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AA380F-21A4-6F14-7C54-48D793B01743}"/>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62110997-F200-0096-EF3F-3BA0C87DEFDB}"/>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104</a:t>
            </a:fld>
            <a:endParaRPr lang="en-US" altLang="en-US"/>
          </a:p>
        </p:txBody>
      </p:sp>
      <p:sp>
        <p:nvSpPr>
          <p:cNvPr id="11" name="Content Placeholder 10">
            <a:extLst>
              <a:ext uri="{FF2B5EF4-FFF2-40B4-BE49-F238E27FC236}">
                <a16:creationId xmlns:a16="http://schemas.microsoft.com/office/drawing/2014/main" id="{20FDEDB3-C7D0-02DC-99B6-C1243EBE0A63}"/>
              </a:ext>
            </a:extLst>
          </p:cNvPr>
          <p:cNvSpPr>
            <a:spLocks noGrp="1"/>
          </p:cNvSpPr>
          <p:nvPr>
            <p:ph idx="1"/>
          </p:nvPr>
        </p:nvSpPr>
        <p:spPr>
          <a:xfrm>
            <a:off x="395536" y="1196752"/>
            <a:ext cx="8424936" cy="5400599"/>
          </a:xfrm>
        </p:spPr>
        <p:txBody>
          <a:bodyPr>
            <a:normAutofit/>
          </a:bodyPr>
          <a:lstStyle/>
          <a:p>
            <a:pPr algn="just"/>
            <a:r>
              <a:rPr lang="en-US" sz="2000" b="1" dirty="0">
                <a:solidFill>
                  <a:srgbClr val="222222"/>
                </a:solidFill>
                <a:latin typeface="Book Antiqua" panose="02040602050305030304" pitchFamily="18" charset="0"/>
              </a:rPr>
              <a:t>Reporting in case of Downstream Investments (Cont.):</a:t>
            </a:r>
            <a:endParaRPr lang="en-US" sz="2000" dirty="0">
              <a:solidFill>
                <a:srgbClr val="222222"/>
              </a:solidFill>
              <a:latin typeface="Book Antiqua" panose="02040602050305030304" pitchFamily="18" charset="0"/>
            </a:endParaRPr>
          </a:p>
          <a:p>
            <a:pPr lvl="1" algn="just"/>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graphicFrame>
        <p:nvGraphicFramePr>
          <p:cNvPr id="4" name="Table 3">
            <a:extLst>
              <a:ext uri="{FF2B5EF4-FFF2-40B4-BE49-F238E27FC236}">
                <a16:creationId xmlns:a16="http://schemas.microsoft.com/office/drawing/2014/main" id="{AD26764E-F9E5-7C03-B869-9478A1745A7D}"/>
              </a:ext>
            </a:extLst>
          </p:cNvPr>
          <p:cNvGraphicFramePr>
            <a:graphicFrameLocks noGrp="1"/>
          </p:cNvGraphicFramePr>
          <p:nvPr/>
        </p:nvGraphicFramePr>
        <p:xfrm>
          <a:off x="0" y="1679022"/>
          <a:ext cx="9144000" cy="4730181"/>
        </p:xfrm>
        <a:graphic>
          <a:graphicData uri="http://schemas.openxmlformats.org/drawingml/2006/table">
            <a:tbl>
              <a:tblPr firstRow="1" bandRow="1">
                <a:tableStyleId>{5C22544A-7EE6-4342-B048-85BDC9FD1C3A}</a:tableStyleId>
              </a:tblPr>
              <a:tblGrid>
                <a:gridCol w="7524328">
                  <a:extLst>
                    <a:ext uri="{9D8B030D-6E8A-4147-A177-3AD203B41FA5}">
                      <a16:colId xmlns:a16="http://schemas.microsoft.com/office/drawing/2014/main" val="746730708"/>
                    </a:ext>
                  </a:extLst>
                </a:gridCol>
                <a:gridCol w="1619672">
                  <a:extLst>
                    <a:ext uri="{9D8B030D-6E8A-4147-A177-3AD203B41FA5}">
                      <a16:colId xmlns:a16="http://schemas.microsoft.com/office/drawing/2014/main" val="3431479533"/>
                    </a:ext>
                  </a:extLst>
                </a:gridCol>
              </a:tblGrid>
              <a:tr h="60136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800" b="1" i="0" u="none" strike="noStrike" kern="1200" baseline="0" dirty="0">
                          <a:solidFill>
                            <a:schemeClr val="lt1"/>
                          </a:solidFill>
                          <a:latin typeface="+mn-lt"/>
                          <a:ea typeface="+mn-ea"/>
                          <a:cs typeface="+mn-cs"/>
                        </a:rPr>
                        <a:t>Mode of Investment </a:t>
                      </a:r>
                      <a:endParaRPr lang="en-IN" sz="1800" b="0" i="0" u="none" strike="noStrike" kern="1200" baseline="0" dirty="0">
                        <a:solidFill>
                          <a:schemeClr val="lt1"/>
                        </a:solidFill>
                        <a:latin typeface="+mn-lt"/>
                        <a:ea typeface="+mn-ea"/>
                        <a:cs typeface="+mn-cs"/>
                      </a:endParaRPr>
                    </a:p>
                  </a:txBody>
                  <a:tcPr/>
                </a:tc>
                <a:tc>
                  <a:txBody>
                    <a:bodyPr/>
                    <a:lstStyle/>
                    <a:p>
                      <a:pPr algn="ctr"/>
                      <a:r>
                        <a:rPr lang="en-US" dirty="0"/>
                        <a:t>Applicable Reporting </a:t>
                      </a:r>
                      <a:endParaRPr lang="en-IN" dirty="0"/>
                    </a:p>
                  </a:txBody>
                  <a:tcPr/>
                </a:tc>
                <a:extLst>
                  <a:ext uri="{0D108BD9-81ED-4DB2-BD59-A6C34878D82A}">
                    <a16:rowId xmlns:a16="http://schemas.microsoft.com/office/drawing/2014/main" val="1824600653"/>
                  </a:ext>
                </a:extLst>
              </a:tr>
              <a:tr h="3436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Issuance of equity instruments by an Indian Co. to Entity A </a:t>
                      </a:r>
                    </a:p>
                  </a:txBody>
                  <a:tcPr/>
                </a:tc>
                <a:tc>
                  <a:txBody>
                    <a:bodyPr/>
                    <a:lstStyle/>
                    <a:p>
                      <a:r>
                        <a:rPr lang="en-US" dirty="0"/>
                        <a:t>Form DI</a:t>
                      </a:r>
                      <a:endParaRPr lang="en-IN" dirty="0"/>
                    </a:p>
                  </a:txBody>
                  <a:tcPr/>
                </a:tc>
                <a:extLst>
                  <a:ext uri="{0D108BD9-81ED-4DB2-BD59-A6C34878D82A}">
                    <a16:rowId xmlns:a16="http://schemas.microsoft.com/office/drawing/2014/main" val="2937609906"/>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Transfer of equity instruments of an Indian Co. from a PRII to Entity A 	</a:t>
                      </a:r>
                    </a:p>
                  </a:txBody>
                  <a:tcPr/>
                </a:tc>
                <a:tc>
                  <a:txBody>
                    <a:bodyPr/>
                    <a:lstStyle/>
                    <a:p>
                      <a:r>
                        <a:rPr lang="en-US" dirty="0"/>
                        <a:t>Form DI</a:t>
                      </a:r>
                      <a:endParaRPr lang="en-IN" dirty="0"/>
                    </a:p>
                  </a:txBody>
                  <a:tcPr/>
                </a:tc>
                <a:extLst>
                  <a:ext uri="{0D108BD9-81ED-4DB2-BD59-A6C34878D82A}">
                    <a16:rowId xmlns:a16="http://schemas.microsoft.com/office/drawing/2014/main" val="2834905532"/>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Transfer of equity instruments of an Indian Co. from a PROI to Entity A 	</a:t>
                      </a:r>
                    </a:p>
                  </a:txBody>
                  <a:tcPr/>
                </a:tc>
                <a:tc>
                  <a:txBody>
                    <a:bodyPr/>
                    <a:lstStyle/>
                    <a:p>
                      <a:r>
                        <a:rPr lang="en-US" dirty="0"/>
                        <a:t>Form FCTRS &amp; Form DI</a:t>
                      </a:r>
                      <a:endParaRPr lang="en-IN" dirty="0"/>
                    </a:p>
                  </a:txBody>
                  <a:tcPr/>
                </a:tc>
                <a:extLst>
                  <a:ext uri="{0D108BD9-81ED-4DB2-BD59-A6C34878D82A}">
                    <a16:rowId xmlns:a16="http://schemas.microsoft.com/office/drawing/2014/main" val="1545496235"/>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Transfer of equity instruments of an Indian Co. from Entity A to PROI	</a:t>
                      </a:r>
                    </a:p>
                  </a:txBody>
                  <a:tcPr/>
                </a:tc>
                <a:tc>
                  <a:txBody>
                    <a:bodyPr/>
                    <a:lstStyle/>
                    <a:p>
                      <a:r>
                        <a:rPr lang="en-IN" dirty="0"/>
                        <a:t>Form FCTRS</a:t>
                      </a:r>
                    </a:p>
                  </a:txBody>
                  <a:tcPr/>
                </a:tc>
                <a:extLst>
                  <a:ext uri="{0D108BD9-81ED-4DB2-BD59-A6C34878D82A}">
                    <a16:rowId xmlns:a16="http://schemas.microsoft.com/office/drawing/2014/main" val="3816202384"/>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Capital contribution/ acquisition of profit share of an LLP by Entity A 	</a:t>
                      </a:r>
                    </a:p>
                  </a:txBody>
                  <a:tcPr/>
                </a:tc>
                <a:tc>
                  <a:txBody>
                    <a:bodyPr/>
                    <a:lstStyle/>
                    <a:p>
                      <a:r>
                        <a:rPr lang="en-IN" dirty="0"/>
                        <a:t>Form DI</a:t>
                      </a:r>
                    </a:p>
                  </a:txBody>
                  <a:tcPr/>
                </a:tc>
                <a:extLst>
                  <a:ext uri="{0D108BD9-81ED-4DB2-BD59-A6C34878D82A}">
                    <a16:rowId xmlns:a16="http://schemas.microsoft.com/office/drawing/2014/main" val="1159020976"/>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Transfer of capital contribution/ profit share of an LLP from Entity A to a PROI	</a:t>
                      </a:r>
                    </a:p>
                  </a:txBody>
                  <a:tcPr/>
                </a:tc>
                <a:tc>
                  <a:txBody>
                    <a:bodyPr/>
                    <a:lstStyle/>
                    <a:p>
                      <a:r>
                        <a:rPr lang="en-IN" dirty="0"/>
                        <a:t>Form LLP-II</a:t>
                      </a:r>
                    </a:p>
                  </a:txBody>
                  <a:tcPr/>
                </a:tc>
                <a:extLst>
                  <a:ext uri="{0D108BD9-81ED-4DB2-BD59-A6C34878D82A}">
                    <a16:rowId xmlns:a16="http://schemas.microsoft.com/office/drawing/2014/main" val="870703914"/>
                  </a:ext>
                </a:extLst>
              </a:tr>
              <a:tr h="60136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Transfer of capital contribution/ profit share of an LLP from PROI to Entity A 	</a:t>
                      </a:r>
                    </a:p>
                  </a:txBody>
                  <a:tcPr/>
                </a:tc>
                <a:tc>
                  <a:txBody>
                    <a:bodyPr/>
                    <a:lstStyle/>
                    <a:p>
                      <a:r>
                        <a:rPr lang="en-US" dirty="0"/>
                        <a:t>Form LLP-II and Form DI</a:t>
                      </a:r>
                      <a:endParaRPr lang="en-IN" dirty="0"/>
                    </a:p>
                  </a:txBody>
                  <a:tcPr/>
                </a:tc>
                <a:extLst>
                  <a:ext uri="{0D108BD9-81ED-4DB2-BD59-A6C34878D82A}">
                    <a16:rowId xmlns:a16="http://schemas.microsoft.com/office/drawing/2014/main" val="149884242"/>
                  </a:ext>
                </a:extLst>
              </a:tr>
            </a:tbl>
          </a:graphicData>
        </a:graphic>
      </p:graphicFrame>
    </p:spTree>
    <p:extLst>
      <p:ext uri="{BB962C8B-B14F-4D97-AF65-F5344CB8AC3E}">
        <p14:creationId xmlns:p14="http://schemas.microsoft.com/office/powerpoint/2010/main" val="1476036478"/>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429117-5E25-CB00-1021-26187E9DEA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FEFCCE-16F8-9673-E573-9859438BEFF9}"/>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C67B722B-8CAE-DAEF-35B6-E006FAB6FB41}"/>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105</a:t>
            </a:fld>
            <a:endParaRPr lang="en-US" altLang="en-US"/>
          </a:p>
        </p:txBody>
      </p:sp>
      <p:sp>
        <p:nvSpPr>
          <p:cNvPr id="11" name="Content Placeholder 10">
            <a:extLst>
              <a:ext uri="{FF2B5EF4-FFF2-40B4-BE49-F238E27FC236}">
                <a16:creationId xmlns:a16="http://schemas.microsoft.com/office/drawing/2014/main" id="{D715A7BC-405F-5BC5-79FE-093655DE4520}"/>
              </a:ext>
            </a:extLst>
          </p:cNvPr>
          <p:cNvSpPr>
            <a:spLocks noGrp="1"/>
          </p:cNvSpPr>
          <p:nvPr>
            <p:ph idx="1"/>
          </p:nvPr>
        </p:nvSpPr>
        <p:spPr>
          <a:xfrm>
            <a:off x="395536" y="1196752"/>
            <a:ext cx="8424936" cy="5400599"/>
          </a:xfrm>
        </p:spPr>
        <p:txBody>
          <a:bodyPr>
            <a:normAutofit/>
          </a:bodyPr>
          <a:lstStyle/>
          <a:p>
            <a:pPr algn="just"/>
            <a:r>
              <a:rPr lang="en-US" b="1" i="0" dirty="0">
                <a:solidFill>
                  <a:schemeClr val="tx1"/>
                </a:solidFill>
                <a:effectLst/>
                <a:latin typeface="Book Antiqua" panose="02040602050305030304" pitchFamily="18" charset="0"/>
              </a:rPr>
              <a:t>Form ESOP</a:t>
            </a:r>
          </a:p>
          <a:p>
            <a:pPr lvl="1" algn="just"/>
            <a:r>
              <a:rPr lang="en-US" dirty="0">
                <a:solidFill>
                  <a:schemeClr val="tx1"/>
                </a:solidFill>
                <a:latin typeface="Book Antiqua" panose="02040602050305030304" pitchFamily="18" charset="0"/>
              </a:rPr>
              <a:t>Other Reporting Guidelines has been issued as part of User Manual for reporting related to exercise of options using trust route and/or cashless mechanism. (w.e.f. 21.09.2024)</a:t>
            </a:r>
          </a:p>
          <a:p>
            <a:pPr algn="just"/>
            <a:endParaRPr lang="en-US" b="1" i="0" dirty="0">
              <a:solidFill>
                <a:schemeClr val="tx1"/>
              </a:solidFill>
              <a:effectLst/>
              <a:latin typeface="Book Antiqua" panose="02040602050305030304" pitchFamily="18" charset="0"/>
            </a:endParaRPr>
          </a:p>
          <a:p>
            <a:pPr algn="just"/>
            <a:r>
              <a:rPr lang="en-US" b="1" i="0" dirty="0">
                <a:solidFill>
                  <a:schemeClr val="tx1"/>
                </a:solidFill>
                <a:effectLst/>
                <a:latin typeface="Book Antiqua" panose="02040602050305030304" pitchFamily="18" charset="0"/>
              </a:rPr>
              <a:t>Form DRR</a:t>
            </a:r>
          </a:p>
          <a:p>
            <a:pPr lvl="1" algn="just"/>
            <a:r>
              <a:rPr lang="en-US" dirty="0">
                <a:solidFill>
                  <a:schemeClr val="tx1"/>
                </a:solidFill>
                <a:latin typeface="Book Antiqua" panose="02040602050305030304" pitchFamily="18" charset="0"/>
              </a:rPr>
              <a:t>Depository Receipts for which Form DRR has been duly reported, need not report again on cancellation. (w.e.f. 21.09.2024)</a:t>
            </a:r>
          </a:p>
          <a:p>
            <a:pPr algn="just"/>
            <a:endParaRPr lang="en-US" b="1" dirty="0">
              <a:solidFill>
                <a:schemeClr val="tx1"/>
              </a:solidFill>
              <a:latin typeface="Book Antiqua" panose="02040602050305030304" pitchFamily="18" charset="0"/>
            </a:endParaRPr>
          </a:p>
          <a:p>
            <a:pPr algn="just"/>
            <a:r>
              <a:rPr lang="en-US" b="1" dirty="0">
                <a:solidFill>
                  <a:schemeClr val="tx1"/>
                </a:solidFill>
                <a:latin typeface="Book Antiqua" panose="02040602050305030304" pitchFamily="18" charset="0"/>
              </a:rPr>
              <a:t>Form INVI</a:t>
            </a:r>
          </a:p>
          <a:p>
            <a:pPr lvl="1" algn="just"/>
            <a:r>
              <a:rPr lang="en-US" dirty="0">
                <a:solidFill>
                  <a:schemeClr val="tx1"/>
                </a:solidFill>
                <a:latin typeface="Book Antiqua" panose="02040602050305030304" pitchFamily="18" charset="0"/>
              </a:rPr>
              <a:t>In case of partly paid units, each tranche needs to be reported separately. (w.e.f. 21.09.2024)</a:t>
            </a:r>
          </a:p>
          <a:p>
            <a:pPr lvl="2" algn="just"/>
            <a:endParaRPr lang="en-US" dirty="0">
              <a:solidFill>
                <a:schemeClr val="tx1"/>
              </a:solidFill>
              <a:latin typeface="Book Antiqua" panose="02040602050305030304" pitchFamily="18" charset="0"/>
            </a:endParaRPr>
          </a:p>
          <a:p>
            <a:pPr lvl="1" algn="just"/>
            <a:endParaRPr lang="en-US" dirty="0">
              <a:solidFill>
                <a:schemeClr val="tx1"/>
              </a:solidFill>
              <a:latin typeface="Book Antiqua" panose="02040602050305030304" pitchFamily="18" charset="0"/>
            </a:endParaRPr>
          </a:p>
          <a:p>
            <a:pPr lvl="1" algn="just"/>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926383560"/>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85283A-53F5-B13E-8A0A-718395D15E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25C9FB-2E24-0596-4215-42A291067B53}"/>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1CCD9382-F614-2E4C-EA39-2232B68B2FF7}"/>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106</a:t>
            </a:fld>
            <a:endParaRPr lang="en-US" altLang="en-US"/>
          </a:p>
        </p:txBody>
      </p:sp>
      <p:sp>
        <p:nvSpPr>
          <p:cNvPr id="11" name="Content Placeholder 10">
            <a:extLst>
              <a:ext uri="{FF2B5EF4-FFF2-40B4-BE49-F238E27FC236}">
                <a16:creationId xmlns:a16="http://schemas.microsoft.com/office/drawing/2014/main" id="{3D9E0E9A-5AF6-FD7A-E29B-94111C22B345}"/>
              </a:ext>
            </a:extLst>
          </p:cNvPr>
          <p:cNvSpPr>
            <a:spLocks noGrp="1"/>
          </p:cNvSpPr>
          <p:nvPr>
            <p:ph idx="1"/>
          </p:nvPr>
        </p:nvSpPr>
        <p:spPr>
          <a:xfrm>
            <a:off x="395536" y="1196753"/>
            <a:ext cx="8424936" cy="5400599"/>
          </a:xfrm>
        </p:spPr>
        <p:txBody>
          <a:bodyPr>
            <a:normAutofit/>
          </a:bodyPr>
          <a:lstStyle/>
          <a:p>
            <a:pPr algn="just"/>
            <a:r>
              <a:rPr lang="en-US" b="1" dirty="0">
                <a:solidFill>
                  <a:schemeClr val="tx1"/>
                </a:solidFill>
                <a:latin typeface="Book Antiqua" panose="02040602050305030304" pitchFamily="18" charset="0"/>
              </a:rPr>
              <a:t>Changes in document requirements:</a:t>
            </a:r>
          </a:p>
          <a:p>
            <a:pPr lvl="1" algn="just"/>
            <a:r>
              <a:rPr lang="en-US" dirty="0">
                <a:solidFill>
                  <a:schemeClr val="tx1"/>
                </a:solidFill>
                <a:latin typeface="Book Antiqua" panose="02040602050305030304" pitchFamily="18" charset="0"/>
              </a:rPr>
              <a:t>For Business User Registration, applicants can attach any Govt. issued identification document. (Earlier only PAN was allowed) (w.e.f. 21.09.2024)</a:t>
            </a:r>
          </a:p>
          <a:p>
            <a:pPr lvl="1" algn="just"/>
            <a:r>
              <a:rPr lang="en-US" dirty="0">
                <a:solidFill>
                  <a:schemeClr val="tx1"/>
                </a:solidFill>
                <a:latin typeface="Book Antiqua" panose="02040602050305030304" pitchFamily="18" charset="0"/>
              </a:rPr>
              <a:t>For reclassification of FPI to FDI, relevant holding statement/ certificate from the concerned depository/ depository participant needs to be attached. (w.e.f. 21.09.2024)</a:t>
            </a:r>
          </a:p>
          <a:p>
            <a:pPr lvl="1" algn="just"/>
            <a:r>
              <a:rPr lang="en-US" dirty="0">
                <a:solidFill>
                  <a:schemeClr val="tx1"/>
                </a:solidFill>
                <a:latin typeface="Book Antiqua" panose="02040602050305030304" pitchFamily="18" charset="0"/>
              </a:rPr>
              <a:t>Along with Form FCTRS, for transfer by way of sale (Private Arrangement), the consent letter between agents (of buyer and seller) along with power of Attorney document</a:t>
            </a:r>
            <a:r>
              <a:rPr lang="en-US" b="1" dirty="0">
                <a:solidFill>
                  <a:schemeClr val="tx1"/>
                </a:solidFill>
                <a:latin typeface="Book Antiqua" panose="02040602050305030304" pitchFamily="18" charset="0"/>
              </a:rPr>
              <a:t> </a:t>
            </a:r>
            <a:r>
              <a:rPr lang="en-US" dirty="0">
                <a:solidFill>
                  <a:schemeClr val="tx1"/>
                </a:solidFill>
                <a:latin typeface="Book Antiqua" panose="02040602050305030304" pitchFamily="18" charset="0"/>
              </a:rPr>
              <a:t>can be attached. (Earlier requirement - consent letter between buyer and seller) (w.e.f. 20.10.2023)</a:t>
            </a:r>
          </a:p>
          <a:p>
            <a:pPr lvl="1" algn="just"/>
            <a:r>
              <a:rPr lang="en-US" dirty="0">
                <a:solidFill>
                  <a:schemeClr val="tx1"/>
                </a:solidFill>
                <a:latin typeface="Book Antiqua" panose="02040602050305030304" pitchFamily="18" charset="0"/>
              </a:rPr>
              <a:t>Along with Form FCTRS, for transfer by way of sale, a no objection/ Tax clearance Certificate from the Income Tax authority/ Chartered Accountant is also required to be attached. (w.e.f. 20.10.2023)</a:t>
            </a:r>
          </a:p>
          <a:p>
            <a:pPr lvl="1" algn="just"/>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311033562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0E7CE1-2B51-11BC-D075-2FC8AF1ED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8D2873-614A-78B3-C793-9FF0DF58A358}"/>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A51EB15C-7B4D-5816-FF4D-2A76EA9C777E}"/>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107</a:t>
            </a:fld>
            <a:endParaRPr lang="en-US" altLang="en-US"/>
          </a:p>
        </p:txBody>
      </p:sp>
      <p:sp>
        <p:nvSpPr>
          <p:cNvPr id="11" name="Content Placeholder 10">
            <a:extLst>
              <a:ext uri="{FF2B5EF4-FFF2-40B4-BE49-F238E27FC236}">
                <a16:creationId xmlns:a16="http://schemas.microsoft.com/office/drawing/2014/main" id="{F892B8D1-57D8-E64D-1383-FD713741DC79}"/>
              </a:ext>
            </a:extLst>
          </p:cNvPr>
          <p:cNvSpPr>
            <a:spLocks noGrp="1"/>
          </p:cNvSpPr>
          <p:nvPr>
            <p:ph idx="1"/>
          </p:nvPr>
        </p:nvSpPr>
        <p:spPr>
          <a:xfrm>
            <a:off x="395536" y="1196752"/>
            <a:ext cx="8424936" cy="5400599"/>
          </a:xfrm>
        </p:spPr>
        <p:txBody>
          <a:bodyPr>
            <a:normAutofit/>
          </a:bodyPr>
          <a:lstStyle/>
          <a:p>
            <a:pPr algn="just"/>
            <a:r>
              <a:rPr lang="en-US" b="1" dirty="0">
                <a:solidFill>
                  <a:schemeClr val="tx1"/>
                </a:solidFill>
                <a:latin typeface="Book Antiqua" panose="02040602050305030304" pitchFamily="18" charset="0"/>
              </a:rPr>
              <a:t>Changes in document requirements (Contd.):</a:t>
            </a:r>
          </a:p>
          <a:p>
            <a:pPr lvl="1" algn="just"/>
            <a:r>
              <a:rPr lang="en-US" dirty="0">
                <a:solidFill>
                  <a:schemeClr val="tx1"/>
                </a:solidFill>
                <a:latin typeface="Book Antiqua" panose="02040602050305030304" pitchFamily="18" charset="0"/>
              </a:rPr>
              <a:t>Along with Form LLP-I, also need to attach the relevant extracts of the agreement </a:t>
            </a:r>
            <a:r>
              <a:rPr lang="en-US" dirty="0" err="1">
                <a:solidFill>
                  <a:schemeClr val="tx1"/>
                </a:solidFill>
                <a:latin typeface="Book Antiqua" panose="02040602050305030304" pitchFamily="18" charset="0"/>
              </a:rPr>
              <a:t>w.r.t.</a:t>
            </a:r>
            <a:r>
              <a:rPr lang="en-US" dirty="0">
                <a:solidFill>
                  <a:schemeClr val="tx1"/>
                </a:solidFill>
                <a:latin typeface="Book Antiqua" panose="02040602050305030304" pitchFamily="18" charset="0"/>
              </a:rPr>
              <a:t> capital contribution. (w.e.f. 20.10.2023)</a:t>
            </a:r>
          </a:p>
          <a:p>
            <a:pPr lvl="1" algn="just"/>
            <a:r>
              <a:rPr lang="en-US" dirty="0">
                <a:solidFill>
                  <a:schemeClr val="tx1"/>
                </a:solidFill>
                <a:latin typeface="Book Antiqua" panose="02040602050305030304" pitchFamily="18" charset="0"/>
              </a:rPr>
              <a:t>Along with Form LLP-II, the consent letter between agents (of buyer and seller) along with power of Attorney document</a:t>
            </a:r>
            <a:r>
              <a:rPr lang="en-US" b="1" dirty="0">
                <a:solidFill>
                  <a:schemeClr val="tx1"/>
                </a:solidFill>
                <a:latin typeface="Book Antiqua" panose="02040602050305030304" pitchFamily="18" charset="0"/>
              </a:rPr>
              <a:t> </a:t>
            </a:r>
            <a:r>
              <a:rPr lang="en-US" dirty="0">
                <a:solidFill>
                  <a:schemeClr val="tx1"/>
                </a:solidFill>
                <a:latin typeface="Book Antiqua" panose="02040602050305030304" pitchFamily="18" charset="0"/>
              </a:rPr>
              <a:t>can be attached. (Earlier requirement - buyer and seller consent letter) (w.e.f. 20.10.2023)</a:t>
            </a:r>
          </a:p>
          <a:p>
            <a:pPr lvl="1" algn="just"/>
            <a:r>
              <a:rPr lang="en-US" dirty="0">
                <a:solidFill>
                  <a:schemeClr val="tx1"/>
                </a:solidFill>
                <a:latin typeface="Book Antiqua" panose="02040602050305030304" pitchFamily="18" charset="0"/>
              </a:rPr>
              <a:t>Along with Form LLP-II, a no objection/ Tax clearance Certificate from the Income Tax authority/ Chartered Accountant is also required to be attached. (w.e.f. 20.10.2023)</a:t>
            </a:r>
          </a:p>
          <a:p>
            <a:pPr lvl="1" algn="just"/>
            <a:r>
              <a:rPr lang="en-US" dirty="0">
                <a:solidFill>
                  <a:schemeClr val="tx1"/>
                </a:solidFill>
                <a:latin typeface="Book Antiqua" panose="02040602050305030304" pitchFamily="18" charset="0"/>
              </a:rPr>
              <a:t>Along with Form CN, also need to attach FIRC/Debit Statement; KYC; relevant extracts of Board resolution; CS certificate, as applicable (format prescribed); Declaration by authorised representative of Indian Co./ Startup (format prescribed). (w.e.f. 20.10.2023)</a:t>
            </a:r>
          </a:p>
          <a:p>
            <a:pPr lvl="1" algn="just"/>
            <a:endParaRPr lang="en-US" i="0" dirty="0">
              <a:solidFill>
                <a:schemeClr val="tx1"/>
              </a:solidFill>
              <a:effectLst/>
              <a:latin typeface="Book Antiqua" panose="02040602050305030304" pitchFamily="18" charset="0"/>
            </a:endParaRPr>
          </a:p>
          <a:p>
            <a:pPr marL="457200" lvl="1" indent="0" algn="just">
              <a:buNone/>
            </a:pPr>
            <a:endParaRPr lang="en-US" i="0" dirty="0">
              <a:solidFill>
                <a:schemeClr val="tx1"/>
              </a:solidFill>
              <a:effectLst/>
              <a:latin typeface="Book Antiqua" panose="02040602050305030304" pitchFamily="18" charset="0"/>
            </a:endParaRPr>
          </a:p>
          <a:p>
            <a:pPr lvl="1" algn="just"/>
            <a:endParaRPr lang="en-US" sz="1600" b="1" i="0" dirty="0">
              <a:solidFill>
                <a:schemeClr val="tx1"/>
              </a:solidFill>
              <a:effectLst/>
              <a:latin typeface="Book Antiqua" panose="02040602050305030304" pitchFamily="18" charset="0"/>
            </a:endParaRPr>
          </a:p>
        </p:txBody>
      </p:sp>
    </p:spTree>
    <p:extLst>
      <p:ext uri="{BB962C8B-B14F-4D97-AF65-F5344CB8AC3E}">
        <p14:creationId xmlns:p14="http://schemas.microsoft.com/office/powerpoint/2010/main" val="2826553183"/>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E76B87-9223-2544-F5C7-50A7613810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2BEFE6-3B06-BE45-8B33-820A54FEC87C}"/>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C55B69EF-E215-EC52-E5B1-E177ACF0BCB2}"/>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108</a:t>
            </a:fld>
            <a:endParaRPr lang="en-US" altLang="en-US"/>
          </a:p>
        </p:txBody>
      </p:sp>
      <p:sp>
        <p:nvSpPr>
          <p:cNvPr id="11" name="Content Placeholder 10">
            <a:extLst>
              <a:ext uri="{FF2B5EF4-FFF2-40B4-BE49-F238E27FC236}">
                <a16:creationId xmlns:a16="http://schemas.microsoft.com/office/drawing/2014/main" id="{A8B23B80-6BA2-432A-0763-139EA5D585AE}"/>
              </a:ext>
            </a:extLst>
          </p:cNvPr>
          <p:cNvSpPr>
            <a:spLocks noGrp="1"/>
          </p:cNvSpPr>
          <p:nvPr>
            <p:ph idx="1"/>
          </p:nvPr>
        </p:nvSpPr>
        <p:spPr>
          <a:xfrm>
            <a:off x="395536" y="1196752"/>
            <a:ext cx="8424936" cy="5400599"/>
          </a:xfrm>
        </p:spPr>
        <p:txBody>
          <a:bodyPr>
            <a:normAutofit/>
          </a:bodyPr>
          <a:lstStyle/>
          <a:p>
            <a:pPr algn="just"/>
            <a:r>
              <a:rPr lang="en-US" b="1" dirty="0">
                <a:solidFill>
                  <a:srgbClr val="222222"/>
                </a:solidFill>
                <a:latin typeface="Book Antiqua" panose="02040602050305030304" pitchFamily="18" charset="0"/>
              </a:rPr>
              <a:t>Changes in document requirements (Contd.):</a:t>
            </a:r>
          </a:p>
          <a:p>
            <a:pPr lvl="1" algn="just"/>
            <a:r>
              <a:rPr lang="en-US" dirty="0">
                <a:solidFill>
                  <a:srgbClr val="222222"/>
                </a:solidFill>
                <a:latin typeface="Book Antiqua" panose="02040602050305030304" pitchFamily="18" charset="0"/>
              </a:rPr>
              <a:t>Along with Form ESOP, also need to attach a declaration by authorised rep</a:t>
            </a:r>
            <a:r>
              <a:rPr lang="en-US" dirty="0">
                <a:solidFill>
                  <a:schemeClr val="tx1"/>
                </a:solidFill>
                <a:latin typeface="Book Antiqua" panose="02040602050305030304" pitchFamily="18" charset="0"/>
              </a:rPr>
              <a:t>resentative of Indian Co. (format prescribed). (w.e.f. 20.10.2023)</a:t>
            </a:r>
          </a:p>
          <a:p>
            <a:pPr lvl="1" algn="just"/>
            <a:r>
              <a:rPr lang="en-US" dirty="0">
                <a:solidFill>
                  <a:schemeClr val="tx1"/>
                </a:solidFill>
                <a:latin typeface="Book Antiqua" panose="02040602050305030304" pitchFamily="18" charset="0"/>
              </a:rPr>
              <a:t>Along with Form DI, also need to attach a declaration by authorised representative of Unlisted Indian Co. (format prescribed). (w.e.f. 20.10.2023)</a:t>
            </a:r>
          </a:p>
          <a:p>
            <a:pPr lvl="1" algn="just"/>
            <a:r>
              <a:rPr lang="en-US" dirty="0">
                <a:solidFill>
                  <a:schemeClr val="tx1"/>
                </a:solidFill>
                <a:latin typeface="Book Antiqua" panose="02040602050305030304" pitchFamily="18" charset="0"/>
              </a:rPr>
              <a:t>Along with Form DRR, need to attach documents evidencing: (w.e.f. 21.09.2024)</a:t>
            </a:r>
          </a:p>
          <a:p>
            <a:pPr lvl="2" algn="just"/>
            <a:r>
              <a:rPr lang="en-US" dirty="0">
                <a:solidFill>
                  <a:schemeClr val="tx1"/>
                </a:solidFill>
                <a:latin typeface="Book Antiqua" panose="02040602050305030304" pitchFamily="18" charset="0"/>
              </a:rPr>
              <a:t>details of issue certified by CS; and </a:t>
            </a:r>
          </a:p>
          <a:p>
            <a:pPr lvl="2" algn="just"/>
            <a:r>
              <a:rPr lang="en-US" dirty="0">
                <a:solidFill>
                  <a:schemeClr val="tx1"/>
                </a:solidFill>
                <a:latin typeface="Book Antiqua" panose="02040602050305030304" pitchFamily="18" charset="0"/>
              </a:rPr>
              <a:t>amount of receipt of remittance.</a:t>
            </a:r>
          </a:p>
          <a:p>
            <a:pPr lvl="1" algn="just"/>
            <a:r>
              <a:rPr lang="en-US" dirty="0">
                <a:solidFill>
                  <a:schemeClr val="tx1"/>
                </a:solidFill>
                <a:latin typeface="Book Antiqua" panose="02040602050305030304" pitchFamily="18" charset="0"/>
              </a:rPr>
              <a:t>The valuation date (i.e., the date as on which the valuation is arrived/obtained) specified in a valuation certificate, should not be earlier than ninety days from the date of the transaction. An Illustration has been provided in the next slide. (w.e.f. 21.09.2024)</a:t>
            </a:r>
          </a:p>
          <a:p>
            <a:pPr lvl="1" algn="just"/>
            <a:endParaRPr lang="en-US" i="0" dirty="0">
              <a:solidFill>
                <a:srgbClr val="222222"/>
              </a:solidFill>
              <a:effectLst/>
              <a:latin typeface="Book Antiqua" panose="02040602050305030304" pitchFamily="18" charset="0"/>
            </a:endParaRPr>
          </a:p>
          <a:p>
            <a:pPr marL="457200" lvl="1" indent="0" algn="just">
              <a:buNone/>
            </a:pPr>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25895825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F33F79-4744-5AC8-7E59-CB8D203C98DF}"/>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E186D3FC-2D73-17CE-45ED-6A131D0468B9}"/>
              </a:ext>
            </a:extLst>
          </p:cNvPr>
          <p:cNvSpPr>
            <a:spLocks noGrp="1"/>
          </p:cNvSpPr>
          <p:nvPr>
            <p:ph type="title"/>
          </p:nvPr>
        </p:nvSpPr>
        <p:spPr/>
        <p:txBody>
          <a:bodyPr/>
          <a:lstStyle/>
          <a:p>
            <a:r>
              <a:rPr lang="en-US" sz="2400" dirty="0"/>
              <a:t>Investment by FOCC on deferred basis</a:t>
            </a:r>
            <a:endParaRPr lang="en-IN" dirty="0">
              <a:cs typeface="Arial" charset="0"/>
            </a:endParaRPr>
          </a:p>
        </p:txBody>
      </p:sp>
      <p:sp>
        <p:nvSpPr>
          <p:cNvPr id="3" name="Content Placeholder 2">
            <a:extLst>
              <a:ext uri="{FF2B5EF4-FFF2-40B4-BE49-F238E27FC236}">
                <a16:creationId xmlns:a16="http://schemas.microsoft.com/office/drawing/2014/main" id="{07469D23-E242-189E-14EC-32473FC7516B}"/>
              </a:ext>
            </a:extLst>
          </p:cNvPr>
          <p:cNvSpPr>
            <a:spLocks noGrp="1"/>
          </p:cNvSpPr>
          <p:nvPr>
            <p:ph idx="1"/>
          </p:nvPr>
        </p:nvSpPr>
        <p:spPr>
          <a:xfrm>
            <a:off x="4995988" y="1340768"/>
            <a:ext cx="4040507" cy="5015581"/>
          </a:xfrm>
        </p:spPr>
        <p:txBody>
          <a:bodyPr rtlCol="0">
            <a:normAutofit/>
          </a:bodyPr>
          <a:lstStyle/>
          <a:p>
            <a:pPr fontAlgn="auto">
              <a:spcAft>
                <a:spcPts val="0"/>
              </a:spcAft>
              <a:defRPr/>
            </a:pPr>
            <a:r>
              <a:rPr lang="en-US" dirty="0"/>
              <a:t>US Co. holds shares of ICO 1, which is an FOCC. </a:t>
            </a:r>
          </a:p>
          <a:p>
            <a:pPr lvl="3">
              <a:defRPr/>
            </a:pPr>
            <a:endParaRPr lang="en-US" dirty="0"/>
          </a:p>
          <a:p>
            <a:pPr fontAlgn="auto">
              <a:spcAft>
                <a:spcPts val="0"/>
              </a:spcAft>
              <a:defRPr/>
            </a:pPr>
            <a:r>
              <a:rPr lang="en-US" dirty="0"/>
              <a:t>ICO 1 wants to purchase the shares of ICO 2. </a:t>
            </a:r>
          </a:p>
          <a:p>
            <a:pPr lvl="3">
              <a:defRPr/>
            </a:pPr>
            <a:endParaRPr lang="en-US" dirty="0"/>
          </a:p>
          <a:p>
            <a:pPr fontAlgn="auto">
              <a:spcAft>
                <a:spcPts val="0"/>
              </a:spcAft>
              <a:defRPr/>
            </a:pPr>
            <a:r>
              <a:rPr lang="en-US" dirty="0"/>
              <a:t>However, it wants to pay part of the consideration on a deferred basis. </a:t>
            </a:r>
          </a:p>
          <a:p>
            <a:pPr lvl="3">
              <a:defRPr/>
            </a:pPr>
            <a:endParaRPr lang="en-US" dirty="0"/>
          </a:p>
          <a:p>
            <a:pPr fontAlgn="auto">
              <a:spcAft>
                <a:spcPts val="0"/>
              </a:spcAft>
              <a:defRPr/>
            </a:pPr>
            <a:r>
              <a:rPr lang="en-US" dirty="0"/>
              <a:t>This has now been clarified to be permitted.</a:t>
            </a:r>
          </a:p>
          <a:p>
            <a:pPr marL="0" indent="0" fontAlgn="auto">
              <a:spcAft>
                <a:spcPts val="0"/>
              </a:spcAft>
              <a:buNone/>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95C19949-5562-5977-8580-476BD2126515}"/>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10</a:t>
            </a:fld>
            <a:endParaRPr lang="en-US" altLang="en-US" dirty="0"/>
          </a:p>
        </p:txBody>
      </p:sp>
      <p:sp>
        <p:nvSpPr>
          <p:cNvPr id="2" name="Rectangle 1">
            <a:extLst>
              <a:ext uri="{FF2B5EF4-FFF2-40B4-BE49-F238E27FC236}">
                <a16:creationId xmlns:a16="http://schemas.microsoft.com/office/drawing/2014/main" id="{DEC817FF-ECF2-5B94-0A4A-86590F50EBD3}"/>
              </a:ext>
            </a:extLst>
          </p:cNvPr>
          <p:cNvSpPr/>
          <p:nvPr/>
        </p:nvSpPr>
        <p:spPr>
          <a:xfrm>
            <a:off x="3435994" y="3962400"/>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ICO 2</a:t>
            </a:r>
            <a:endParaRPr lang="en-US" dirty="0"/>
          </a:p>
        </p:txBody>
      </p:sp>
      <p:cxnSp>
        <p:nvCxnSpPr>
          <p:cNvPr id="5" name="Straight Arrow Connector 4">
            <a:extLst>
              <a:ext uri="{FF2B5EF4-FFF2-40B4-BE49-F238E27FC236}">
                <a16:creationId xmlns:a16="http://schemas.microsoft.com/office/drawing/2014/main" id="{3C64616C-EC3C-54CA-E87B-BAFAE006D688}"/>
              </a:ext>
            </a:extLst>
          </p:cNvPr>
          <p:cNvCxnSpPr>
            <a:cxnSpLocks/>
            <a:stCxn id="7" idx="2"/>
            <a:endCxn id="2" idx="0"/>
          </p:cNvCxnSpPr>
          <p:nvPr/>
        </p:nvCxnSpPr>
        <p:spPr>
          <a:xfrm flipH="1">
            <a:off x="4148011" y="2586319"/>
            <a:ext cx="2" cy="1376081"/>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0863BEA5-43F3-2F25-8E0A-A8B465B86458}"/>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C29C26E6-1558-5703-48A0-397B2DD0AEA1}"/>
              </a:ext>
            </a:extLst>
          </p:cNvPr>
          <p:cNvSpPr/>
          <p:nvPr/>
        </p:nvSpPr>
        <p:spPr>
          <a:xfrm>
            <a:off x="343599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09CD550B-3309-92CC-3CE5-CFDF4F77A0C8}"/>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38982389-6084-6E49-06B0-F0B33840A33E}"/>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17BC2817-D712-3184-4327-6889FF333E8C}"/>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07B993C0-97A0-45CD-C8D4-7823F68D2F53}"/>
              </a:ext>
            </a:extLst>
          </p:cNvPr>
          <p:cNvCxnSpPr>
            <a:cxnSpLocks/>
            <a:stCxn id="10" idx="3"/>
            <a:endCxn id="7" idx="1"/>
          </p:cNvCxnSpPr>
          <p:nvPr/>
        </p:nvCxnSpPr>
        <p:spPr>
          <a:xfrm>
            <a:off x="1819570" y="2323584"/>
            <a:ext cx="1616426"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Tree>
    <p:extLst>
      <p:ext uri="{BB962C8B-B14F-4D97-AF65-F5344CB8AC3E}">
        <p14:creationId xmlns:p14="http://schemas.microsoft.com/office/powerpoint/2010/main" val="2293423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EF9C9-8F31-6D46-545F-4F36A438697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FE38DC-C4A2-B9D7-4935-178F36597E6F}"/>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D40FB46C-176C-940F-2A1F-115920C8D2FC}"/>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109</a:t>
            </a:fld>
            <a:endParaRPr lang="en-US" altLang="en-US"/>
          </a:p>
        </p:txBody>
      </p:sp>
      <p:sp>
        <p:nvSpPr>
          <p:cNvPr id="11" name="Content Placeholder 10">
            <a:extLst>
              <a:ext uri="{FF2B5EF4-FFF2-40B4-BE49-F238E27FC236}">
                <a16:creationId xmlns:a16="http://schemas.microsoft.com/office/drawing/2014/main" id="{8AF72A50-1443-915E-3D13-788061EF2518}"/>
              </a:ext>
            </a:extLst>
          </p:cNvPr>
          <p:cNvSpPr>
            <a:spLocks noGrp="1"/>
          </p:cNvSpPr>
          <p:nvPr>
            <p:ph idx="1"/>
          </p:nvPr>
        </p:nvSpPr>
        <p:spPr>
          <a:xfrm>
            <a:off x="395536" y="1196753"/>
            <a:ext cx="8424936" cy="5400599"/>
          </a:xfrm>
        </p:spPr>
        <p:txBody>
          <a:bodyPr>
            <a:normAutofit/>
          </a:bodyPr>
          <a:lstStyle/>
          <a:p>
            <a:pPr algn="just"/>
            <a:r>
              <a:rPr lang="en-US" b="1" dirty="0">
                <a:solidFill>
                  <a:srgbClr val="222222"/>
                </a:solidFill>
                <a:latin typeface="Book Antiqua" panose="02040602050305030304" pitchFamily="18" charset="0"/>
              </a:rPr>
              <a:t>Changes in document requirements (Cont.):</a:t>
            </a:r>
          </a:p>
          <a:p>
            <a:pPr lvl="1" algn="just"/>
            <a:r>
              <a:rPr lang="en-US" dirty="0">
                <a:solidFill>
                  <a:srgbClr val="222222"/>
                </a:solidFill>
                <a:latin typeface="Book Antiqua" panose="02040602050305030304" pitchFamily="18" charset="0"/>
              </a:rPr>
              <a:t>Illustration for Valuation Certificate: 	</a:t>
            </a:r>
          </a:p>
          <a:p>
            <a:pPr marL="914400" lvl="2" indent="0" algn="just">
              <a:buNone/>
            </a:pPr>
            <a:r>
              <a:rPr lang="en-US" dirty="0">
                <a:solidFill>
                  <a:srgbClr val="222222"/>
                </a:solidFill>
                <a:latin typeface="Book Antiqua" panose="02040602050305030304" pitchFamily="18" charset="0"/>
              </a:rPr>
              <a:t>Date of issuance of shares: 				   31.03.2024</a:t>
            </a:r>
          </a:p>
          <a:p>
            <a:pPr marL="914400" lvl="2" indent="0" algn="just">
              <a:buNone/>
            </a:pPr>
            <a:r>
              <a:rPr lang="en-US" dirty="0">
                <a:solidFill>
                  <a:srgbClr val="222222"/>
                </a:solidFill>
                <a:latin typeface="Book Antiqua" panose="02040602050305030304" pitchFamily="18" charset="0"/>
              </a:rPr>
              <a:t>Date of signing/issue  of valuation certificate: 	   01.02.2024 </a:t>
            </a:r>
          </a:p>
          <a:p>
            <a:pPr marL="914400" lvl="2" indent="0" algn="just">
              <a:buNone/>
            </a:pPr>
            <a:r>
              <a:rPr lang="en-US" dirty="0">
                <a:solidFill>
                  <a:srgbClr val="222222"/>
                </a:solidFill>
                <a:latin typeface="Book Antiqua" panose="02040602050305030304" pitchFamily="18" charset="0"/>
              </a:rPr>
              <a:t>    (i.e., a date within 90 days prior to 31.03.2024)</a:t>
            </a:r>
          </a:p>
          <a:p>
            <a:pPr marL="914400" lvl="2" indent="0" algn="just">
              <a:buNone/>
            </a:pPr>
            <a:r>
              <a:rPr lang="en-US" dirty="0">
                <a:solidFill>
                  <a:srgbClr val="222222"/>
                </a:solidFill>
                <a:latin typeface="Book Antiqua" panose="02040602050305030304" pitchFamily="18" charset="0"/>
              </a:rPr>
              <a:t>Date as on which valuation has been obtained/arrived: 15.12.2023 </a:t>
            </a:r>
          </a:p>
          <a:p>
            <a:pPr marL="914400" lvl="2" indent="0" algn="just">
              <a:buNone/>
            </a:pPr>
            <a:r>
              <a:rPr lang="en-US" dirty="0">
                <a:solidFill>
                  <a:srgbClr val="222222"/>
                </a:solidFill>
                <a:latin typeface="Book Antiqua" panose="02040602050305030304" pitchFamily="18" charset="0"/>
              </a:rPr>
              <a:t>    (i.e., a date more than 90 days old as on 31.03.2024)</a:t>
            </a:r>
          </a:p>
          <a:p>
            <a:pPr marL="914400" lvl="2" indent="0" algn="just">
              <a:buNone/>
            </a:pPr>
            <a:endParaRPr lang="en-US" sz="2000" dirty="0">
              <a:solidFill>
                <a:srgbClr val="222222"/>
              </a:solidFill>
              <a:latin typeface="Book Antiqua" panose="02040602050305030304" pitchFamily="18" charset="0"/>
            </a:endParaRPr>
          </a:p>
          <a:p>
            <a:pPr marL="914400" lvl="2" indent="0" algn="just">
              <a:buNone/>
            </a:pPr>
            <a:r>
              <a:rPr lang="en-US" sz="2000" dirty="0">
                <a:solidFill>
                  <a:srgbClr val="222222"/>
                </a:solidFill>
                <a:latin typeface="Book Antiqua" panose="02040602050305030304" pitchFamily="18" charset="0"/>
              </a:rPr>
              <a:t>In the above case, the applicant need to resubmit a revised valuation certificate with a "valuation date" that is not later than 02.01.2024.</a:t>
            </a:r>
          </a:p>
          <a:p>
            <a:pPr lvl="2" algn="just"/>
            <a:endParaRPr lang="en-US" dirty="0">
              <a:solidFill>
                <a:srgbClr val="222222"/>
              </a:solidFill>
              <a:latin typeface="Book Antiqua" panose="02040602050305030304" pitchFamily="18" charset="0"/>
            </a:endParaRPr>
          </a:p>
          <a:p>
            <a:pPr lvl="1" algn="just"/>
            <a:endParaRPr lang="en-US" i="0" dirty="0">
              <a:solidFill>
                <a:srgbClr val="222222"/>
              </a:solidFill>
              <a:effectLst/>
              <a:latin typeface="Book Antiqua" panose="02040602050305030304" pitchFamily="18" charset="0"/>
            </a:endParaRPr>
          </a:p>
          <a:p>
            <a:pPr marL="457200" lvl="1" indent="0" algn="just">
              <a:buNone/>
            </a:pPr>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2770334206"/>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D9FD41-1C3D-0273-E8B4-B3ACE77AECCF}"/>
              </a:ext>
            </a:extLst>
          </p:cNvPr>
          <p:cNvSpPr>
            <a:spLocks noGrp="1"/>
          </p:cNvSpPr>
          <p:nvPr>
            <p:ph type="title"/>
          </p:nvPr>
        </p:nvSpPr>
        <p:spPr/>
        <p:txBody>
          <a:bodyPr/>
          <a:lstStyle/>
          <a:p>
            <a:r>
              <a:rPr lang="en-US" dirty="0"/>
              <a:t>Conclusion</a:t>
            </a:r>
            <a:endParaRPr lang="en-IN" dirty="0"/>
          </a:p>
        </p:txBody>
      </p:sp>
      <p:sp>
        <p:nvSpPr>
          <p:cNvPr id="3" name="Content Placeholder 2">
            <a:extLst>
              <a:ext uri="{FF2B5EF4-FFF2-40B4-BE49-F238E27FC236}">
                <a16:creationId xmlns:a16="http://schemas.microsoft.com/office/drawing/2014/main" id="{32AF25FA-9727-CE57-4EEC-F51A8C6F32A3}"/>
              </a:ext>
            </a:extLst>
          </p:cNvPr>
          <p:cNvSpPr>
            <a:spLocks noGrp="1"/>
          </p:cNvSpPr>
          <p:nvPr>
            <p:ph idx="1"/>
          </p:nvPr>
        </p:nvSpPr>
        <p:spPr/>
        <p:txBody>
          <a:bodyPr/>
          <a:lstStyle/>
          <a:p>
            <a:r>
              <a:rPr lang="en-US" dirty="0"/>
              <a:t>Last few months have seen quite a few important amendments, especially related to cross-border restructuring</a:t>
            </a:r>
          </a:p>
          <a:p>
            <a:r>
              <a:rPr lang="en-US" dirty="0"/>
              <a:t>However, FEMA is not the only regulation to consider Companies Act; Income-tax Act; Foreign Jurisdiction’s laws; etc.</a:t>
            </a:r>
          </a:p>
          <a:p>
            <a:r>
              <a:rPr lang="en-US" dirty="0"/>
              <a:t>Several clarifications mooted by way of changes to the Master Direction without any amendment in the Rules</a:t>
            </a:r>
          </a:p>
          <a:p>
            <a:endParaRPr lang="en-US" dirty="0"/>
          </a:p>
          <a:p>
            <a:r>
              <a:rPr lang="en-US" dirty="0"/>
              <a:t>Stay updated about latest changes through the BCAS and CTC Monthly Journals</a:t>
            </a:r>
            <a:endParaRPr lang="en-IN" dirty="0"/>
          </a:p>
        </p:txBody>
      </p:sp>
      <p:sp>
        <p:nvSpPr>
          <p:cNvPr id="4" name="Slide Number Placeholder 3">
            <a:extLst>
              <a:ext uri="{FF2B5EF4-FFF2-40B4-BE49-F238E27FC236}">
                <a16:creationId xmlns:a16="http://schemas.microsoft.com/office/drawing/2014/main" id="{863B67A2-1B97-AF29-5714-2BBFB455E288}"/>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110</a:t>
            </a:fld>
            <a:endParaRPr lang="en-US" altLang="en-US" dirty="0"/>
          </a:p>
        </p:txBody>
      </p:sp>
    </p:spTree>
    <p:extLst>
      <p:ext uri="{BB962C8B-B14F-4D97-AF65-F5344CB8AC3E}">
        <p14:creationId xmlns:p14="http://schemas.microsoft.com/office/powerpoint/2010/main" val="1267681775"/>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D27104-8A26-CB2D-08DF-F578FE653B37}"/>
              </a:ext>
            </a:extLst>
          </p:cNvPr>
          <p:cNvSpPr>
            <a:spLocks noGrp="1"/>
          </p:cNvSpPr>
          <p:nvPr>
            <p:ph type="title"/>
          </p:nvPr>
        </p:nvSpPr>
        <p:spPr/>
        <p:txBody>
          <a:bodyPr>
            <a:normAutofit fontScale="90000"/>
          </a:bodyPr>
          <a:lstStyle/>
          <a:p>
            <a:br>
              <a:rPr lang="en-US" dirty="0"/>
            </a:br>
            <a:r>
              <a:rPr lang="en-US" dirty="0"/>
              <a:t>Questions?</a:t>
            </a:r>
            <a:br>
              <a:rPr lang="en-IN" dirty="0"/>
            </a:br>
            <a:endParaRPr lang="en-IN" dirty="0"/>
          </a:p>
        </p:txBody>
      </p:sp>
      <p:sp>
        <p:nvSpPr>
          <p:cNvPr id="3" name="Content Placeholder 2">
            <a:extLst>
              <a:ext uri="{FF2B5EF4-FFF2-40B4-BE49-F238E27FC236}">
                <a16:creationId xmlns:a16="http://schemas.microsoft.com/office/drawing/2014/main" id="{5D60D71F-C250-1AFE-5570-034BAF08FC4B}"/>
              </a:ext>
            </a:extLst>
          </p:cNvPr>
          <p:cNvSpPr>
            <a:spLocks noGrp="1"/>
          </p:cNvSpPr>
          <p:nvPr>
            <p:ph idx="1"/>
          </p:nvPr>
        </p:nvSpPr>
        <p:spPr/>
        <p:txBody>
          <a:bodyPr>
            <a:normAutofit/>
          </a:bodyPr>
          <a:lstStyle/>
          <a:p>
            <a:r>
              <a:rPr lang="en-US" dirty="0"/>
              <a:t>Thank you for a patient hearing</a:t>
            </a:r>
          </a:p>
          <a:p>
            <a:endParaRPr lang="en-IN" dirty="0"/>
          </a:p>
          <a:p>
            <a:r>
              <a:rPr lang="en-IN" b="1" dirty="0"/>
              <a:t>Feedback: </a:t>
            </a:r>
            <a:r>
              <a:rPr lang="en-IN" dirty="0">
                <a:hlinkClick r:id="rId2"/>
              </a:rPr>
              <a:t>rutvik@rashminsanghvi.com</a:t>
            </a:r>
            <a:r>
              <a:rPr lang="en-IN" dirty="0"/>
              <a:t> </a:t>
            </a:r>
          </a:p>
          <a:p>
            <a:r>
              <a:rPr lang="en-IN" b="1" dirty="0"/>
              <a:t>Website: </a:t>
            </a:r>
            <a:r>
              <a:rPr lang="en-IN" dirty="0">
                <a:hlinkClick r:id="rId2"/>
              </a:rPr>
              <a:t>www.rashminsanghvi.com</a:t>
            </a:r>
            <a:r>
              <a:rPr lang="en-IN" dirty="0"/>
              <a:t> </a:t>
            </a:r>
            <a:endParaRPr lang="en-IN" b="1" dirty="0"/>
          </a:p>
          <a:p>
            <a:endParaRPr lang="en-US" b="1" dirty="0"/>
          </a:p>
          <a:p>
            <a:endParaRPr lang="en-US" b="1" dirty="0"/>
          </a:p>
          <a:p>
            <a:endParaRPr lang="en-US" b="1" dirty="0"/>
          </a:p>
          <a:p>
            <a:endParaRPr lang="en-US" b="1" dirty="0"/>
          </a:p>
          <a:p>
            <a:r>
              <a:rPr lang="en-US" b="1" dirty="0"/>
              <a:t>Acknowledgements:</a:t>
            </a:r>
          </a:p>
          <a:p>
            <a:r>
              <a:rPr lang="en-US" dirty="0"/>
              <a:t>CA Nareshbhai Ajwani, CAs Bhavya Gandhi, </a:t>
            </a:r>
            <a:r>
              <a:rPr lang="en-US" dirty="0" err="1"/>
              <a:t>Rajashree</a:t>
            </a:r>
            <a:r>
              <a:rPr lang="en-US" dirty="0"/>
              <a:t> Jain &amp; Manisha Tulsiani  and Ms. Yashvi </a:t>
            </a:r>
            <a:r>
              <a:rPr lang="en-US" dirty="0" err="1"/>
              <a:t>Rahate</a:t>
            </a:r>
            <a:endParaRPr lang="en-US" dirty="0"/>
          </a:p>
        </p:txBody>
      </p:sp>
      <p:sp>
        <p:nvSpPr>
          <p:cNvPr id="4" name="Slide Number Placeholder 3">
            <a:extLst>
              <a:ext uri="{FF2B5EF4-FFF2-40B4-BE49-F238E27FC236}">
                <a16:creationId xmlns:a16="http://schemas.microsoft.com/office/drawing/2014/main" id="{11969C63-42A4-85A7-D271-92AF2E6F8A35}"/>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111</a:t>
            </a:fld>
            <a:endParaRPr lang="en-US" altLang="en-US" dirty="0"/>
          </a:p>
        </p:txBody>
      </p:sp>
    </p:spTree>
    <p:extLst>
      <p:ext uri="{BB962C8B-B14F-4D97-AF65-F5344CB8AC3E}">
        <p14:creationId xmlns:p14="http://schemas.microsoft.com/office/powerpoint/2010/main" val="11499183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29D7B3-02D3-343A-F744-07E66F3D02B0}"/>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DCE2315-938F-255E-36B3-BB852BE0AA43}"/>
              </a:ext>
            </a:extLst>
          </p:cNvPr>
          <p:cNvSpPr>
            <a:spLocks noGrp="1"/>
          </p:cNvSpPr>
          <p:nvPr>
            <p:ph type="title"/>
          </p:nvPr>
        </p:nvSpPr>
        <p:spPr/>
        <p:txBody>
          <a:bodyPr/>
          <a:lstStyle/>
          <a:p>
            <a:r>
              <a:rPr lang="en-US" sz="2400" dirty="0"/>
              <a:t>Investment by FOCC on deferred basis</a:t>
            </a:r>
            <a:endParaRPr lang="en-IN" dirty="0">
              <a:cs typeface="Arial" charset="0"/>
            </a:endParaRPr>
          </a:p>
        </p:txBody>
      </p:sp>
      <p:sp>
        <p:nvSpPr>
          <p:cNvPr id="3" name="Content Placeholder 2">
            <a:extLst>
              <a:ext uri="{FF2B5EF4-FFF2-40B4-BE49-F238E27FC236}">
                <a16:creationId xmlns:a16="http://schemas.microsoft.com/office/drawing/2014/main" id="{5DB66FA5-964A-2B2F-68FC-E218514F6CAC}"/>
              </a:ext>
            </a:extLst>
          </p:cNvPr>
          <p:cNvSpPr>
            <a:spLocks noGrp="1"/>
          </p:cNvSpPr>
          <p:nvPr>
            <p:ph idx="1"/>
          </p:nvPr>
        </p:nvSpPr>
        <p:spPr>
          <a:xfrm>
            <a:off x="457200" y="1412776"/>
            <a:ext cx="8435280" cy="5112568"/>
          </a:xfrm>
        </p:spPr>
        <p:txBody>
          <a:bodyPr rtlCol="0">
            <a:normAutofit lnSpcReduction="10000"/>
          </a:bodyPr>
          <a:lstStyle/>
          <a:p>
            <a:pPr algn="l"/>
            <a:r>
              <a:rPr lang="en-US" sz="1800" b="1" i="0" u="none" strike="noStrike" baseline="0" dirty="0">
                <a:latin typeface="Times-Bold"/>
              </a:rPr>
              <a:t>23. Downstream investment - </a:t>
            </a:r>
            <a:r>
              <a:rPr lang="en-US" sz="1800" b="0" i="0" u="none" strike="noStrike" baseline="0" dirty="0">
                <a:latin typeface="Times-Roman"/>
              </a:rPr>
              <a:t>(1) Indian entity which has received indirect foreign investment shall comply with the entry route, sectoral caps, pricing guidelines and other attendant conditions as applicable for foreign investment.</a:t>
            </a:r>
            <a:endParaRPr lang="en-US" dirty="0"/>
          </a:p>
          <a:p>
            <a:pPr lvl="2">
              <a:defRPr/>
            </a:pPr>
            <a:endParaRPr lang="en-US" dirty="0"/>
          </a:p>
          <a:p>
            <a:pPr fontAlgn="auto">
              <a:spcAft>
                <a:spcPts val="0"/>
              </a:spcAft>
              <a:defRPr/>
            </a:pPr>
            <a:r>
              <a:rPr lang="en-US" sz="2000" dirty="0"/>
              <a:t>Rule 9(6) of NDI Rules:</a:t>
            </a:r>
          </a:p>
          <a:p>
            <a:pPr algn="l"/>
            <a:r>
              <a:rPr lang="en-US" sz="1800" b="0" i="0" u="none" strike="noStrike" baseline="0" dirty="0">
                <a:latin typeface="Times-Roman"/>
              </a:rPr>
              <a:t>(6) In case of transfer of equity instruments </a:t>
            </a:r>
            <a:r>
              <a:rPr lang="en-US" sz="1800" b="1" i="0" u="sng" strike="noStrike" baseline="0" dirty="0">
                <a:latin typeface="Times-Roman"/>
              </a:rPr>
              <a:t>between a person resident in India and a person resident outside India</a:t>
            </a:r>
            <a:r>
              <a:rPr lang="en-US" sz="1800" b="0" i="0" u="none" strike="noStrike" baseline="0" dirty="0">
                <a:latin typeface="Times-Roman"/>
              </a:rPr>
              <a:t>, an amount not exceeding twenty five percent of the total consideration,-</a:t>
            </a:r>
          </a:p>
          <a:p>
            <a:pPr algn="l"/>
            <a:r>
              <a:rPr lang="en-US" sz="1800" b="0" i="0" u="none" strike="noStrike" baseline="0" dirty="0">
                <a:latin typeface="Times-Roman"/>
              </a:rPr>
              <a:t>(</a:t>
            </a:r>
            <a:r>
              <a:rPr lang="en-US" sz="1800" b="0" i="0" u="none" strike="noStrike" baseline="0" dirty="0" err="1">
                <a:latin typeface="Times-Roman"/>
              </a:rPr>
              <a:t>i</a:t>
            </a:r>
            <a:r>
              <a:rPr lang="en-US" sz="1800" b="0" i="0" u="none" strike="noStrike" baseline="0" dirty="0">
                <a:latin typeface="Times-Roman"/>
              </a:rPr>
              <a:t>) may be paid by the buyer on a deferred basis within a period not exceeding eighteen months from the date of the </a:t>
            </a:r>
            <a:r>
              <a:rPr lang="en-IN" sz="1800" b="0" i="0" u="none" strike="noStrike" baseline="0" dirty="0">
                <a:latin typeface="Times-Roman"/>
              </a:rPr>
              <a:t>transfer agreement; or</a:t>
            </a:r>
          </a:p>
          <a:p>
            <a:pPr algn="l"/>
            <a:r>
              <a:rPr lang="en-US" sz="1800" b="0" i="0" u="none" strike="noStrike" baseline="0" dirty="0">
                <a:latin typeface="Times-Roman"/>
              </a:rPr>
              <a:t>(ii) may be settled through an escrow arrangement between the buyer and the seller for a period not exceeding eighteen months from the date of the transfer agreement; or</a:t>
            </a:r>
          </a:p>
          <a:p>
            <a:pPr algn="l"/>
            <a:r>
              <a:rPr lang="en-US" sz="1800" b="0" i="0" u="none" strike="noStrike" baseline="0" dirty="0">
                <a:latin typeface="Times-Roman"/>
              </a:rPr>
              <a:t>(iii) may be indemnified by the seller for a period not exceeding eighteen months from the date of the payment of the full consideration, if the total consideration has been paid by the buyer to the seller</a:t>
            </a:r>
          </a:p>
          <a:p>
            <a:pPr algn="l"/>
            <a:r>
              <a:rPr lang="en-US" sz="1800" b="0" i="0" u="none" strike="noStrike" baseline="0" dirty="0">
                <a:latin typeface="Times-Roman"/>
              </a:rPr>
              <a:t>Provided that the total consideration finally paid for the shares shall be compliant with the applicable pricing </a:t>
            </a:r>
            <a:r>
              <a:rPr lang="en-IN" sz="1800" b="0" i="0" u="none" strike="noStrike" baseline="0" dirty="0">
                <a:latin typeface="Times-Roman"/>
              </a:rPr>
              <a:t>guidelines.</a:t>
            </a: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7B25E42F-0842-FB07-C693-98BFA22852F0}"/>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11</a:t>
            </a:fld>
            <a:endParaRPr lang="en-US" altLang="en-US" dirty="0"/>
          </a:p>
        </p:txBody>
      </p:sp>
    </p:spTree>
    <p:extLst>
      <p:ext uri="{BB962C8B-B14F-4D97-AF65-F5344CB8AC3E}">
        <p14:creationId xmlns:p14="http://schemas.microsoft.com/office/powerpoint/2010/main" val="41041302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A4241-BBD5-1B00-09F9-8F9790D884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E0F598-4DC1-35F7-C68C-8A4986C7D037}"/>
              </a:ext>
            </a:extLst>
          </p:cNvPr>
          <p:cNvSpPr>
            <a:spLocks noGrp="1"/>
          </p:cNvSpPr>
          <p:nvPr>
            <p:ph type="ctrTitle"/>
          </p:nvPr>
        </p:nvSpPr>
        <p:spPr/>
        <p:txBody>
          <a:bodyPr>
            <a:normAutofit/>
          </a:bodyPr>
          <a:lstStyle/>
          <a:p>
            <a:r>
              <a:rPr lang="en-US" sz="3600" dirty="0"/>
              <a:t>Cross-Border Swaps</a:t>
            </a:r>
          </a:p>
        </p:txBody>
      </p:sp>
    </p:spTree>
    <p:extLst>
      <p:ext uri="{BB962C8B-B14F-4D97-AF65-F5344CB8AC3E}">
        <p14:creationId xmlns:p14="http://schemas.microsoft.com/office/powerpoint/2010/main" val="39112855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9CBBF-6D25-CABB-BD73-269FCCE2AF91}"/>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8444ADC1-9926-B2C1-C1E4-F3588EAC8332}"/>
              </a:ext>
            </a:extLst>
          </p:cNvPr>
          <p:cNvSpPr>
            <a:spLocks noGrp="1"/>
          </p:cNvSpPr>
          <p:nvPr>
            <p:ph type="title"/>
          </p:nvPr>
        </p:nvSpPr>
        <p:spPr/>
        <p:txBody>
          <a:bodyPr/>
          <a:lstStyle/>
          <a:p>
            <a:r>
              <a:rPr lang="en-US" sz="2400" dirty="0"/>
              <a:t>Swap of shares under FEMA – a timeline</a:t>
            </a:r>
            <a:endParaRPr lang="en-IN" dirty="0">
              <a:cs typeface="Arial" charset="0"/>
            </a:endParaRPr>
          </a:p>
        </p:txBody>
      </p:sp>
      <p:sp>
        <p:nvSpPr>
          <p:cNvPr id="4" name="Slide Number Placeholder 3">
            <a:extLst>
              <a:ext uri="{FF2B5EF4-FFF2-40B4-BE49-F238E27FC236}">
                <a16:creationId xmlns:a16="http://schemas.microsoft.com/office/drawing/2014/main" id="{7BC92249-58E9-E2C2-6F9B-9C86BD45EFF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13</a:t>
            </a:fld>
            <a:endParaRPr lang="en-US" altLang="en-US" dirty="0"/>
          </a:p>
        </p:txBody>
      </p:sp>
      <p:graphicFrame>
        <p:nvGraphicFramePr>
          <p:cNvPr id="6" name="Table 5">
            <a:extLst>
              <a:ext uri="{FF2B5EF4-FFF2-40B4-BE49-F238E27FC236}">
                <a16:creationId xmlns:a16="http://schemas.microsoft.com/office/drawing/2014/main" id="{E25ADC43-D74E-D799-F018-1F23BCF24DD1}"/>
              </a:ext>
            </a:extLst>
          </p:cNvPr>
          <p:cNvGraphicFramePr>
            <a:graphicFrameLocks noGrp="1"/>
          </p:cNvGraphicFramePr>
          <p:nvPr>
            <p:extLst>
              <p:ext uri="{D42A27DB-BD31-4B8C-83A1-F6EECF244321}">
                <p14:modId xmlns:p14="http://schemas.microsoft.com/office/powerpoint/2010/main" val="2252386477"/>
              </p:ext>
            </p:extLst>
          </p:nvPr>
        </p:nvGraphicFramePr>
        <p:xfrm>
          <a:off x="1" y="1143000"/>
          <a:ext cx="9144001" cy="5213350"/>
        </p:xfrm>
        <a:graphic>
          <a:graphicData uri="http://schemas.openxmlformats.org/drawingml/2006/table">
            <a:tbl>
              <a:tblPr firstRow="1" bandRow="1">
                <a:tableStyleId>{5C22544A-7EE6-4342-B048-85BDC9FD1C3A}</a:tableStyleId>
              </a:tblPr>
              <a:tblGrid>
                <a:gridCol w="1481917">
                  <a:extLst>
                    <a:ext uri="{9D8B030D-6E8A-4147-A177-3AD203B41FA5}">
                      <a16:colId xmlns:a16="http://schemas.microsoft.com/office/drawing/2014/main" val="3945294296"/>
                    </a:ext>
                  </a:extLst>
                </a:gridCol>
                <a:gridCol w="2240947">
                  <a:extLst>
                    <a:ext uri="{9D8B030D-6E8A-4147-A177-3AD203B41FA5}">
                      <a16:colId xmlns:a16="http://schemas.microsoft.com/office/drawing/2014/main" val="487733147"/>
                    </a:ext>
                  </a:extLst>
                </a:gridCol>
                <a:gridCol w="1547105">
                  <a:extLst>
                    <a:ext uri="{9D8B030D-6E8A-4147-A177-3AD203B41FA5}">
                      <a16:colId xmlns:a16="http://schemas.microsoft.com/office/drawing/2014/main" val="374607975"/>
                    </a:ext>
                  </a:extLst>
                </a:gridCol>
                <a:gridCol w="3874032">
                  <a:extLst>
                    <a:ext uri="{9D8B030D-6E8A-4147-A177-3AD203B41FA5}">
                      <a16:colId xmlns:a16="http://schemas.microsoft.com/office/drawing/2014/main" val="3199363278"/>
                    </a:ext>
                  </a:extLst>
                </a:gridCol>
              </a:tblGrid>
              <a:tr h="729869">
                <a:tc>
                  <a:txBody>
                    <a:bodyPr/>
                    <a:lstStyle/>
                    <a:p>
                      <a:r>
                        <a:rPr lang="en-IN" dirty="0"/>
                        <a:t>From</a:t>
                      </a:r>
                    </a:p>
                  </a:txBody>
                  <a:tcPr/>
                </a:tc>
                <a:tc>
                  <a:txBody>
                    <a:bodyPr/>
                    <a:lstStyle/>
                    <a:p>
                      <a:r>
                        <a:rPr lang="en-IN" dirty="0"/>
                        <a:t>Document</a:t>
                      </a:r>
                    </a:p>
                  </a:txBody>
                  <a:tcPr/>
                </a:tc>
                <a:tc>
                  <a:txBody>
                    <a:bodyPr/>
                    <a:lstStyle/>
                    <a:p>
                      <a:r>
                        <a:rPr lang="en-IN" dirty="0"/>
                        <a:t>Swap permitted</a:t>
                      </a:r>
                    </a:p>
                  </a:txBody>
                  <a:tcPr/>
                </a:tc>
                <a:tc>
                  <a:txBody>
                    <a:bodyPr/>
                    <a:lstStyle/>
                    <a:p>
                      <a:r>
                        <a:rPr lang="en-IN" dirty="0"/>
                        <a:t>Remarks</a:t>
                      </a:r>
                    </a:p>
                  </a:txBody>
                  <a:tcPr/>
                </a:tc>
                <a:extLst>
                  <a:ext uri="{0D108BD9-81ED-4DB2-BD59-A6C34878D82A}">
                    <a16:rowId xmlns:a16="http://schemas.microsoft.com/office/drawing/2014/main" val="3527295695"/>
                  </a:ext>
                </a:extLst>
              </a:tr>
              <a:tr h="1042670">
                <a:tc>
                  <a:txBody>
                    <a:bodyPr/>
                    <a:lstStyle/>
                    <a:p>
                      <a:r>
                        <a:rPr lang="en-IN" b="0" dirty="0"/>
                        <a:t>19</a:t>
                      </a:r>
                      <a:r>
                        <a:rPr lang="en-IN" b="0" baseline="30000" dirty="0"/>
                        <a:t>th</a:t>
                      </a:r>
                      <a:r>
                        <a:rPr lang="en-IN" b="0" dirty="0"/>
                        <a:t> November 2004</a:t>
                      </a:r>
                    </a:p>
                  </a:txBody>
                  <a:tcPr/>
                </a:tc>
                <a:tc>
                  <a:txBody>
                    <a:bodyPr/>
                    <a:lstStyle/>
                    <a:p>
                      <a:r>
                        <a:rPr lang="en-IN" dirty="0"/>
                        <a:t>FEMA 120 Continued in OI Rules – Aug 2022</a:t>
                      </a:r>
                    </a:p>
                  </a:txBody>
                  <a:tcPr/>
                </a:tc>
                <a:tc>
                  <a:txBody>
                    <a:bodyPr/>
                    <a:lstStyle/>
                    <a:p>
                      <a:r>
                        <a:rPr lang="en-IN" dirty="0"/>
                        <a:t>ODI-ODI</a:t>
                      </a:r>
                    </a:p>
                  </a:txBody>
                  <a:tcPr/>
                </a:tc>
                <a:tc>
                  <a:txBody>
                    <a:bodyPr/>
                    <a:lstStyle/>
                    <a:p>
                      <a:r>
                        <a:rPr lang="en-IN" b="0" u="none" dirty="0"/>
                        <a:t>Indian entities permitted to acquire shares of foreign company through swap of shares.</a:t>
                      </a:r>
                      <a:endParaRPr lang="en-IN" b="0" u="none" dirty="0">
                        <a:highlight>
                          <a:srgbClr val="FFFF00"/>
                        </a:highlight>
                      </a:endParaRPr>
                    </a:p>
                  </a:txBody>
                  <a:tcPr/>
                </a:tc>
                <a:extLst>
                  <a:ext uri="{0D108BD9-81ED-4DB2-BD59-A6C34878D82A}">
                    <a16:rowId xmlns:a16="http://schemas.microsoft.com/office/drawing/2014/main" val="2555155018"/>
                  </a:ext>
                </a:extLst>
              </a:tr>
              <a:tr h="1042670">
                <a:tc>
                  <a:txBody>
                    <a:bodyPr/>
                    <a:lstStyle/>
                    <a:p>
                      <a:r>
                        <a:rPr lang="en-IN" b="0" dirty="0"/>
                        <a:t>15</a:t>
                      </a:r>
                      <a:r>
                        <a:rPr lang="en-IN" b="0" baseline="30000" dirty="0"/>
                        <a:t>th</a:t>
                      </a:r>
                      <a:r>
                        <a:rPr lang="en-IN" b="0" dirty="0"/>
                        <a:t> February 2016</a:t>
                      </a:r>
                    </a:p>
                  </a:txBody>
                  <a:tcPr/>
                </a:tc>
                <a:tc>
                  <a:txBody>
                    <a:bodyPr/>
                    <a:lstStyle/>
                    <a:p>
                      <a:r>
                        <a:rPr lang="en-IN" dirty="0"/>
                        <a:t>FEMA 20</a:t>
                      </a:r>
                    </a:p>
                  </a:txBody>
                  <a:tcPr/>
                </a:tc>
                <a:tc>
                  <a:txBody>
                    <a:bodyPr/>
                    <a:lstStyle/>
                    <a:p>
                      <a:r>
                        <a:rPr lang="en-IN" dirty="0"/>
                        <a:t>FDI-FDI (Primary swap)</a:t>
                      </a:r>
                    </a:p>
                  </a:txBody>
                  <a:tcPr/>
                </a:tc>
                <a:tc>
                  <a:txBody>
                    <a:bodyPr/>
                    <a:lstStyle/>
                    <a:p>
                      <a:r>
                        <a:rPr lang="en-IN" b="0" u="none" dirty="0"/>
                        <a:t>Indian entities permitted to “issue” shares to non-residents against </a:t>
                      </a:r>
                      <a:r>
                        <a:rPr lang="en-IN" b="1" u="sng" dirty="0"/>
                        <a:t>swap of shares of Indian company. </a:t>
                      </a:r>
                    </a:p>
                  </a:txBody>
                  <a:tcPr/>
                </a:tc>
                <a:extLst>
                  <a:ext uri="{0D108BD9-81ED-4DB2-BD59-A6C34878D82A}">
                    <a16:rowId xmlns:a16="http://schemas.microsoft.com/office/drawing/2014/main" val="4170887313"/>
                  </a:ext>
                </a:extLst>
              </a:tr>
              <a:tr h="1355471">
                <a:tc>
                  <a:txBody>
                    <a:bodyPr/>
                    <a:lstStyle/>
                    <a:p>
                      <a:r>
                        <a:rPr lang="en-IN" b="1" dirty="0"/>
                        <a:t>16</a:t>
                      </a:r>
                      <a:r>
                        <a:rPr lang="en-IN" b="1" baseline="30000" dirty="0"/>
                        <a:t>th</a:t>
                      </a:r>
                      <a:r>
                        <a:rPr lang="en-IN" b="1" dirty="0"/>
                        <a:t> August 2024</a:t>
                      </a:r>
                    </a:p>
                  </a:txBody>
                  <a:tcPr>
                    <a:solidFill>
                      <a:schemeClr val="bg2">
                        <a:lumMod val="90000"/>
                      </a:schemeClr>
                    </a:solidFill>
                  </a:tcPr>
                </a:tc>
                <a:tc>
                  <a:txBody>
                    <a:bodyPr/>
                    <a:lstStyle/>
                    <a:p>
                      <a:r>
                        <a:rPr lang="en-IN" dirty="0"/>
                        <a:t>Amendment in NDI Rules</a:t>
                      </a:r>
                    </a:p>
                  </a:txBody>
                  <a:tcPr>
                    <a:solidFill>
                      <a:schemeClr val="bg2">
                        <a:lumMod val="90000"/>
                      </a:schemeClr>
                    </a:solidFill>
                  </a:tcPr>
                </a:tc>
                <a:tc>
                  <a:txBody>
                    <a:bodyPr/>
                    <a:lstStyle/>
                    <a:p>
                      <a:r>
                        <a:rPr lang="en-IN" dirty="0"/>
                        <a:t>FDI-FDI (Secondary swap) &amp;</a:t>
                      </a:r>
                    </a:p>
                    <a:p>
                      <a:r>
                        <a:rPr lang="en-IN" dirty="0"/>
                        <a:t>ODI-FDI</a:t>
                      </a:r>
                    </a:p>
                  </a:txBody>
                  <a:tcPr>
                    <a:solidFill>
                      <a:schemeClr val="bg2">
                        <a:lumMod val="90000"/>
                      </a:schemeClr>
                    </a:solidFill>
                  </a:tcPr>
                </a:tc>
                <a:tc>
                  <a:txBody>
                    <a:bodyPr/>
                    <a:lstStyle/>
                    <a:p>
                      <a:r>
                        <a:rPr lang="en-IN" dirty="0"/>
                        <a:t>NRs permitted to acquire shares of Indian company by way of </a:t>
                      </a:r>
                      <a:r>
                        <a:rPr lang="en-IN" b="1" u="sng" dirty="0"/>
                        <a:t>swap of shares of foreign company.</a:t>
                      </a:r>
                    </a:p>
                  </a:txBody>
                  <a:tcPr>
                    <a:solidFill>
                      <a:schemeClr val="bg2">
                        <a:lumMod val="90000"/>
                      </a:schemeClr>
                    </a:solidFill>
                  </a:tcPr>
                </a:tc>
                <a:extLst>
                  <a:ext uri="{0D108BD9-81ED-4DB2-BD59-A6C34878D82A}">
                    <a16:rowId xmlns:a16="http://schemas.microsoft.com/office/drawing/2014/main" val="277164447"/>
                  </a:ext>
                </a:extLst>
              </a:tr>
              <a:tr h="1042670">
                <a:tc>
                  <a:txBody>
                    <a:bodyPr/>
                    <a:lstStyle/>
                    <a:p>
                      <a:r>
                        <a:rPr lang="en-IN" b="1" dirty="0"/>
                        <a:t>20</a:t>
                      </a:r>
                      <a:r>
                        <a:rPr lang="en-IN" b="1" baseline="30000" dirty="0"/>
                        <a:t>th</a:t>
                      </a:r>
                      <a:r>
                        <a:rPr lang="en-IN" b="1" dirty="0"/>
                        <a:t> January 2025</a:t>
                      </a:r>
                    </a:p>
                  </a:txBody>
                  <a:tcPr>
                    <a:solidFill>
                      <a:schemeClr val="bg2">
                        <a:lumMod val="90000"/>
                      </a:schemeClr>
                    </a:solidFill>
                  </a:tcPr>
                </a:tc>
                <a:tc>
                  <a:txBody>
                    <a:bodyPr/>
                    <a:lstStyle/>
                    <a:p>
                      <a:r>
                        <a:rPr lang="en-IN" dirty="0"/>
                        <a:t>Master Direction on Foreign Investment in India</a:t>
                      </a:r>
                    </a:p>
                  </a:txBody>
                  <a:tcPr>
                    <a:solidFill>
                      <a:schemeClr val="bg2">
                        <a:lumMod val="90000"/>
                      </a:schemeClr>
                    </a:solidFill>
                  </a:tcPr>
                </a:tc>
                <a:tc>
                  <a:txBody>
                    <a:bodyPr/>
                    <a:lstStyle/>
                    <a:p>
                      <a:r>
                        <a:rPr lang="en-IN" b="0" dirty="0"/>
                        <a:t>Above swaps permitted to FOCCs</a:t>
                      </a:r>
                    </a:p>
                  </a:txBody>
                  <a:tcPr>
                    <a:solidFill>
                      <a:schemeClr val="bg2">
                        <a:lumMod val="90000"/>
                      </a:schemeClr>
                    </a:solidFill>
                  </a:tcPr>
                </a:tc>
                <a:tc>
                  <a:txBody>
                    <a:bodyPr/>
                    <a:lstStyle/>
                    <a:p>
                      <a:r>
                        <a:rPr lang="en-IN" dirty="0"/>
                        <a:t>Clarification provided that the arrangements allowed to NRs are also permitted to FOCCs.</a:t>
                      </a:r>
                    </a:p>
                  </a:txBody>
                  <a:tcPr>
                    <a:solidFill>
                      <a:schemeClr val="bg2">
                        <a:lumMod val="90000"/>
                      </a:schemeClr>
                    </a:solidFill>
                  </a:tcPr>
                </a:tc>
                <a:extLst>
                  <a:ext uri="{0D108BD9-81ED-4DB2-BD59-A6C34878D82A}">
                    <a16:rowId xmlns:a16="http://schemas.microsoft.com/office/drawing/2014/main" val="1239985607"/>
                  </a:ext>
                </a:extLst>
              </a:tr>
            </a:tbl>
          </a:graphicData>
        </a:graphic>
      </p:graphicFrame>
    </p:spTree>
    <p:extLst>
      <p:ext uri="{BB962C8B-B14F-4D97-AF65-F5344CB8AC3E}">
        <p14:creationId xmlns:p14="http://schemas.microsoft.com/office/powerpoint/2010/main" val="1788005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79CBBF-6D25-CABB-BD73-269FCCE2AF91}"/>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8444ADC1-9926-B2C1-C1E4-F3588EAC8332}"/>
              </a:ext>
            </a:extLst>
          </p:cNvPr>
          <p:cNvSpPr>
            <a:spLocks noGrp="1"/>
          </p:cNvSpPr>
          <p:nvPr>
            <p:ph type="title"/>
          </p:nvPr>
        </p:nvSpPr>
        <p:spPr/>
        <p:txBody>
          <a:bodyPr/>
          <a:lstStyle/>
          <a:p>
            <a:r>
              <a:rPr lang="en-US" sz="2400" dirty="0"/>
              <a:t>Swap of shares – Introduction</a:t>
            </a:r>
            <a:endParaRPr lang="en-IN" dirty="0">
              <a:cs typeface="Arial" charset="0"/>
            </a:endParaRPr>
          </a:p>
        </p:txBody>
      </p:sp>
      <p:sp>
        <p:nvSpPr>
          <p:cNvPr id="3" name="Content Placeholder 2">
            <a:extLst>
              <a:ext uri="{FF2B5EF4-FFF2-40B4-BE49-F238E27FC236}">
                <a16:creationId xmlns:a16="http://schemas.microsoft.com/office/drawing/2014/main" id="{456F1FCB-9E6A-D024-7CC4-6ACBE078768D}"/>
              </a:ext>
            </a:extLst>
          </p:cNvPr>
          <p:cNvSpPr>
            <a:spLocks noGrp="1"/>
          </p:cNvSpPr>
          <p:nvPr>
            <p:ph idx="1"/>
          </p:nvPr>
        </p:nvSpPr>
        <p:spPr>
          <a:xfrm>
            <a:off x="467544" y="1484784"/>
            <a:ext cx="8066856" cy="4871566"/>
          </a:xfrm>
        </p:spPr>
        <p:txBody>
          <a:bodyPr rtlCol="0">
            <a:normAutofit lnSpcReduction="10000"/>
          </a:bodyPr>
          <a:lstStyle/>
          <a:p>
            <a:pPr fontAlgn="auto">
              <a:spcAft>
                <a:spcPts val="0"/>
              </a:spcAft>
              <a:defRPr/>
            </a:pPr>
            <a:r>
              <a:rPr lang="en-US" dirty="0"/>
              <a:t>Swap of shares has become one of the popular manners for corporate restructuring, especially for startups</a:t>
            </a:r>
          </a:p>
          <a:p>
            <a:pPr fontAlgn="auto">
              <a:spcAft>
                <a:spcPts val="0"/>
              </a:spcAft>
              <a:defRPr/>
            </a:pPr>
            <a:endParaRPr lang="en-US" dirty="0"/>
          </a:p>
          <a:p>
            <a:pPr fontAlgn="auto">
              <a:spcAft>
                <a:spcPts val="0"/>
              </a:spcAft>
              <a:defRPr/>
            </a:pPr>
            <a:r>
              <a:rPr lang="en-US" dirty="0"/>
              <a:t>A company wanting to buy shares of another company offers consideration in kind instead of in cash – through transfer of its own shares or of a third company held by it. </a:t>
            </a:r>
          </a:p>
          <a:p>
            <a:pPr lvl="3">
              <a:defRPr/>
            </a:pPr>
            <a:endParaRPr lang="en-US" dirty="0"/>
          </a:p>
          <a:p>
            <a:pPr fontAlgn="auto">
              <a:spcAft>
                <a:spcPts val="0"/>
              </a:spcAft>
              <a:defRPr/>
            </a:pPr>
            <a:r>
              <a:rPr lang="en-US" dirty="0"/>
              <a:t>The seller/ issuer is willing to acquire the shares of the third company in consideration instead of cash</a:t>
            </a:r>
          </a:p>
          <a:p>
            <a:pPr fontAlgn="auto">
              <a:spcAft>
                <a:spcPts val="0"/>
              </a:spcAft>
              <a:defRPr/>
            </a:pPr>
            <a:endParaRPr lang="en-US" dirty="0"/>
          </a:p>
          <a:p>
            <a:pPr fontAlgn="auto">
              <a:spcAft>
                <a:spcPts val="0"/>
              </a:spcAft>
              <a:defRPr/>
            </a:pPr>
            <a:r>
              <a:rPr lang="en-US" dirty="0"/>
              <a:t>Huge benefit from cash flow perspective</a:t>
            </a:r>
          </a:p>
          <a:p>
            <a:pPr fontAlgn="auto">
              <a:spcAft>
                <a:spcPts val="0"/>
              </a:spcAft>
              <a:defRPr/>
            </a:pPr>
            <a:r>
              <a:rPr lang="en-US" dirty="0"/>
              <a:t>Common and helpful in corporate restructuring</a:t>
            </a:r>
          </a:p>
        </p:txBody>
      </p:sp>
      <p:sp>
        <p:nvSpPr>
          <p:cNvPr id="4" name="Slide Number Placeholder 3">
            <a:extLst>
              <a:ext uri="{FF2B5EF4-FFF2-40B4-BE49-F238E27FC236}">
                <a16:creationId xmlns:a16="http://schemas.microsoft.com/office/drawing/2014/main" id="{7BC92249-58E9-E2C2-6F9B-9C86BD45EFF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14</a:t>
            </a:fld>
            <a:endParaRPr lang="en-US" altLang="en-US" dirty="0"/>
          </a:p>
        </p:txBody>
      </p:sp>
    </p:spTree>
    <p:extLst>
      <p:ext uri="{BB962C8B-B14F-4D97-AF65-F5344CB8AC3E}">
        <p14:creationId xmlns:p14="http://schemas.microsoft.com/office/powerpoint/2010/main" val="862617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1210-963B-BB78-EB04-8BF5FB62CCD1}"/>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61F43FBB-B125-414C-DF8E-F92792466276}"/>
              </a:ext>
            </a:extLst>
          </p:cNvPr>
          <p:cNvSpPr>
            <a:spLocks noGrp="1"/>
          </p:cNvSpPr>
          <p:nvPr>
            <p:ph type="title"/>
          </p:nvPr>
        </p:nvSpPr>
        <p:spPr/>
        <p:txBody>
          <a:bodyPr/>
          <a:lstStyle/>
          <a:p>
            <a:r>
              <a:rPr lang="en-US" sz="2400" dirty="0"/>
              <a:t>Swap of shares – General points</a:t>
            </a:r>
            <a:endParaRPr lang="en-IN" dirty="0">
              <a:cs typeface="Arial" charset="0"/>
            </a:endParaRPr>
          </a:p>
        </p:txBody>
      </p:sp>
      <p:sp>
        <p:nvSpPr>
          <p:cNvPr id="3" name="Content Placeholder 2">
            <a:extLst>
              <a:ext uri="{FF2B5EF4-FFF2-40B4-BE49-F238E27FC236}">
                <a16:creationId xmlns:a16="http://schemas.microsoft.com/office/drawing/2014/main" id="{A190B859-04F6-83F6-81C0-B56F0BC2A3A1}"/>
              </a:ext>
            </a:extLst>
          </p:cNvPr>
          <p:cNvSpPr>
            <a:spLocks noGrp="1"/>
          </p:cNvSpPr>
          <p:nvPr>
            <p:ph idx="1"/>
          </p:nvPr>
        </p:nvSpPr>
        <p:spPr>
          <a:xfrm>
            <a:off x="467544" y="1484784"/>
            <a:ext cx="8066856" cy="4871566"/>
          </a:xfrm>
        </p:spPr>
        <p:txBody>
          <a:bodyPr rtlCol="0">
            <a:normAutofit fontScale="92500" lnSpcReduction="10000"/>
          </a:bodyPr>
          <a:lstStyle/>
          <a:p>
            <a:pPr fontAlgn="auto">
              <a:spcAft>
                <a:spcPts val="0"/>
              </a:spcAft>
              <a:defRPr/>
            </a:pPr>
            <a:r>
              <a:rPr lang="en-US" dirty="0"/>
              <a:t>Cross-border angle leads to applicability of FEMA</a:t>
            </a:r>
          </a:p>
          <a:p>
            <a:pPr fontAlgn="auto">
              <a:spcAft>
                <a:spcPts val="0"/>
              </a:spcAft>
              <a:defRPr/>
            </a:pPr>
            <a:r>
              <a:rPr lang="en-US" dirty="0"/>
              <a:t>Several permutations possible</a:t>
            </a:r>
          </a:p>
          <a:p>
            <a:pPr lvl="2">
              <a:defRPr/>
            </a:pPr>
            <a:endParaRPr lang="en-US" dirty="0"/>
          </a:p>
          <a:p>
            <a:pPr fontAlgn="auto">
              <a:spcAft>
                <a:spcPts val="0"/>
              </a:spcAft>
              <a:defRPr/>
            </a:pPr>
            <a:r>
              <a:rPr lang="en-US" dirty="0"/>
              <a:t>Pricing guidelines to be adhered to</a:t>
            </a:r>
          </a:p>
          <a:p>
            <a:pPr fontAlgn="auto">
              <a:spcAft>
                <a:spcPts val="0"/>
              </a:spcAft>
              <a:defRPr/>
            </a:pPr>
            <a:r>
              <a:rPr lang="en-US" dirty="0"/>
              <a:t>Valuation to be done</a:t>
            </a:r>
          </a:p>
          <a:p>
            <a:pPr fontAlgn="auto">
              <a:spcAft>
                <a:spcPts val="0"/>
              </a:spcAft>
              <a:defRPr/>
            </a:pPr>
            <a:r>
              <a:rPr lang="en-US" dirty="0"/>
              <a:t>Difference to be paid </a:t>
            </a:r>
          </a:p>
          <a:p>
            <a:pPr lvl="2">
              <a:defRPr/>
            </a:pPr>
            <a:endParaRPr lang="en-US" dirty="0"/>
          </a:p>
          <a:p>
            <a:pPr>
              <a:defRPr/>
            </a:pPr>
            <a:r>
              <a:rPr lang="en-US" dirty="0"/>
              <a:t>Reporting requirements to be met</a:t>
            </a:r>
          </a:p>
          <a:p>
            <a:pPr lvl="3">
              <a:defRPr/>
            </a:pPr>
            <a:endParaRPr lang="en-US" dirty="0"/>
          </a:p>
          <a:p>
            <a:pPr fontAlgn="auto">
              <a:spcAft>
                <a:spcPts val="0"/>
              </a:spcAft>
              <a:defRPr/>
            </a:pPr>
            <a:r>
              <a:rPr lang="en-US" dirty="0"/>
              <a:t>Income-tax issues also to be kept in mind</a:t>
            </a:r>
          </a:p>
          <a:p>
            <a:pPr lvl="1">
              <a:defRPr/>
            </a:pPr>
            <a:r>
              <a:rPr lang="en-US" dirty="0"/>
              <a:t>Transfer Pricing, valuation norms</a:t>
            </a:r>
          </a:p>
          <a:p>
            <a:pPr>
              <a:defRPr/>
            </a:pPr>
            <a:r>
              <a:rPr lang="en-US" dirty="0"/>
              <a:t>Swap may not be preferred due to tax considerations</a:t>
            </a:r>
          </a:p>
          <a:p>
            <a:pPr>
              <a:defRPr/>
            </a:pPr>
            <a:r>
              <a:rPr lang="en-US" dirty="0"/>
              <a:t>But preferable where cash flow considerations are paramount</a:t>
            </a:r>
          </a:p>
          <a:p>
            <a:pPr lvl="2">
              <a:defRPr/>
            </a:pPr>
            <a:endParaRPr lang="en-US" dirty="0"/>
          </a:p>
        </p:txBody>
      </p:sp>
      <p:sp>
        <p:nvSpPr>
          <p:cNvPr id="4" name="Slide Number Placeholder 3">
            <a:extLst>
              <a:ext uri="{FF2B5EF4-FFF2-40B4-BE49-F238E27FC236}">
                <a16:creationId xmlns:a16="http://schemas.microsoft.com/office/drawing/2014/main" id="{7FC5D052-05E9-3C75-AB58-314F47101D5C}"/>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15</a:t>
            </a:fld>
            <a:endParaRPr lang="en-US" altLang="en-US" dirty="0"/>
          </a:p>
        </p:txBody>
      </p:sp>
    </p:spTree>
    <p:extLst>
      <p:ext uri="{BB962C8B-B14F-4D97-AF65-F5344CB8AC3E}">
        <p14:creationId xmlns:p14="http://schemas.microsoft.com/office/powerpoint/2010/main" val="15488749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84B989-220E-E5AC-36F3-D565DAC346E5}"/>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A43AA71-9828-DE5A-E4A5-B8DC2BA1C7C1}"/>
              </a:ext>
            </a:extLst>
          </p:cNvPr>
          <p:cNvSpPr>
            <a:spLocks noGrp="1"/>
          </p:cNvSpPr>
          <p:nvPr>
            <p:ph type="title"/>
          </p:nvPr>
        </p:nvSpPr>
        <p:spPr/>
        <p:txBody>
          <a:bodyPr/>
          <a:lstStyle/>
          <a:p>
            <a:r>
              <a:rPr lang="en-US" sz="2400" dirty="0"/>
              <a:t>Swa</a:t>
            </a:r>
            <a:r>
              <a:rPr lang="en-US" dirty="0"/>
              <a:t>p of shares under </a:t>
            </a:r>
            <a:r>
              <a:rPr lang="en-US" sz="2400" dirty="0"/>
              <a:t>NDI Rules – How it operates</a:t>
            </a:r>
            <a:endParaRPr lang="en-IN" dirty="0">
              <a:cs typeface="Arial" charset="0"/>
            </a:endParaRPr>
          </a:p>
        </p:txBody>
      </p:sp>
      <p:sp>
        <p:nvSpPr>
          <p:cNvPr id="3" name="Content Placeholder 2">
            <a:extLst>
              <a:ext uri="{FF2B5EF4-FFF2-40B4-BE49-F238E27FC236}">
                <a16:creationId xmlns:a16="http://schemas.microsoft.com/office/drawing/2014/main" id="{44C93315-78E5-CDBF-A342-070D65BD4B8F}"/>
              </a:ext>
            </a:extLst>
          </p:cNvPr>
          <p:cNvSpPr>
            <a:spLocks noGrp="1"/>
          </p:cNvSpPr>
          <p:nvPr>
            <p:ph idx="1"/>
          </p:nvPr>
        </p:nvSpPr>
        <p:spPr>
          <a:xfrm>
            <a:off x="323528" y="1484784"/>
            <a:ext cx="8363272" cy="4968552"/>
          </a:xfrm>
        </p:spPr>
        <p:txBody>
          <a:bodyPr rtlCol="0">
            <a:normAutofit fontScale="85000" lnSpcReduction="20000"/>
          </a:bodyPr>
          <a:lstStyle/>
          <a:p>
            <a:pPr algn="l"/>
            <a:r>
              <a:rPr lang="en-US" b="1" i="0" u="none" strike="noStrike" baseline="0" dirty="0"/>
              <a:t>Rule 6 – </a:t>
            </a:r>
            <a:r>
              <a:rPr lang="en-US" i="0" u="none" strike="noStrike" baseline="0" dirty="0"/>
              <a:t>A person resident outside India may make investment as under - </a:t>
            </a:r>
          </a:p>
          <a:p>
            <a:pPr algn="l"/>
            <a:r>
              <a:rPr lang="en-US" i="0" u="none" strike="noStrike" baseline="0" dirty="0"/>
              <a:t>(a) may </a:t>
            </a:r>
            <a:r>
              <a:rPr lang="en-US" b="1" u="none" strike="noStrike" baseline="0" dirty="0"/>
              <a:t>subscribe, purchas</a:t>
            </a:r>
            <a:r>
              <a:rPr lang="en-US" b="1" dirty="0"/>
              <a:t>e or sell </a:t>
            </a:r>
            <a:r>
              <a:rPr lang="en-US" dirty="0"/>
              <a:t>equity instruments of an Indian company in the manner and subject to the terms and conditions specified in Schedule I;…</a:t>
            </a:r>
            <a:endParaRPr lang="en-US" i="0" u="none" strike="noStrike" baseline="0" dirty="0"/>
          </a:p>
          <a:p>
            <a:pPr algn="l"/>
            <a:r>
              <a:rPr lang="en-US" b="1" i="0" u="none" strike="noStrike" baseline="0" dirty="0"/>
              <a:t>Schedule I </a:t>
            </a:r>
          </a:p>
          <a:p>
            <a:pPr algn="l"/>
            <a:r>
              <a:rPr lang="en-US" b="0" i="0" u="none" strike="noStrike" baseline="0" dirty="0"/>
              <a:t>(1) </a:t>
            </a:r>
            <a:r>
              <a:rPr lang="en-US" b="1" i="0" u="none" strike="noStrike" baseline="0" dirty="0"/>
              <a:t>Purchase or sale </a:t>
            </a:r>
            <a:r>
              <a:rPr lang="en-US" b="0" i="0" u="none" strike="noStrike" baseline="0" dirty="0"/>
              <a:t>of equity instruments of an Indian company by a person resident outside India</a:t>
            </a:r>
          </a:p>
          <a:p>
            <a:pPr algn="l"/>
            <a:r>
              <a:rPr lang="en-US" b="0" i="0" u="none" strike="noStrike" baseline="0" dirty="0"/>
              <a:t>…</a:t>
            </a:r>
          </a:p>
          <a:p>
            <a:pPr algn="l"/>
            <a:r>
              <a:rPr lang="en-US" b="0" i="0" u="none" strike="noStrike" baseline="0" dirty="0"/>
              <a:t>(d) </a:t>
            </a:r>
            <a:r>
              <a:rPr lang="en-US" i="0" strike="noStrike" baseline="0" dirty="0"/>
              <a:t>An Indian company </a:t>
            </a:r>
            <a:r>
              <a:rPr lang="en-US" b="1" i="0" u="sng" strike="noStrike" baseline="0" dirty="0"/>
              <a:t>may issue</a:t>
            </a:r>
            <a:r>
              <a:rPr lang="en-US" dirty="0"/>
              <a:t>… </a:t>
            </a:r>
            <a:r>
              <a:rPr lang="en-US" i="0" strike="noStrike" baseline="0" dirty="0"/>
              <a:t>equity instruments to a person resident outside India</a:t>
            </a:r>
            <a:r>
              <a:rPr lang="en-US" b="0" i="0" u="none" strike="noStrike" baseline="0" dirty="0"/>
              <a:t>…. against - </a:t>
            </a:r>
          </a:p>
          <a:p>
            <a:pPr algn="l"/>
            <a:r>
              <a:rPr lang="en-US" b="1" i="0" strike="noStrike" baseline="0" dirty="0"/>
              <a:t>(i) swap of equity instruments</a:t>
            </a:r>
            <a:r>
              <a:rPr lang="en-US" b="0" i="0" u="none" strike="noStrike" baseline="0" dirty="0"/>
              <a:t>; or…</a:t>
            </a:r>
            <a:endParaRPr lang="en-US" dirty="0"/>
          </a:p>
          <a:p>
            <a:pPr algn="l"/>
            <a:endParaRPr lang="en-US" dirty="0"/>
          </a:p>
          <a:p>
            <a:pPr algn="l"/>
            <a:r>
              <a:rPr lang="en-US" b="1" i="0" u="none" strike="noStrike" baseline="0" dirty="0"/>
              <a:t>Rule 2(k):</a:t>
            </a:r>
          </a:p>
          <a:p>
            <a:pPr algn="l"/>
            <a:r>
              <a:rPr lang="en-US" b="0" i="0" u="none" strike="noStrike" baseline="0" dirty="0"/>
              <a:t>(k) “equity instruments” means equity shares, convertible debentures, preference shares and share </a:t>
            </a:r>
            <a:r>
              <a:rPr lang="en-US" strike="noStrike" baseline="0" dirty="0"/>
              <a:t>warrants issued </a:t>
            </a:r>
            <a:r>
              <a:rPr lang="en-US" b="1" u="sng" strike="noStrike" baseline="0" dirty="0"/>
              <a:t>by </a:t>
            </a:r>
            <a:r>
              <a:rPr lang="en-US" b="1" i="0" u="sng" strike="noStrike" baseline="0" dirty="0"/>
              <a:t>an </a:t>
            </a:r>
            <a:r>
              <a:rPr lang="en-IN" b="1" i="0" u="sng" strike="noStrike" baseline="0" dirty="0"/>
              <a:t>Indian company.</a:t>
            </a:r>
            <a:endParaRPr lang="en-US" b="1" u="sng" dirty="0"/>
          </a:p>
        </p:txBody>
      </p:sp>
      <p:sp>
        <p:nvSpPr>
          <p:cNvPr id="4" name="Slide Number Placeholder 3">
            <a:extLst>
              <a:ext uri="{FF2B5EF4-FFF2-40B4-BE49-F238E27FC236}">
                <a16:creationId xmlns:a16="http://schemas.microsoft.com/office/drawing/2014/main" id="{917A6479-78D5-519C-56DD-4ACAF9E80818}"/>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16</a:t>
            </a:fld>
            <a:endParaRPr lang="en-US" altLang="en-US" dirty="0"/>
          </a:p>
        </p:txBody>
      </p:sp>
    </p:spTree>
    <p:extLst>
      <p:ext uri="{BB962C8B-B14F-4D97-AF65-F5344CB8AC3E}">
        <p14:creationId xmlns:p14="http://schemas.microsoft.com/office/powerpoint/2010/main" val="1443729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D6432-72C7-7049-6DD6-C6F724CE3FFB}"/>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67F5CC45-2D50-1BD6-2CB0-FF162A1F66FC}"/>
              </a:ext>
            </a:extLst>
          </p:cNvPr>
          <p:cNvSpPr>
            <a:spLocks noGrp="1"/>
          </p:cNvSpPr>
          <p:nvPr>
            <p:ph type="title"/>
          </p:nvPr>
        </p:nvSpPr>
        <p:spPr/>
        <p:txBody>
          <a:bodyPr/>
          <a:lstStyle/>
          <a:p>
            <a:r>
              <a:rPr lang="en-US" sz="2400" dirty="0"/>
              <a:t>Swap 1: ICO issuing shares to US Co for another ICO’s shares</a:t>
            </a:r>
            <a:endParaRPr lang="en-IN" dirty="0">
              <a:cs typeface="Arial" charset="0"/>
            </a:endParaRPr>
          </a:p>
        </p:txBody>
      </p:sp>
      <p:sp>
        <p:nvSpPr>
          <p:cNvPr id="3" name="Content Placeholder 2">
            <a:extLst>
              <a:ext uri="{FF2B5EF4-FFF2-40B4-BE49-F238E27FC236}">
                <a16:creationId xmlns:a16="http://schemas.microsoft.com/office/drawing/2014/main" id="{670940B8-0857-50B9-C9EA-1D70CD930926}"/>
              </a:ext>
            </a:extLst>
          </p:cNvPr>
          <p:cNvSpPr>
            <a:spLocks noGrp="1"/>
          </p:cNvSpPr>
          <p:nvPr>
            <p:ph idx="1"/>
          </p:nvPr>
        </p:nvSpPr>
        <p:spPr>
          <a:xfrm>
            <a:off x="4758099" y="1459805"/>
            <a:ext cx="4012229" cy="4896544"/>
          </a:xfrm>
        </p:spPr>
        <p:txBody>
          <a:bodyPr rtlCol="0">
            <a:normAutofit lnSpcReduction="10000"/>
          </a:bodyPr>
          <a:lstStyle/>
          <a:p>
            <a:pPr fontAlgn="auto">
              <a:spcAft>
                <a:spcPts val="0"/>
              </a:spcAft>
              <a:defRPr/>
            </a:pPr>
            <a:r>
              <a:rPr lang="en-US" dirty="0"/>
              <a:t>US Co. held shares of ICO 1</a:t>
            </a:r>
          </a:p>
          <a:p>
            <a:pPr lvl="2">
              <a:defRPr/>
            </a:pPr>
            <a:endParaRPr lang="en-US" dirty="0"/>
          </a:p>
          <a:p>
            <a:pPr>
              <a:defRPr/>
            </a:pPr>
            <a:r>
              <a:rPr lang="en-US" b="1" dirty="0"/>
              <a:t>Transaction:</a:t>
            </a:r>
            <a:r>
              <a:rPr lang="en-US" dirty="0"/>
              <a:t> US Co. sold shares of ICO 1 to ICO 2 and subscribed to shares of ICO 2 in consideration. </a:t>
            </a:r>
          </a:p>
          <a:p>
            <a:pPr lvl="2">
              <a:defRPr/>
            </a:pPr>
            <a:endParaRPr lang="en-US" dirty="0"/>
          </a:p>
          <a:p>
            <a:pPr fontAlgn="auto">
              <a:spcAft>
                <a:spcPts val="0"/>
              </a:spcAft>
              <a:defRPr/>
            </a:pPr>
            <a:r>
              <a:rPr lang="en-US" b="1" dirty="0"/>
              <a:t>Step 1:</a:t>
            </a:r>
            <a:r>
              <a:rPr lang="en-US" dirty="0"/>
              <a:t> US Co. sold the shares of ICO 1 to ICO 2</a:t>
            </a:r>
          </a:p>
          <a:p>
            <a:pPr lvl="2">
              <a:defRPr/>
            </a:pPr>
            <a:endParaRPr lang="en-US" dirty="0"/>
          </a:p>
          <a:p>
            <a:pPr fontAlgn="auto">
              <a:spcAft>
                <a:spcPts val="0"/>
              </a:spcAft>
              <a:defRPr/>
            </a:pPr>
            <a:r>
              <a:rPr lang="en-US" b="1" dirty="0"/>
              <a:t>Step 2:</a:t>
            </a:r>
            <a:r>
              <a:rPr lang="en-US" dirty="0"/>
              <a:t> In consideration, ICO 2 issued its own shares to US Co. </a:t>
            </a:r>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E59F277E-0496-E4AE-2B42-2096BA97149C}"/>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17</a:t>
            </a:fld>
            <a:endParaRPr lang="en-US" altLang="en-US" dirty="0"/>
          </a:p>
        </p:txBody>
      </p:sp>
      <p:sp>
        <p:nvSpPr>
          <p:cNvPr id="2" name="Rectangle 1">
            <a:extLst>
              <a:ext uri="{FF2B5EF4-FFF2-40B4-BE49-F238E27FC236}">
                <a16:creationId xmlns:a16="http://schemas.microsoft.com/office/drawing/2014/main" id="{7884C673-9A43-6F34-8193-94C5338C8C31}"/>
              </a:ext>
            </a:extLst>
          </p:cNvPr>
          <p:cNvSpPr/>
          <p:nvPr/>
        </p:nvSpPr>
        <p:spPr>
          <a:xfrm>
            <a:off x="3131840" y="4250568"/>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ICO 2</a:t>
            </a:r>
            <a:endParaRPr lang="en-US" dirty="0"/>
          </a:p>
        </p:txBody>
      </p:sp>
      <p:cxnSp>
        <p:nvCxnSpPr>
          <p:cNvPr id="5" name="Straight Arrow Connector 4">
            <a:extLst>
              <a:ext uri="{FF2B5EF4-FFF2-40B4-BE49-F238E27FC236}">
                <a16:creationId xmlns:a16="http://schemas.microsoft.com/office/drawing/2014/main" id="{684EB2AA-10B5-2773-D8E4-1266A47CE7C4}"/>
              </a:ext>
            </a:extLst>
          </p:cNvPr>
          <p:cNvCxnSpPr>
            <a:cxnSpLocks/>
            <a:stCxn id="2" idx="0"/>
            <a:endCxn id="7" idx="2"/>
          </p:cNvCxnSpPr>
          <p:nvPr/>
        </p:nvCxnSpPr>
        <p:spPr>
          <a:xfrm flipV="1">
            <a:off x="3843857" y="2874487"/>
            <a:ext cx="2" cy="1376081"/>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D2339849-34CE-C01E-19CD-89E815629249}"/>
              </a:ext>
            </a:extLst>
          </p:cNvPr>
          <p:cNvCxnSpPr>
            <a:cxnSpLocks/>
          </p:cNvCxnSpPr>
          <p:nvPr/>
        </p:nvCxnSpPr>
        <p:spPr>
          <a:xfrm>
            <a:off x="2195736" y="1340768"/>
            <a:ext cx="0" cy="2909800"/>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2E2E56F5-BA9D-9620-7E73-4355DC8B4D1B}"/>
              </a:ext>
            </a:extLst>
          </p:cNvPr>
          <p:cNvSpPr/>
          <p:nvPr/>
        </p:nvSpPr>
        <p:spPr>
          <a:xfrm>
            <a:off x="3131842" y="2349016"/>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D4EE038F-5941-08FC-0C60-E41426DC5B43}"/>
              </a:ext>
            </a:extLst>
          </p:cNvPr>
          <p:cNvSpPr txBox="1"/>
          <p:nvPr/>
        </p:nvSpPr>
        <p:spPr>
          <a:xfrm>
            <a:off x="1547664"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83CD022B-C10D-1195-B098-46DFA5633095}"/>
              </a:ext>
            </a:extLst>
          </p:cNvPr>
          <p:cNvSpPr txBox="1"/>
          <p:nvPr/>
        </p:nvSpPr>
        <p:spPr>
          <a:xfrm>
            <a:off x="2195736"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6D4840EE-888B-9429-A58B-7879756594CE}"/>
              </a:ext>
            </a:extLst>
          </p:cNvPr>
          <p:cNvSpPr/>
          <p:nvPr/>
        </p:nvSpPr>
        <p:spPr>
          <a:xfrm>
            <a:off x="395536" y="2349016"/>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 </a:t>
            </a:r>
          </a:p>
        </p:txBody>
      </p:sp>
      <p:cxnSp>
        <p:nvCxnSpPr>
          <p:cNvPr id="11" name="Straight Arrow Connector 10">
            <a:extLst>
              <a:ext uri="{FF2B5EF4-FFF2-40B4-BE49-F238E27FC236}">
                <a16:creationId xmlns:a16="http://schemas.microsoft.com/office/drawing/2014/main" id="{B73CE973-9A5C-F245-9B37-9A91E3358BD1}"/>
              </a:ext>
            </a:extLst>
          </p:cNvPr>
          <p:cNvCxnSpPr>
            <a:cxnSpLocks/>
            <a:stCxn id="10" idx="3"/>
            <a:endCxn id="7" idx="1"/>
          </p:cNvCxnSpPr>
          <p:nvPr/>
        </p:nvCxnSpPr>
        <p:spPr>
          <a:xfrm>
            <a:off x="1819570" y="2611752"/>
            <a:ext cx="1312272"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0" name="Straight Arrow Connector 19">
            <a:extLst>
              <a:ext uri="{FF2B5EF4-FFF2-40B4-BE49-F238E27FC236}">
                <a16:creationId xmlns:a16="http://schemas.microsoft.com/office/drawing/2014/main" id="{35E3EC51-7213-7EA5-710F-00FFBD009E06}"/>
              </a:ext>
            </a:extLst>
          </p:cNvPr>
          <p:cNvCxnSpPr>
            <a:cxnSpLocks/>
            <a:stCxn id="10" idx="2"/>
            <a:endCxn id="2" idx="0"/>
          </p:cNvCxnSpPr>
          <p:nvPr/>
        </p:nvCxnSpPr>
        <p:spPr>
          <a:xfrm>
            <a:off x="1107553" y="2874487"/>
            <a:ext cx="2736304" cy="1376081"/>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9209FBBE-E65D-5F85-31F7-3A04C8F72875}"/>
              </a:ext>
            </a:extLst>
          </p:cNvPr>
          <p:cNvSpPr/>
          <p:nvPr/>
        </p:nvSpPr>
        <p:spPr>
          <a:xfrm>
            <a:off x="2522138" y="2431732"/>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6" name="TextBox 15">
            <a:extLst>
              <a:ext uri="{FF2B5EF4-FFF2-40B4-BE49-F238E27FC236}">
                <a16:creationId xmlns:a16="http://schemas.microsoft.com/office/drawing/2014/main" id="{3CCD0005-1BF6-19CF-4358-8EB5EC363445}"/>
              </a:ext>
            </a:extLst>
          </p:cNvPr>
          <p:cNvSpPr txBox="1"/>
          <p:nvPr/>
        </p:nvSpPr>
        <p:spPr>
          <a:xfrm>
            <a:off x="3851920" y="3244334"/>
            <a:ext cx="906179" cy="369332"/>
          </a:xfrm>
          <a:prstGeom prst="rect">
            <a:avLst/>
          </a:prstGeom>
          <a:noFill/>
        </p:spPr>
        <p:txBody>
          <a:bodyPr wrap="square" rtlCol="0">
            <a:spAutoFit/>
          </a:bodyPr>
          <a:lstStyle/>
          <a:p>
            <a:r>
              <a:rPr lang="en-US" dirty="0">
                <a:solidFill>
                  <a:srgbClr val="000000"/>
                </a:solidFill>
              </a:rPr>
              <a:t>Step 1</a:t>
            </a:r>
          </a:p>
        </p:txBody>
      </p:sp>
      <p:sp>
        <p:nvSpPr>
          <p:cNvPr id="17" name="TextBox 16">
            <a:extLst>
              <a:ext uri="{FF2B5EF4-FFF2-40B4-BE49-F238E27FC236}">
                <a16:creationId xmlns:a16="http://schemas.microsoft.com/office/drawing/2014/main" id="{6BBCF46B-7731-43C2-09AF-A3A34D8DE250}"/>
              </a:ext>
            </a:extLst>
          </p:cNvPr>
          <p:cNvSpPr txBox="1"/>
          <p:nvPr/>
        </p:nvSpPr>
        <p:spPr>
          <a:xfrm>
            <a:off x="2339752" y="2108635"/>
            <a:ext cx="906179" cy="369332"/>
          </a:xfrm>
          <a:prstGeom prst="rect">
            <a:avLst/>
          </a:prstGeom>
          <a:noFill/>
        </p:spPr>
        <p:txBody>
          <a:bodyPr wrap="square" rtlCol="0">
            <a:spAutoFit/>
          </a:bodyPr>
          <a:lstStyle/>
          <a:p>
            <a:r>
              <a:rPr lang="en-US" dirty="0">
                <a:solidFill>
                  <a:srgbClr val="000000"/>
                </a:solidFill>
              </a:rPr>
              <a:t>Step 1</a:t>
            </a:r>
          </a:p>
        </p:txBody>
      </p:sp>
      <p:sp>
        <p:nvSpPr>
          <p:cNvPr id="18" name="TextBox 17">
            <a:extLst>
              <a:ext uri="{FF2B5EF4-FFF2-40B4-BE49-F238E27FC236}">
                <a16:creationId xmlns:a16="http://schemas.microsoft.com/office/drawing/2014/main" id="{40D8A346-EEA0-F877-B856-0EF196963733}"/>
              </a:ext>
            </a:extLst>
          </p:cNvPr>
          <p:cNvSpPr txBox="1"/>
          <p:nvPr/>
        </p:nvSpPr>
        <p:spPr>
          <a:xfrm rot="1459093">
            <a:off x="2540163" y="3465532"/>
            <a:ext cx="906179" cy="369332"/>
          </a:xfrm>
          <a:prstGeom prst="rect">
            <a:avLst/>
          </a:prstGeom>
          <a:noFill/>
        </p:spPr>
        <p:txBody>
          <a:bodyPr wrap="square" rtlCol="0">
            <a:spAutoFit/>
          </a:bodyPr>
          <a:lstStyle/>
          <a:p>
            <a:r>
              <a:rPr lang="en-US" dirty="0">
                <a:solidFill>
                  <a:srgbClr val="000000"/>
                </a:solidFill>
              </a:rPr>
              <a:t>Step 2</a:t>
            </a:r>
          </a:p>
        </p:txBody>
      </p:sp>
      <p:cxnSp>
        <p:nvCxnSpPr>
          <p:cNvPr id="13" name="Straight Arrow Connector 12">
            <a:extLst>
              <a:ext uri="{FF2B5EF4-FFF2-40B4-BE49-F238E27FC236}">
                <a16:creationId xmlns:a16="http://schemas.microsoft.com/office/drawing/2014/main" id="{922CACE0-AB49-DB8C-5FCE-4384F90D15E5}"/>
              </a:ext>
            </a:extLst>
          </p:cNvPr>
          <p:cNvCxnSpPr>
            <a:cxnSpLocks/>
          </p:cNvCxnSpPr>
          <p:nvPr/>
        </p:nvCxnSpPr>
        <p:spPr>
          <a:xfrm>
            <a:off x="381925" y="4768059"/>
            <a:ext cx="1788418"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21" name="TextBox 20">
            <a:extLst>
              <a:ext uri="{FF2B5EF4-FFF2-40B4-BE49-F238E27FC236}">
                <a16:creationId xmlns:a16="http://schemas.microsoft.com/office/drawing/2014/main" id="{AA5BAC9B-833B-1718-0766-55BD9D932595}"/>
              </a:ext>
            </a:extLst>
          </p:cNvPr>
          <p:cNvSpPr txBox="1"/>
          <p:nvPr/>
        </p:nvSpPr>
        <p:spPr>
          <a:xfrm>
            <a:off x="253016" y="4797152"/>
            <a:ext cx="2158744" cy="338549"/>
          </a:xfrm>
          <a:prstGeom prst="rect">
            <a:avLst/>
          </a:prstGeom>
          <a:noFill/>
        </p:spPr>
        <p:txBody>
          <a:bodyPr wrap="square" rtlCol="0">
            <a:spAutoFit/>
          </a:bodyPr>
          <a:lstStyle/>
          <a:p>
            <a:r>
              <a:rPr lang="en-US" sz="1600" dirty="0">
                <a:solidFill>
                  <a:srgbClr val="000000"/>
                </a:solidFill>
              </a:rPr>
              <a:t>Existing investment</a:t>
            </a:r>
          </a:p>
        </p:txBody>
      </p:sp>
      <p:cxnSp>
        <p:nvCxnSpPr>
          <p:cNvPr id="22" name="Straight Arrow Connector 21">
            <a:extLst>
              <a:ext uri="{FF2B5EF4-FFF2-40B4-BE49-F238E27FC236}">
                <a16:creationId xmlns:a16="http://schemas.microsoft.com/office/drawing/2014/main" id="{39FA9B09-7BB7-9D60-003D-E2A7FAFA1385}"/>
              </a:ext>
            </a:extLst>
          </p:cNvPr>
          <p:cNvCxnSpPr>
            <a:cxnSpLocks/>
          </p:cNvCxnSpPr>
          <p:nvPr/>
        </p:nvCxnSpPr>
        <p:spPr>
          <a:xfrm>
            <a:off x="397153" y="5372896"/>
            <a:ext cx="1773190" cy="32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26" name="TextBox 25">
            <a:extLst>
              <a:ext uri="{FF2B5EF4-FFF2-40B4-BE49-F238E27FC236}">
                <a16:creationId xmlns:a16="http://schemas.microsoft.com/office/drawing/2014/main" id="{5AE4D761-AED8-E01D-6DD5-7013E8A6CEE6}"/>
              </a:ext>
            </a:extLst>
          </p:cNvPr>
          <p:cNvSpPr txBox="1"/>
          <p:nvPr/>
        </p:nvSpPr>
        <p:spPr>
          <a:xfrm>
            <a:off x="238802" y="5445153"/>
            <a:ext cx="2158744" cy="338554"/>
          </a:xfrm>
          <a:prstGeom prst="rect">
            <a:avLst/>
          </a:prstGeom>
          <a:noFill/>
        </p:spPr>
        <p:txBody>
          <a:bodyPr wrap="square" rtlCol="0">
            <a:spAutoFit/>
          </a:bodyPr>
          <a:lstStyle/>
          <a:p>
            <a:r>
              <a:rPr lang="en-US" sz="1600" dirty="0">
                <a:solidFill>
                  <a:srgbClr val="000000"/>
                </a:solidFill>
              </a:rPr>
              <a:t>Proposed investment</a:t>
            </a:r>
          </a:p>
        </p:txBody>
      </p:sp>
      <p:sp>
        <p:nvSpPr>
          <p:cNvPr id="28" name="TextBox 27">
            <a:extLst>
              <a:ext uri="{FF2B5EF4-FFF2-40B4-BE49-F238E27FC236}">
                <a16:creationId xmlns:a16="http://schemas.microsoft.com/office/drawing/2014/main" id="{5518FCBC-7B93-8D1B-7DAB-88A92879D718}"/>
              </a:ext>
            </a:extLst>
          </p:cNvPr>
          <p:cNvSpPr txBox="1"/>
          <p:nvPr/>
        </p:nvSpPr>
        <p:spPr>
          <a:xfrm>
            <a:off x="241650" y="4314587"/>
            <a:ext cx="2158744" cy="338549"/>
          </a:xfrm>
          <a:prstGeom prst="rect">
            <a:avLst/>
          </a:prstGeom>
          <a:noFill/>
        </p:spPr>
        <p:txBody>
          <a:bodyPr wrap="square" rtlCol="0">
            <a:spAutoFit/>
          </a:bodyPr>
          <a:lstStyle/>
          <a:p>
            <a:r>
              <a:rPr lang="en-US" sz="1600" dirty="0">
                <a:solidFill>
                  <a:srgbClr val="000000"/>
                </a:solidFill>
              </a:rPr>
              <a:t>Legend:</a:t>
            </a:r>
          </a:p>
        </p:txBody>
      </p:sp>
      <p:sp>
        <p:nvSpPr>
          <p:cNvPr id="30" name="Rectangle 29">
            <a:extLst>
              <a:ext uri="{FF2B5EF4-FFF2-40B4-BE49-F238E27FC236}">
                <a16:creationId xmlns:a16="http://schemas.microsoft.com/office/drawing/2014/main" id="{0EE58D10-CDEB-207B-567F-08664A0A583D}"/>
              </a:ext>
            </a:extLst>
          </p:cNvPr>
          <p:cNvSpPr/>
          <p:nvPr/>
        </p:nvSpPr>
        <p:spPr>
          <a:xfrm>
            <a:off x="181009" y="4333283"/>
            <a:ext cx="2341129" cy="2264069"/>
          </a:xfrm>
          <a:prstGeom prst="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IN"/>
          </a:p>
        </p:txBody>
      </p:sp>
      <p:sp>
        <p:nvSpPr>
          <p:cNvPr id="12" name="Multiplication Sign 11">
            <a:extLst>
              <a:ext uri="{FF2B5EF4-FFF2-40B4-BE49-F238E27FC236}">
                <a16:creationId xmlns:a16="http://schemas.microsoft.com/office/drawing/2014/main" id="{21A6D2C7-55DF-B58A-04B2-D41F47976AFF}"/>
              </a:ext>
            </a:extLst>
          </p:cNvPr>
          <p:cNvSpPr/>
          <p:nvPr/>
        </p:nvSpPr>
        <p:spPr>
          <a:xfrm>
            <a:off x="407945" y="6007449"/>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4" name="TextBox 13">
            <a:extLst>
              <a:ext uri="{FF2B5EF4-FFF2-40B4-BE49-F238E27FC236}">
                <a16:creationId xmlns:a16="http://schemas.microsoft.com/office/drawing/2014/main" id="{A90EB550-252E-2226-BE4E-CC95C570FE85}"/>
              </a:ext>
            </a:extLst>
          </p:cNvPr>
          <p:cNvSpPr txBox="1"/>
          <p:nvPr/>
        </p:nvSpPr>
        <p:spPr>
          <a:xfrm>
            <a:off x="792978" y="6017795"/>
            <a:ext cx="1546774" cy="338554"/>
          </a:xfrm>
          <a:prstGeom prst="rect">
            <a:avLst/>
          </a:prstGeom>
          <a:noFill/>
        </p:spPr>
        <p:txBody>
          <a:bodyPr wrap="square" rtlCol="0">
            <a:spAutoFit/>
          </a:bodyPr>
          <a:lstStyle/>
          <a:p>
            <a:r>
              <a:rPr lang="en-US" sz="1600" dirty="0">
                <a:solidFill>
                  <a:srgbClr val="000000"/>
                </a:solidFill>
              </a:rPr>
              <a:t>Transfer</a:t>
            </a:r>
          </a:p>
        </p:txBody>
      </p:sp>
    </p:spTree>
    <p:extLst>
      <p:ext uri="{BB962C8B-B14F-4D97-AF65-F5344CB8AC3E}">
        <p14:creationId xmlns:p14="http://schemas.microsoft.com/office/powerpoint/2010/main" val="2961989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5"/>
                                        </p:tgtEl>
                                        <p:attrNameLst>
                                          <p:attrName>style.visibility</p:attrName>
                                        </p:attrNameLst>
                                      </p:cBhvr>
                                      <p:to>
                                        <p:strVal val="visible"/>
                                      </p:to>
                                    </p:set>
                                    <p:anim calcmode="lin" valueType="num">
                                      <p:cBhvr additive="base">
                                        <p:cTn id="11" dur="500" fill="hold"/>
                                        <p:tgtEl>
                                          <p:spTgt spid="15"/>
                                        </p:tgtEl>
                                        <p:attrNameLst>
                                          <p:attrName>ppt_x</p:attrName>
                                        </p:attrNameLst>
                                      </p:cBhvr>
                                      <p:tavLst>
                                        <p:tav tm="0">
                                          <p:val>
                                            <p:strVal val="#ppt_x"/>
                                          </p:val>
                                        </p:tav>
                                        <p:tav tm="100000">
                                          <p:val>
                                            <p:strVal val="#ppt_x"/>
                                          </p:val>
                                        </p:tav>
                                      </p:tavLst>
                                    </p:anim>
                                    <p:anim calcmode="lin" valueType="num">
                                      <p:cBhvr additive="base">
                                        <p:cTn id="1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1000"/>
                                        <p:tgtEl>
                                          <p:spTgt spid="16"/>
                                        </p:tgtEl>
                                      </p:cBhvr>
                                    </p:animEffect>
                                    <p:anim calcmode="lin" valueType="num">
                                      <p:cBhvr>
                                        <p:cTn id="18" dur="1000" fill="hold"/>
                                        <p:tgtEl>
                                          <p:spTgt spid="16"/>
                                        </p:tgtEl>
                                        <p:attrNameLst>
                                          <p:attrName>ppt_x</p:attrName>
                                        </p:attrNameLst>
                                      </p:cBhvr>
                                      <p:tavLst>
                                        <p:tav tm="0">
                                          <p:val>
                                            <p:strVal val="#ppt_x"/>
                                          </p:val>
                                        </p:tav>
                                        <p:tav tm="100000">
                                          <p:val>
                                            <p:strVal val="#ppt_x"/>
                                          </p:val>
                                        </p:tav>
                                      </p:tavLst>
                                    </p:anim>
                                    <p:anim calcmode="lin" valueType="num">
                                      <p:cBhvr>
                                        <p:cTn id="19" dur="1000" fill="hold"/>
                                        <p:tgtEl>
                                          <p:spTgt spid="16"/>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1000"/>
                                        <p:tgtEl>
                                          <p:spTgt spid="5"/>
                                        </p:tgtEl>
                                      </p:cBhvr>
                                    </p:animEffect>
                                    <p:anim calcmode="lin" valueType="num">
                                      <p:cBhvr>
                                        <p:cTn id="23" dur="1000" fill="hold"/>
                                        <p:tgtEl>
                                          <p:spTgt spid="5"/>
                                        </p:tgtEl>
                                        <p:attrNameLst>
                                          <p:attrName>ppt_x</p:attrName>
                                        </p:attrNameLst>
                                      </p:cBhvr>
                                      <p:tavLst>
                                        <p:tav tm="0">
                                          <p:val>
                                            <p:strVal val="#ppt_x"/>
                                          </p:val>
                                        </p:tav>
                                        <p:tav tm="100000">
                                          <p:val>
                                            <p:strVal val="#ppt_x"/>
                                          </p:val>
                                        </p:tav>
                                      </p:tavLst>
                                    </p:anim>
                                    <p:anim calcmode="lin" valueType="num">
                                      <p:cBhvr>
                                        <p:cTn id="2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fade">
                                      <p:cBhvr>
                                        <p:cTn id="29" dur="1000"/>
                                        <p:tgtEl>
                                          <p:spTgt spid="20"/>
                                        </p:tgtEl>
                                      </p:cBhvr>
                                    </p:animEffect>
                                    <p:anim calcmode="lin" valueType="num">
                                      <p:cBhvr>
                                        <p:cTn id="30" dur="1000" fill="hold"/>
                                        <p:tgtEl>
                                          <p:spTgt spid="20"/>
                                        </p:tgtEl>
                                        <p:attrNameLst>
                                          <p:attrName>ppt_x</p:attrName>
                                        </p:attrNameLst>
                                      </p:cBhvr>
                                      <p:tavLst>
                                        <p:tav tm="0">
                                          <p:val>
                                            <p:strVal val="#ppt_x"/>
                                          </p:val>
                                        </p:tav>
                                        <p:tav tm="100000">
                                          <p:val>
                                            <p:strVal val="#ppt_x"/>
                                          </p:val>
                                        </p:tav>
                                      </p:tavLst>
                                    </p:anim>
                                    <p:anim calcmode="lin" valueType="num">
                                      <p:cBhvr>
                                        <p:cTn id="31" dur="1000" fill="hold"/>
                                        <p:tgtEl>
                                          <p:spTgt spid="20"/>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8"/>
                                        </p:tgtEl>
                                        <p:attrNameLst>
                                          <p:attrName>style.visibility</p:attrName>
                                        </p:attrNameLst>
                                      </p:cBhvr>
                                      <p:to>
                                        <p:strVal val="visible"/>
                                      </p:to>
                                    </p:set>
                                    <p:animEffect transition="in" filter="fade">
                                      <p:cBhvr>
                                        <p:cTn id="34" dur="1000"/>
                                        <p:tgtEl>
                                          <p:spTgt spid="18"/>
                                        </p:tgtEl>
                                      </p:cBhvr>
                                    </p:animEffect>
                                    <p:anim calcmode="lin" valueType="num">
                                      <p:cBhvr>
                                        <p:cTn id="35" dur="1000" fill="hold"/>
                                        <p:tgtEl>
                                          <p:spTgt spid="18"/>
                                        </p:tgtEl>
                                        <p:attrNameLst>
                                          <p:attrName>ppt_x</p:attrName>
                                        </p:attrNameLst>
                                      </p:cBhvr>
                                      <p:tavLst>
                                        <p:tav tm="0">
                                          <p:val>
                                            <p:strVal val="#ppt_x"/>
                                          </p:val>
                                        </p:tav>
                                        <p:tav tm="100000">
                                          <p:val>
                                            <p:strVal val="#ppt_x"/>
                                          </p:val>
                                        </p:tav>
                                      </p:tavLst>
                                    </p:anim>
                                    <p:anim calcmode="lin" valueType="num">
                                      <p:cBhvr>
                                        <p:cTn id="3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p:bldP spid="17" grpId="0"/>
      <p:bldP spid="18"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686A9A-ABE8-EFD3-A581-16A4E4291DA6}"/>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D3B939D8-E1E2-92F6-9153-315E5E794C08}"/>
              </a:ext>
            </a:extLst>
          </p:cNvPr>
          <p:cNvSpPr>
            <a:spLocks noGrp="1"/>
          </p:cNvSpPr>
          <p:nvPr>
            <p:ph type="title"/>
          </p:nvPr>
        </p:nvSpPr>
        <p:spPr/>
        <p:txBody>
          <a:bodyPr/>
          <a:lstStyle/>
          <a:p>
            <a:r>
              <a:rPr lang="en-US" sz="2400" dirty="0"/>
              <a:t>Analysis of Swap 1: ICO issuing shares to US Co for another ICO’s shares</a:t>
            </a:r>
            <a:endParaRPr lang="en-IN" dirty="0">
              <a:cs typeface="Arial" charset="0"/>
            </a:endParaRPr>
          </a:p>
        </p:txBody>
      </p:sp>
      <p:sp>
        <p:nvSpPr>
          <p:cNvPr id="3" name="Content Placeholder 2">
            <a:extLst>
              <a:ext uri="{FF2B5EF4-FFF2-40B4-BE49-F238E27FC236}">
                <a16:creationId xmlns:a16="http://schemas.microsoft.com/office/drawing/2014/main" id="{28822317-7EF8-CF0A-04EC-774789B4035A}"/>
              </a:ext>
            </a:extLst>
          </p:cNvPr>
          <p:cNvSpPr>
            <a:spLocks noGrp="1"/>
          </p:cNvSpPr>
          <p:nvPr>
            <p:ph idx="1"/>
          </p:nvPr>
        </p:nvSpPr>
        <p:spPr>
          <a:xfrm>
            <a:off x="467544" y="1556792"/>
            <a:ext cx="8066856" cy="4539208"/>
          </a:xfrm>
        </p:spPr>
        <p:txBody>
          <a:bodyPr rtlCol="0">
            <a:normAutofit/>
          </a:bodyPr>
          <a:lstStyle/>
          <a:p>
            <a:pPr fontAlgn="auto">
              <a:spcAft>
                <a:spcPts val="0"/>
              </a:spcAft>
              <a:defRPr/>
            </a:pPr>
            <a:r>
              <a:rPr lang="en-US" dirty="0"/>
              <a:t>Indian Company (ICO 2) is issuing shares to Foreign Company (F CO).</a:t>
            </a:r>
          </a:p>
          <a:p>
            <a:pPr fontAlgn="auto">
              <a:spcAft>
                <a:spcPts val="0"/>
              </a:spcAft>
              <a:defRPr/>
            </a:pPr>
            <a:r>
              <a:rPr lang="en-US" dirty="0"/>
              <a:t>Foreign company (F CO) in consideration is swapping shares held by it in an Indian company (I CO 1).</a:t>
            </a:r>
          </a:p>
          <a:p>
            <a:pPr fontAlgn="auto">
              <a:spcAft>
                <a:spcPts val="0"/>
              </a:spcAft>
              <a:defRPr/>
            </a:pPr>
            <a:endParaRPr lang="en-US" dirty="0"/>
          </a:p>
          <a:p>
            <a:pPr fontAlgn="auto">
              <a:spcAft>
                <a:spcPts val="0"/>
              </a:spcAft>
              <a:defRPr/>
            </a:pPr>
            <a:r>
              <a:rPr lang="en-US" dirty="0"/>
              <a:t>ICO is issuing </a:t>
            </a:r>
            <a:r>
              <a:rPr lang="en-US" u="sng" dirty="0"/>
              <a:t>equity instruments</a:t>
            </a:r>
            <a:r>
              <a:rPr lang="en-US" dirty="0"/>
              <a:t> to FCO in swap of </a:t>
            </a:r>
            <a:r>
              <a:rPr lang="en-US" u="sng" dirty="0"/>
              <a:t>equity instruments.</a:t>
            </a:r>
          </a:p>
          <a:p>
            <a:pPr fontAlgn="auto">
              <a:spcAft>
                <a:spcPts val="0"/>
              </a:spcAft>
              <a:defRPr/>
            </a:pPr>
            <a:endParaRPr lang="en-US" u="sng" dirty="0"/>
          </a:p>
          <a:p>
            <a:pPr fontAlgn="auto">
              <a:spcAft>
                <a:spcPts val="0"/>
              </a:spcAft>
              <a:defRPr/>
            </a:pPr>
            <a:r>
              <a:rPr lang="en-US" dirty="0"/>
              <a:t>Permitted as per NDI Rules.</a:t>
            </a:r>
          </a:p>
        </p:txBody>
      </p:sp>
      <p:sp>
        <p:nvSpPr>
          <p:cNvPr id="4" name="Slide Number Placeholder 3">
            <a:extLst>
              <a:ext uri="{FF2B5EF4-FFF2-40B4-BE49-F238E27FC236}">
                <a16:creationId xmlns:a16="http://schemas.microsoft.com/office/drawing/2014/main" id="{095DB0CD-2805-E1A4-0B50-8474D1EB9891}"/>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18</a:t>
            </a:fld>
            <a:endParaRPr lang="en-US" altLang="en-US" dirty="0"/>
          </a:p>
        </p:txBody>
      </p:sp>
    </p:spTree>
    <p:extLst>
      <p:ext uri="{BB962C8B-B14F-4D97-AF65-F5344CB8AC3E}">
        <p14:creationId xmlns:p14="http://schemas.microsoft.com/office/powerpoint/2010/main" val="13044791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398FC9-1880-8673-D120-0BD993415A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1F3AA5A-B749-51E4-F98E-2E1514BBFE2A}"/>
              </a:ext>
            </a:extLst>
          </p:cNvPr>
          <p:cNvSpPr>
            <a:spLocks noGrp="1"/>
          </p:cNvSpPr>
          <p:nvPr>
            <p:ph type="title"/>
          </p:nvPr>
        </p:nvSpPr>
        <p:spPr/>
        <p:txBody>
          <a:bodyPr>
            <a:normAutofit/>
          </a:bodyPr>
          <a:lstStyle/>
          <a:p>
            <a:r>
              <a:rPr lang="en-US" sz="2400" dirty="0"/>
              <a:t>Recent Developments in FEMA – Contents</a:t>
            </a:r>
            <a:br>
              <a:rPr lang="en-US" sz="2400" dirty="0"/>
            </a:br>
            <a:r>
              <a:rPr lang="en-US" sz="2000" dirty="0"/>
              <a:t>(Covering developments from April 2024 to February 2025) Contd.…</a:t>
            </a:r>
          </a:p>
        </p:txBody>
      </p:sp>
      <p:sp>
        <p:nvSpPr>
          <p:cNvPr id="3" name="Content Placeholder 2">
            <a:extLst>
              <a:ext uri="{FF2B5EF4-FFF2-40B4-BE49-F238E27FC236}">
                <a16:creationId xmlns:a16="http://schemas.microsoft.com/office/drawing/2014/main" id="{BF9EFC12-AE3F-90BE-03C3-A7CA97F133FF}"/>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6DB8931E-F1B4-92B1-1D96-07B0E0DD5A5C}"/>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a:t>
            </a:fld>
            <a:endParaRPr lang="en-US" altLang="en-US" dirty="0"/>
          </a:p>
        </p:txBody>
      </p:sp>
      <p:graphicFrame>
        <p:nvGraphicFramePr>
          <p:cNvPr id="5" name="Table 4">
            <a:extLst>
              <a:ext uri="{FF2B5EF4-FFF2-40B4-BE49-F238E27FC236}">
                <a16:creationId xmlns:a16="http://schemas.microsoft.com/office/drawing/2014/main" id="{B6C57B59-87A4-1323-24F1-B840BE486C35}"/>
              </a:ext>
            </a:extLst>
          </p:cNvPr>
          <p:cNvGraphicFramePr>
            <a:graphicFrameLocks noGrp="1"/>
          </p:cNvGraphicFramePr>
          <p:nvPr>
            <p:extLst>
              <p:ext uri="{D42A27DB-BD31-4B8C-83A1-F6EECF244321}">
                <p14:modId xmlns:p14="http://schemas.microsoft.com/office/powerpoint/2010/main" val="2635085474"/>
              </p:ext>
            </p:extLst>
          </p:nvPr>
        </p:nvGraphicFramePr>
        <p:xfrm>
          <a:off x="0" y="1143000"/>
          <a:ext cx="9179496" cy="5094313"/>
        </p:xfrm>
        <a:graphic>
          <a:graphicData uri="http://schemas.openxmlformats.org/drawingml/2006/table">
            <a:tbl>
              <a:tblPr firstRow="1" bandRow="1">
                <a:tableStyleId>{5C22544A-7EE6-4342-B048-85BDC9FD1C3A}</a:tableStyleId>
              </a:tblPr>
              <a:tblGrid>
                <a:gridCol w="1300429">
                  <a:extLst>
                    <a:ext uri="{9D8B030D-6E8A-4147-A177-3AD203B41FA5}">
                      <a16:colId xmlns:a16="http://schemas.microsoft.com/office/drawing/2014/main" val="20000"/>
                    </a:ext>
                  </a:extLst>
                </a:gridCol>
                <a:gridCol w="7879067">
                  <a:extLst>
                    <a:ext uri="{9D8B030D-6E8A-4147-A177-3AD203B41FA5}">
                      <a16:colId xmlns:a16="http://schemas.microsoft.com/office/drawing/2014/main" val="20001"/>
                    </a:ext>
                  </a:extLst>
                </a:gridCol>
              </a:tblGrid>
              <a:tr h="727759">
                <a:tc>
                  <a:txBody>
                    <a:bodyPr/>
                    <a:lstStyle/>
                    <a:p>
                      <a:pPr algn="ctr"/>
                      <a:r>
                        <a:rPr lang="en-US" sz="2000" dirty="0">
                          <a:latin typeface="+mn-lt"/>
                        </a:rPr>
                        <a:t>Sr. No.</a:t>
                      </a:r>
                      <a:endParaRPr lang="en-US" sz="2000" dirty="0">
                        <a:solidFill>
                          <a:schemeClr val="tx1"/>
                        </a:solidFill>
                        <a:latin typeface="+mn-lt"/>
                        <a:cs typeface="Arial" panose="020B0604020202020204" pitchFamily="34" charset="0"/>
                      </a:endParaRPr>
                    </a:p>
                  </a:txBody>
                  <a:tcPr marL="68580" marR="68580" marT="34290" marB="34290" anchor="ctr"/>
                </a:tc>
                <a:tc>
                  <a:txBody>
                    <a:bodyPr/>
                    <a:lstStyle/>
                    <a:p>
                      <a:pPr lvl="1" algn="l"/>
                      <a:r>
                        <a:rPr lang="en-US" sz="2000" dirty="0"/>
                        <a:t>Particulars</a:t>
                      </a:r>
                      <a:endParaRPr lang="en-US" sz="2000" dirty="0">
                        <a:solidFill>
                          <a:schemeClr val="tx1"/>
                        </a:solidFill>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val="10000"/>
                  </a:ext>
                </a:extLst>
              </a:tr>
              <a:tr h="727759">
                <a:tc>
                  <a:txBody>
                    <a:bodyPr/>
                    <a:lstStyle/>
                    <a:p>
                      <a:pPr algn="ctr"/>
                      <a:r>
                        <a:rPr lang="en-US" sz="1800" dirty="0">
                          <a:latin typeface="+mn-lt"/>
                        </a:rPr>
                        <a:t>1 </a:t>
                      </a:r>
                      <a:endParaRPr lang="en-US" sz="1800" dirty="0">
                        <a:solidFill>
                          <a:schemeClr val="tx1"/>
                        </a:solidFill>
                        <a:latin typeface="+mn-lt"/>
                        <a:cs typeface="Arial" panose="020B0604020202020204" pitchFamily="34" charset="0"/>
                      </a:endParaRP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IN" sz="1800" dirty="0"/>
                        <a:t>Introduction </a:t>
                      </a:r>
                    </a:p>
                  </a:txBody>
                  <a:tcPr marL="68580" marR="68580" marT="34290" marB="34290" anchor="ctr"/>
                </a:tc>
                <a:extLst>
                  <a:ext uri="{0D108BD9-81ED-4DB2-BD59-A6C34878D82A}">
                    <a16:rowId xmlns:a16="http://schemas.microsoft.com/office/drawing/2014/main" val="10001"/>
                  </a:ext>
                </a:extLst>
              </a:tr>
              <a:tr h="72775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latin typeface="+mn-lt"/>
                          <a:cs typeface="Arial" panose="020B0604020202020204" pitchFamily="34" charset="0"/>
                        </a:rPr>
                        <a:t>2</a:t>
                      </a:r>
                    </a:p>
                  </a:txBody>
                  <a:tcPr marL="68580" marR="68580" marT="34290" marB="34290" anchor="ctr"/>
                </a:tc>
                <a:tc>
                  <a:txBody>
                    <a:bodyPr/>
                    <a:lstStyle/>
                    <a:p>
                      <a:pPr lvl="1" algn="just" fontAlgn="auto">
                        <a:spcAft>
                          <a:spcPts val="0"/>
                        </a:spcAft>
                        <a:defRPr/>
                      </a:pPr>
                      <a:r>
                        <a:rPr lang="en-US" altLang="en-US" sz="1800" dirty="0"/>
                        <a:t>Indirect Foreign Investment clarity</a:t>
                      </a:r>
                    </a:p>
                  </a:txBody>
                  <a:tcPr marL="68580" marR="68580" marT="34290" marB="34290" anchor="ctr"/>
                </a:tc>
                <a:extLst>
                  <a:ext uri="{0D108BD9-81ED-4DB2-BD59-A6C34878D82A}">
                    <a16:rowId xmlns:a16="http://schemas.microsoft.com/office/drawing/2014/main" val="3500052746"/>
                  </a:ext>
                </a:extLst>
              </a:tr>
              <a:tr h="72775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a:latin typeface="+mn-lt"/>
                        </a:rPr>
                        <a:t>3</a:t>
                      </a:r>
                      <a:endParaRPr lang="en-US" sz="1800" dirty="0">
                        <a:latin typeface="+mn-lt"/>
                        <a:cs typeface="Arial" panose="020B0604020202020204" pitchFamily="34" charset="0"/>
                      </a:endParaRPr>
                    </a:p>
                  </a:txBody>
                  <a:tcPr marL="68580" marR="68580" marT="34290" marB="34290" anchor="ctr"/>
                </a:tc>
                <a:tc>
                  <a:txBody>
                    <a:bodyPr/>
                    <a:lstStyle/>
                    <a:p>
                      <a:pPr lvl="1" algn="just" fontAlgn="auto">
                        <a:spcAft>
                          <a:spcPts val="0"/>
                        </a:spcAft>
                        <a:defRPr/>
                      </a:pPr>
                      <a:r>
                        <a:rPr lang="en-US" altLang="en-US" sz="1800" dirty="0"/>
                        <a:t>Cross-border Swaps</a:t>
                      </a:r>
                    </a:p>
                  </a:txBody>
                  <a:tcPr marL="68580" marR="68580" marT="34290" marB="34290" anchor="ctr"/>
                </a:tc>
                <a:extLst>
                  <a:ext uri="{0D108BD9-81ED-4DB2-BD59-A6C34878D82A}">
                    <a16:rowId xmlns:a16="http://schemas.microsoft.com/office/drawing/2014/main" val="3889761421"/>
                  </a:ext>
                </a:extLst>
              </a:tr>
              <a:tr h="727759">
                <a:tc>
                  <a:txBody>
                    <a:bodyPr/>
                    <a:lstStyle/>
                    <a:p>
                      <a:pPr algn="ctr"/>
                      <a:r>
                        <a:rPr lang="en-US" sz="1800" dirty="0">
                          <a:solidFill>
                            <a:schemeClr val="tx1"/>
                          </a:solidFill>
                          <a:latin typeface="+mn-lt"/>
                          <a:cs typeface="Arial" panose="020B0604020202020204" pitchFamily="34" charset="0"/>
                        </a:rPr>
                        <a:t>4</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Overseas Portfolio Investment</a:t>
                      </a:r>
                      <a:endParaRPr lang="en-IN" sz="1800" dirty="0"/>
                    </a:p>
                  </a:txBody>
                  <a:tcPr marL="68580" marR="68580" marT="34290" marB="34290" anchor="ctr"/>
                </a:tc>
                <a:extLst>
                  <a:ext uri="{0D108BD9-81ED-4DB2-BD59-A6C34878D82A}">
                    <a16:rowId xmlns:a16="http://schemas.microsoft.com/office/drawing/2014/main" val="1140914583"/>
                  </a:ext>
                </a:extLst>
              </a:tr>
              <a:tr h="727759">
                <a:tc>
                  <a:txBody>
                    <a:bodyPr/>
                    <a:lstStyle/>
                    <a:p>
                      <a:pPr algn="ctr"/>
                      <a:r>
                        <a:rPr lang="en-US" sz="1800" dirty="0">
                          <a:solidFill>
                            <a:schemeClr val="tx1"/>
                          </a:solidFill>
                          <a:latin typeface="+mn-lt"/>
                          <a:cs typeface="Arial" panose="020B0604020202020204" pitchFamily="34" charset="0"/>
                        </a:rPr>
                        <a:t>5</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Non-repatriable investments excluded from IFI calculation</a:t>
                      </a:r>
                      <a:endParaRPr lang="en-IN" sz="1800" dirty="0"/>
                    </a:p>
                  </a:txBody>
                  <a:tcPr marL="68580" marR="68580" marT="34290" marB="34290" anchor="ctr"/>
                </a:tc>
                <a:extLst>
                  <a:ext uri="{0D108BD9-81ED-4DB2-BD59-A6C34878D82A}">
                    <a16:rowId xmlns:a16="http://schemas.microsoft.com/office/drawing/2014/main" val="10002"/>
                  </a:ext>
                </a:extLst>
              </a:tr>
              <a:tr h="727759">
                <a:tc>
                  <a:txBody>
                    <a:bodyPr/>
                    <a:lstStyle/>
                    <a:p>
                      <a:pPr algn="ctr"/>
                      <a:r>
                        <a:rPr lang="en-US" sz="1800" dirty="0">
                          <a:latin typeface="+mn-lt"/>
                          <a:cs typeface="Arial" panose="020B0604020202020204" pitchFamily="34" charset="0"/>
                        </a:rPr>
                        <a:t>6</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LRS in IFSC</a:t>
                      </a:r>
                    </a:p>
                  </a:txBody>
                  <a:tcPr marL="68580" marR="68580" marT="34290" marB="34290" anchor="ct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31989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DA0246-7808-1A44-82A2-42F7DE377959}"/>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96EC5AF-CC99-146A-B8EF-E611C93A3804}"/>
              </a:ext>
            </a:extLst>
          </p:cNvPr>
          <p:cNvSpPr>
            <a:spLocks noGrp="1"/>
          </p:cNvSpPr>
          <p:nvPr>
            <p:ph type="title"/>
          </p:nvPr>
        </p:nvSpPr>
        <p:spPr/>
        <p:txBody>
          <a:bodyPr/>
          <a:lstStyle/>
          <a:p>
            <a:r>
              <a:rPr lang="en-US" sz="2400" dirty="0"/>
              <a:t>Swap 2: ICO transferring shares of another ICO to US Co. in swap of shares of third ICO</a:t>
            </a:r>
            <a:endParaRPr lang="en-IN" dirty="0">
              <a:cs typeface="Arial" charset="0"/>
            </a:endParaRPr>
          </a:p>
        </p:txBody>
      </p:sp>
      <p:sp>
        <p:nvSpPr>
          <p:cNvPr id="3" name="Content Placeholder 2">
            <a:extLst>
              <a:ext uri="{FF2B5EF4-FFF2-40B4-BE49-F238E27FC236}">
                <a16:creationId xmlns:a16="http://schemas.microsoft.com/office/drawing/2014/main" id="{B2E1ACBA-2AC5-D075-5BE9-78E6D64EF2F7}"/>
              </a:ext>
            </a:extLst>
          </p:cNvPr>
          <p:cNvSpPr>
            <a:spLocks noGrp="1"/>
          </p:cNvSpPr>
          <p:nvPr>
            <p:ph idx="1"/>
          </p:nvPr>
        </p:nvSpPr>
        <p:spPr>
          <a:xfrm>
            <a:off x="4810818" y="1340768"/>
            <a:ext cx="4081658" cy="5015581"/>
          </a:xfrm>
        </p:spPr>
        <p:txBody>
          <a:bodyPr rtlCol="0">
            <a:normAutofit fontScale="92500"/>
          </a:bodyPr>
          <a:lstStyle/>
          <a:p>
            <a:pPr fontAlgn="auto">
              <a:spcAft>
                <a:spcPts val="0"/>
              </a:spcAft>
              <a:defRPr/>
            </a:pPr>
            <a:r>
              <a:rPr lang="en-US" dirty="0"/>
              <a:t>US Co. held shares of ICO 1. </a:t>
            </a:r>
          </a:p>
          <a:p>
            <a:pPr fontAlgn="auto">
              <a:spcAft>
                <a:spcPts val="0"/>
              </a:spcAft>
              <a:defRPr/>
            </a:pPr>
            <a:r>
              <a:rPr lang="en-US" dirty="0"/>
              <a:t>ICO 2 held shares of ICO 3.</a:t>
            </a:r>
          </a:p>
          <a:p>
            <a:pPr lvl="2">
              <a:defRPr/>
            </a:pPr>
            <a:endParaRPr lang="en-US" b="1" dirty="0"/>
          </a:p>
          <a:p>
            <a:pPr>
              <a:defRPr/>
            </a:pPr>
            <a:r>
              <a:rPr lang="en-US" b="1" dirty="0"/>
              <a:t>Transaction:</a:t>
            </a:r>
            <a:r>
              <a:rPr lang="en-US" dirty="0"/>
              <a:t> US Co. sold shares of ICO 1 to ICO 2 and in consideration acquired shares of ICO 3. </a:t>
            </a:r>
          </a:p>
          <a:p>
            <a:pPr lvl="2">
              <a:defRPr/>
            </a:pPr>
            <a:endParaRPr lang="en-US" dirty="0"/>
          </a:p>
          <a:p>
            <a:pPr fontAlgn="auto">
              <a:spcAft>
                <a:spcPts val="0"/>
              </a:spcAft>
              <a:defRPr/>
            </a:pPr>
            <a:r>
              <a:rPr lang="en-US" b="1" dirty="0"/>
              <a:t>Step 1:</a:t>
            </a:r>
            <a:r>
              <a:rPr lang="en-US" dirty="0"/>
              <a:t> US Co. sold shares of ICO 1 to ICO 2. </a:t>
            </a:r>
          </a:p>
          <a:p>
            <a:pPr fontAlgn="auto">
              <a:spcAft>
                <a:spcPts val="0"/>
              </a:spcAft>
              <a:defRPr/>
            </a:pPr>
            <a:r>
              <a:rPr lang="en-US" b="1" dirty="0"/>
              <a:t>Step 2:</a:t>
            </a:r>
            <a:r>
              <a:rPr lang="en-US" dirty="0"/>
              <a:t> In consideration, ICO 2 transferred the shares of ICO 3 to US Co.</a:t>
            </a:r>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0499D11D-4D7A-3F1E-E325-4F9A4C539EF9}"/>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19</a:t>
            </a:fld>
            <a:endParaRPr lang="en-US" altLang="en-US" dirty="0"/>
          </a:p>
        </p:txBody>
      </p:sp>
      <p:sp>
        <p:nvSpPr>
          <p:cNvPr id="2" name="Rectangle 1">
            <a:extLst>
              <a:ext uri="{FF2B5EF4-FFF2-40B4-BE49-F238E27FC236}">
                <a16:creationId xmlns:a16="http://schemas.microsoft.com/office/drawing/2014/main" id="{B0E70AE4-A936-F103-2AB2-218BEBCF79B9}"/>
              </a:ext>
            </a:extLst>
          </p:cNvPr>
          <p:cNvSpPr/>
          <p:nvPr/>
        </p:nvSpPr>
        <p:spPr>
          <a:xfrm>
            <a:off x="3347864" y="5402696"/>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ICO 3</a:t>
            </a:r>
            <a:endParaRPr lang="en-US" dirty="0"/>
          </a:p>
        </p:txBody>
      </p:sp>
      <p:cxnSp>
        <p:nvCxnSpPr>
          <p:cNvPr id="5" name="Straight Arrow Connector 4">
            <a:extLst>
              <a:ext uri="{FF2B5EF4-FFF2-40B4-BE49-F238E27FC236}">
                <a16:creationId xmlns:a16="http://schemas.microsoft.com/office/drawing/2014/main" id="{94559B8B-70D1-5C6D-AB13-01FAA759761B}"/>
              </a:ext>
            </a:extLst>
          </p:cNvPr>
          <p:cNvCxnSpPr>
            <a:cxnSpLocks/>
            <a:stCxn id="12" idx="0"/>
            <a:endCxn id="7" idx="2"/>
          </p:cNvCxnSpPr>
          <p:nvPr/>
        </p:nvCxnSpPr>
        <p:spPr>
          <a:xfrm flipV="1">
            <a:off x="4059881" y="2586319"/>
            <a:ext cx="2" cy="90062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38765AD0-C8DC-221D-4B2A-A4C13C354D9E}"/>
              </a:ext>
            </a:extLst>
          </p:cNvPr>
          <p:cNvCxnSpPr>
            <a:cxnSpLocks/>
          </p:cNvCxnSpPr>
          <p:nvPr/>
        </p:nvCxnSpPr>
        <p:spPr>
          <a:xfrm>
            <a:off x="2442617"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3E9FCF92-1EC4-AF7A-B294-7B7BCF6D3419}"/>
              </a:ext>
            </a:extLst>
          </p:cNvPr>
          <p:cNvSpPr/>
          <p:nvPr/>
        </p:nvSpPr>
        <p:spPr>
          <a:xfrm>
            <a:off x="334786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C85A1F5D-C435-DEAC-0D05-D19C8E1BD9D0}"/>
              </a:ext>
            </a:extLst>
          </p:cNvPr>
          <p:cNvSpPr txBox="1"/>
          <p:nvPr/>
        </p:nvSpPr>
        <p:spPr>
          <a:xfrm>
            <a:off x="1691680"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7827488C-E7E7-5EA9-85A6-2ECEFE50EEF5}"/>
              </a:ext>
            </a:extLst>
          </p:cNvPr>
          <p:cNvSpPr txBox="1"/>
          <p:nvPr/>
        </p:nvSpPr>
        <p:spPr>
          <a:xfrm>
            <a:off x="2543371"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E180801E-D0BA-9E77-D914-F41E1DC5776F}"/>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C36DD623-155F-734F-2AED-831243D1E2E2}"/>
              </a:ext>
            </a:extLst>
          </p:cNvPr>
          <p:cNvCxnSpPr>
            <a:cxnSpLocks/>
            <a:stCxn id="10" idx="3"/>
            <a:endCxn id="7" idx="1"/>
          </p:cNvCxnSpPr>
          <p:nvPr/>
        </p:nvCxnSpPr>
        <p:spPr>
          <a:xfrm>
            <a:off x="1819570" y="2323584"/>
            <a:ext cx="1528296"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0" name="Straight Arrow Connector 19">
            <a:extLst>
              <a:ext uri="{FF2B5EF4-FFF2-40B4-BE49-F238E27FC236}">
                <a16:creationId xmlns:a16="http://schemas.microsoft.com/office/drawing/2014/main" id="{1183FC71-C8CD-9A68-7A2B-717DC24C3684}"/>
              </a:ext>
            </a:extLst>
          </p:cNvPr>
          <p:cNvCxnSpPr>
            <a:cxnSpLocks/>
            <a:stCxn id="10" idx="2"/>
            <a:endCxn id="2" idx="0"/>
          </p:cNvCxnSpPr>
          <p:nvPr/>
        </p:nvCxnSpPr>
        <p:spPr>
          <a:xfrm>
            <a:off x="1107553" y="2586319"/>
            <a:ext cx="2952328" cy="2816377"/>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CB732C53-2188-BC4F-6278-A89C74C2EF24}"/>
              </a:ext>
            </a:extLst>
          </p:cNvPr>
          <p:cNvSpPr/>
          <p:nvPr/>
        </p:nvSpPr>
        <p:spPr>
          <a:xfrm>
            <a:off x="2704834" y="2141214"/>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1180AEB8-0E82-0550-6387-DCD80A04EA24}"/>
              </a:ext>
            </a:extLst>
          </p:cNvPr>
          <p:cNvSpPr/>
          <p:nvPr/>
        </p:nvSpPr>
        <p:spPr>
          <a:xfrm>
            <a:off x="3347864" y="3486939"/>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sp>
        <p:nvSpPr>
          <p:cNvPr id="16" name="Multiplication Sign 15">
            <a:extLst>
              <a:ext uri="{FF2B5EF4-FFF2-40B4-BE49-F238E27FC236}">
                <a16:creationId xmlns:a16="http://schemas.microsoft.com/office/drawing/2014/main" id="{F6136661-D364-15D8-FD59-407FE3A248CF}"/>
              </a:ext>
            </a:extLst>
          </p:cNvPr>
          <p:cNvSpPr/>
          <p:nvPr/>
        </p:nvSpPr>
        <p:spPr>
          <a:xfrm>
            <a:off x="3894443" y="4249698"/>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7" name="Straight Arrow Connector 16">
            <a:extLst>
              <a:ext uri="{FF2B5EF4-FFF2-40B4-BE49-F238E27FC236}">
                <a16:creationId xmlns:a16="http://schemas.microsoft.com/office/drawing/2014/main" id="{142345F6-9E24-9639-C3C4-4B00A6C5AB2C}"/>
              </a:ext>
            </a:extLst>
          </p:cNvPr>
          <p:cNvCxnSpPr>
            <a:cxnSpLocks/>
            <a:stCxn id="12" idx="2"/>
            <a:endCxn id="2" idx="0"/>
          </p:cNvCxnSpPr>
          <p:nvPr/>
        </p:nvCxnSpPr>
        <p:spPr>
          <a:xfrm>
            <a:off x="4059881" y="4012410"/>
            <a:ext cx="0" cy="1390286"/>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3" name="TextBox 12">
            <a:extLst>
              <a:ext uri="{FF2B5EF4-FFF2-40B4-BE49-F238E27FC236}">
                <a16:creationId xmlns:a16="http://schemas.microsoft.com/office/drawing/2014/main" id="{2F4C02AA-CE5D-AE8A-AB85-F430729E083C}"/>
              </a:ext>
            </a:extLst>
          </p:cNvPr>
          <p:cNvSpPr txBox="1"/>
          <p:nvPr/>
        </p:nvSpPr>
        <p:spPr>
          <a:xfrm>
            <a:off x="2519309" y="2501935"/>
            <a:ext cx="906179" cy="369332"/>
          </a:xfrm>
          <a:prstGeom prst="rect">
            <a:avLst/>
          </a:prstGeom>
          <a:noFill/>
        </p:spPr>
        <p:txBody>
          <a:bodyPr wrap="square" rtlCol="0">
            <a:spAutoFit/>
          </a:bodyPr>
          <a:lstStyle/>
          <a:p>
            <a:r>
              <a:rPr lang="en-US" dirty="0">
                <a:solidFill>
                  <a:srgbClr val="000000"/>
                </a:solidFill>
              </a:rPr>
              <a:t>Step 1</a:t>
            </a:r>
          </a:p>
        </p:txBody>
      </p:sp>
      <p:sp>
        <p:nvSpPr>
          <p:cNvPr id="14" name="TextBox 13">
            <a:extLst>
              <a:ext uri="{FF2B5EF4-FFF2-40B4-BE49-F238E27FC236}">
                <a16:creationId xmlns:a16="http://schemas.microsoft.com/office/drawing/2014/main" id="{AD5BDF7F-3AD6-9302-A31F-02AF003DD72D}"/>
              </a:ext>
            </a:extLst>
          </p:cNvPr>
          <p:cNvSpPr txBox="1"/>
          <p:nvPr/>
        </p:nvSpPr>
        <p:spPr>
          <a:xfrm>
            <a:off x="3230393" y="2846330"/>
            <a:ext cx="906179" cy="369332"/>
          </a:xfrm>
          <a:prstGeom prst="rect">
            <a:avLst/>
          </a:prstGeom>
          <a:noFill/>
        </p:spPr>
        <p:txBody>
          <a:bodyPr wrap="square" rtlCol="0">
            <a:spAutoFit/>
          </a:bodyPr>
          <a:lstStyle/>
          <a:p>
            <a:r>
              <a:rPr lang="en-US" dirty="0">
                <a:solidFill>
                  <a:srgbClr val="000000"/>
                </a:solidFill>
              </a:rPr>
              <a:t>Step 1</a:t>
            </a:r>
          </a:p>
        </p:txBody>
      </p:sp>
      <p:sp>
        <p:nvSpPr>
          <p:cNvPr id="18" name="TextBox 17">
            <a:extLst>
              <a:ext uri="{FF2B5EF4-FFF2-40B4-BE49-F238E27FC236}">
                <a16:creationId xmlns:a16="http://schemas.microsoft.com/office/drawing/2014/main" id="{4C88CE90-56A4-B016-DCAB-7C0790F0D662}"/>
              </a:ext>
            </a:extLst>
          </p:cNvPr>
          <p:cNvSpPr txBox="1"/>
          <p:nvPr/>
        </p:nvSpPr>
        <p:spPr>
          <a:xfrm>
            <a:off x="4181071" y="4261754"/>
            <a:ext cx="906179" cy="369332"/>
          </a:xfrm>
          <a:prstGeom prst="rect">
            <a:avLst/>
          </a:prstGeom>
          <a:noFill/>
        </p:spPr>
        <p:txBody>
          <a:bodyPr wrap="square" rtlCol="0">
            <a:spAutoFit/>
          </a:bodyPr>
          <a:lstStyle/>
          <a:p>
            <a:r>
              <a:rPr lang="en-US" dirty="0">
                <a:solidFill>
                  <a:srgbClr val="000000"/>
                </a:solidFill>
              </a:rPr>
              <a:t>Step 2</a:t>
            </a:r>
          </a:p>
        </p:txBody>
      </p:sp>
      <p:sp>
        <p:nvSpPr>
          <p:cNvPr id="19" name="TextBox 18">
            <a:extLst>
              <a:ext uri="{FF2B5EF4-FFF2-40B4-BE49-F238E27FC236}">
                <a16:creationId xmlns:a16="http://schemas.microsoft.com/office/drawing/2014/main" id="{3D1D9088-0FA9-D634-CBF4-C240E52E6173}"/>
              </a:ext>
            </a:extLst>
          </p:cNvPr>
          <p:cNvSpPr txBox="1"/>
          <p:nvPr/>
        </p:nvSpPr>
        <p:spPr>
          <a:xfrm rot="2610583">
            <a:off x="2442184" y="3827744"/>
            <a:ext cx="906179" cy="369332"/>
          </a:xfrm>
          <a:prstGeom prst="rect">
            <a:avLst/>
          </a:prstGeom>
          <a:noFill/>
        </p:spPr>
        <p:txBody>
          <a:bodyPr wrap="square" rtlCol="0">
            <a:spAutoFit/>
          </a:bodyPr>
          <a:lstStyle/>
          <a:p>
            <a:r>
              <a:rPr lang="en-US" dirty="0">
                <a:solidFill>
                  <a:srgbClr val="000000"/>
                </a:solidFill>
              </a:rPr>
              <a:t>Step 2</a:t>
            </a:r>
          </a:p>
        </p:txBody>
      </p:sp>
    </p:spTree>
    <p:extLst>
      <p:ext uri="{BB962C8B-B14F-4D97-AF65-F5344CB8AC3E}">
        <p14:creationId xmlns:p14="http://schemas.microsoft.com/office/powerpoint/2010/main" val="1990989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par>
                                <p:cTn id="13" presetID="42"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fade">
                                      <p:cBhvr>
                                        <p:cTn id="15" dur="1000"/>
                                        <p:tgtEl>
                                          <p:spTgt spid="14"/>
                                        </p:tgtEl>
                                      </p:cBhvr>
                                    </p:animEffect>
                                    <p:anim calcmode="lin" valueType="num">
                                      <p:cBhvr>
                                        <p:cTn id="16" dur="1000" fill="hold"/>
                                        <p:tgtEl>
                                          <p:spTgt spid="14"/>
                                        </p:tgtEl>
                                        <p:attrNameLst>
                                          <p:attrName>ppt_x</p:attrName>
                                        </p:attrNameLst>
                                      </p:cBhvr>
                                      <p:tavLst>
                                        <p:tav tm="0">
                                          <p:val>
                                            <p:strVal val="#ppt_x"/>
                                          </p:val>
                                        </p:tav>
                                        <p:tav tm="100000">
                                          <p:val>
                                            <p:strVal val="#ppt_x"/>
                                          </p:val>
                                        </p:tav>
                                      </p:tavLst>
                                    </p:anim>
                                    <p:anim calcmode="lin" valueType="num">
                                      <p:cBhvr>
                                        <p:cTn id="17" dur="1000" fill="hold"/>
                                        <p:tgtEl>
                                          <p:spTgt spid="14"/>
                                        </p:tgtEl>
                                        <p:attrNameLst>
                                          <p:attrName>ppt_y</p:attrName>
                                        </p:attrNameLst>
                                      </p:cBhvr>
                                      <p:tavLst>
                                        <p:tav tm="0">
                                          <p:val>
                                            <p:strVal val="#ppt_y+.1"/>
                                          </p:val>
                                        </p:tav>
                                        <p:tav tm="100000">
                                          <p:val>
                                            <p:strVal val="#ppt_y"/>
                                          </p:val>
                                        </p:tav>
                                      </p:tavLst>
                                    </p:anim>
                                  </p:childTnLst>
                                </p:cTn>
                              </p:par>
                              <p:par>
                                <p:cTn id="18" presetID="42" presetClass="entr" presetSubtype="0" fill="hold" nodeType="withEffect">
                                  <p:stCondLst>
                                    <p:cond delay="0"/>
                                  </p:stCondLst>
                                  <p:childTnLst>
                                    <p:set>
                                      <p:cBhvr>
                                        <p:cTn id="19" dur="1" fill="hold">
                                          <p:stCondLst>
                                            <p:cond delay="0"/>
                                          </p:stCondLst>
                                        </p:cTn>
                                        <p:tgtEl>
                                          <p:spTgt spid="5"/>
                                        </p:tgtEl>
                                        <p:attrNameLst>
                                          <p:attrName>style.visibility</p:attrName>
                                        </p:attrNameLst>
                                      </p:cBhvr>
                                      <p:to>
                                        <p:strVal val="visible"/>
                                      </p:to>
                                    </p:set>
                                    <p:animEffect transition="in" filter="fade">
                                      <p:cBhvr>
                                        <p:cTn id="20" dur="1000"/>
                                        <p:tgtEl>
                                          <p:spTgt spid="5"/>
                                        </p:tgtEl>
                                      </p:cBhvr>
                                    </p:animEffect>
                                    <p:anim calcmode="lin" valueType="num">
                                      <p:cBhvr>
                                        <p:cTn id="21" dur="1000" fill="hold"/>
                                        <p:tgtEl>
                                          <p:spTgt spid="5"/>
                                        </p:tgtEl>
                                        <p:attrNameLst>
                                          <p:attrName>ppt_x</p:attrName>
                                        </p:attrNameLst>
                                      </p:cBhvr>
                                      <p:tavLst>
                                        <p:tav tm="0">
                                          <p:val>
                                            <p:strVal val="#ppt_x"/>
                                          </p:val>
                                        </p:tav>
                                        <p:tav tm="100000">
                                          <p:val>
                                            <p:strVal val="#ppt_x"/>
                                          </p:val>
                                        </p:tav>
                                      </p:tavLst>
                                    </p:anim>
                                    <p:anim calcmode="lin" valueType="num">
                                      <p:cBhvr>
                                        <p:cTn id="22"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anim calcmode="lin" valueType="num">
                                      <p:cBhvr additive="base">
                                        <p:cTn id="27" dur="500" fill="hold"/>
                                        <p:tgtEl>
                                          <p:spTgt spid="18"/>
                                        </p:tgtEl>
                                        <p:attrNameLst>
                                          <p:attrName>ppt_x</p:attrName>
                                        </p:attrNameLst>
                                      </p:cBhvr>
                                      <p:tavLst>
                                        <p:tav tm="0">
                                          <p:val>
                                            <p:strVal val="#ppt_x"/>
                                          </p:val>
                                        </p:tav>
                                        <p:tav tm="100000">
                                          <p:val>
                                            <p:strVal val="#ppt_x"/>
                                          </p:val>
                                        </p:tav>
                                      </p:tavLst>
                                    </p:anim>
                                    <p:anim calcmode="lin" valueType="num">
                                      <p:cBhvr additive="base">
                                        <p:cTn id="28" dur="500" fill="hold"/>
                                        <p:tgtEl>
                                          <p:spTgt spid="18"/>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par>
                                <p:cTn id="33" presetID="42" presetClass="entr" presetSubtype="0" fill="hold" grpId="0" nodeType="with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fade">
                                      <p:cBhvr>
                                        <p:cTn id="35" dur="1000"/>
                                        <p:tgtEl>
                                          <p:spTgt spid="19"/>
                                        </p:tgtEl>
                                      </p:cBhvr>
                                    </p:animEffect>
                                    <p:anim calcmode="lin" valueType="num">
                                      <p:cBhvr>
                                        <p:cTn id="36" dur="1000" fill="hold"/>
                                        <p:tgtEl>
                                          <p:spTgt spid="19"/>
                                        </p:tgtEl>
                                        <p:attrNameLst>
                                          <p:attrName>ppt_x</p:attrName>
                                        </p:attrNameLst>
                                      </p:cBhvr>
                                      <p:tavLst>
                                        <p:tav tm="0">
                                          <p:val>
                                            <p:strVal val="#ppt_x"/>
                                          </p:val>
                                        </p:tav>
                                        <p:tav tm="100000">
                                          <p:val>
                                            <p:strVal val="#ppt_x"/>
                                          </p:val>
                                        </p:tav>
                                      </p:tavLst>
                                    </p:anim>
                                    <p:anim calcmode="lin" valueType="num">
                                      <p:cBhvr>
                                        <p:cTn id="37" dur="1000" fill="hold"/>
                                        <p:tgtEl>
                                          <p:spTgt spid="19"/>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20"/>
                                        </p:tgtEl>
                                        <p:attrNameLst>
                                          <p:attrName>style.visibility</p:attrName>
                                        </p:attrNameLst>
                                      </p:cBhvr>
                                      <p:to>
                                        <p:strVal val="visible"/>
                                      </p:to>
                                    </p:set>
                                    <p:animEffect transition="in" filter="fade">
                                      <p:cBhvr>
                                        <p:cTn id="40" dur="1000"/>
                                        <p:tgtEl>
                                          <p:spTgt spid="20"/>
                                        </p:tgtEl>
                                      </p:cBhvr>
                                    </p:animEffect>
                                    <p:anim calcmode="lin" valueType="num">
                                      <p:cBhvr>
                                        <p:cTn id="41" dur="1000" fill="hold"/>
                                        <p:tgtEl>
                                          <p:spTgt spid="20"/>
                                        </p:tgtEl>
                                        <p:attrNameLst>
                                          <p:attrName>ppt_x</p:attrName>
                                        </p:attrNameLst>
                                      </p:cBhvr>
                                      <p:tavLst>
                                        <p:tav tm="0">
                                          <p:val>
                                            <p:strVal val="#ppt_x"/>
                                          </p:val>
                                        </p:tav>
                                        <p:tav tm="100000">
                                          <p:val>
                                            <p:strVal val="#ppt_x"/>
                                          </p:val>
                                        </p:tav>
                                      </p:tavLst>
                                    </p:anim>
                                    <p:anim calcmode="lin" valueType="num">
                                      <p:cBhvr>
                                        <p:cTn id="42"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3" grpId="0"/>
      <p:bldP spid="14" grpId="0"/>
      <p:bldP spid="18" grpId="0"/>
      <p:bldP spid="19"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B399F3-6D53-DFF7-672F-4F3987F00F3D}"/>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CD134C00-8960-7D37-E2D9-08FAE6F5EEF9}"/>
              </a:ext>
            </a:extLst>
          </p:cNvPr>
          <p:cNvSpPr>
            <a:spLocks noGrp="1"/>
          </p:cNvSpPr>
          <p:nvPr>
            <p:ph type="title"/>
          </p:nvPr>
        </p:nvSpPr>
        <p:spPr/>
        <p:txBody>
          <a:bodyPr/>
          <a:lstStyle/>
          <a:p>
            <a:r>
              <a:rPr lang="en-US" sz="2400" dirty="0"/>
              <a:t>Analysis of Swap 2: ICO transferring shares of another ICO to US Co. in swap of shares of third ICO</a:t>
            </a:r>
            <a:endParaRPr lang="en-IN" dirty="0">
              <a:cs typeface="Arial" charset="0"/>
            </a:endParaRPr>
          </a:p>
        </p:txBody>
      </p:sp>
      <p:sp>
        <p:nvSpPr>
          <p:cNvPr id="3" name="Content Placeholder 2">
            <a:extLst>
              <a:ext uri="{FF2B5EF4-FFF2-40B4-BE49-F238E27FC236}">
                <a16:creationId xmlns:a16="http://schemas.microsoft.com/office/drawing/2014/main" id="{A03A1E53-B23D-1BD8-5EE6-0364E793BECA}"/>
              </a:ext>
            </a:extLst>
          </p:cNvPr>
          <p:cNvSpPr>
            <a:spLocks noGrp="1"/>
          </p:cNvSpPr>
          <p:nvPr>
            <p:ph idx="1"/>
          </p:nvPr>
        </p:nvSpPr>
        <p:spPr>
          <a:xfrm>
            <a:off x="467544" y="1556792"/>
            <a:ext cx="8066856" cy="4539208"/>
          </a:xfrm>
        </p:spPr>
        <p:txBody>
          <a:bodyPr rtlCol="0">
            <a:normAutofit lnSpcReduction="10000"/>
          </a:bodyPr>
          <a:lstStyle/>
          <a:p>
            <a:pPr fontAlgn="auto">
              <a:spcAft>
                <a:spcPts val="0"/>
              </a:spcAft>
              <a:defRPr/>
            </a:pPr>
            <a:r>
              <a:rPr lang="en-US" dirty="0"/>
              <a:t>Foreign company is transferring its shares of an Indian company to acquire shares of another Indian Company</a:t>
            </a:r>
          </a:p>
          <a:p>
            <a:pPr fontAlgn="auto">
              <a:spcAft>
                <a:spcPts val="0"/>
              </a:spcAft>
              <a:defRPr/>
            </a:pPr>
            <a:endParaRPr lang="en-US" dirty="0"/>
          </a:p>
          <a:p>
            <a:pPr fontAlgn="auto">
              <a:spcAft>
                <a:spcPts val="0"/>
              </a:spcAft>
              <a:defRPr/>
            </a:pPr>
            <a:r>
              <a:rPr lang="en-US" dirty="0"/>
              <a:t>FCO is transferring equity instruments in swap of other equity instruments.</a:t>
            </a:r>
          </a:p>
          <a:p>
            <a:endParaRPr lang="en-US" b="0" i="0" u="none" strike="noStrike" baseline="0" dirty="0"/>
          </a:p>
          <a:p>
            <a:r>
              <a:rPr lang="en-US" b="0" i="0" u="none" strike="noStrike" baseline="0" dirty="0"/>
              <a:t>R. 6 </a:t>
            </a:r>
            <a:r>
              <a:rPr lang="en-US" b="0" i="0" u="none" strike="noStrike" baseline="0" dirty="0" err="1"/>
              <a:t>r.w.</a:t>
            </a:r>
            <a:r>
              <a:rPr lang="en-US" b="0" i="0" u="none" strike="noStrike" baseline="0" dirty="0"/>
              <a:t> Sch. I (1) (d) - </a:t>
            </a:r>
            <a:r>
              <a:rPr lang="en-US" i="1" strike="noStrike" baseline="0" dirty="0"/>
              <a:t>An Indian company </a:t>
            </a:r>
            <a:r>
              <a:rPr lang="en-US" b="1" i="1" u="sng" strike="noStrike" baseline="0" dirty="0"/>
              <a:t>may issue</a:t>
            </a:r>
            <a:r>
              <a:rPr lang="en-US" i="1" dirty="0"/>
              <a:t>… </a:t>
            </a:r>
            <a:r>
              <a:rPr lang="en-US" i="1" strike="noStrike" baseline="0" dirty="0"/>
              <a:t>equity instruments to a person resident outside India</a:t>
            </a:r>
            <a:r>
              <a:rPr lang="en-US" b="0" i="1" u="none" strike="noStrike" baseline="0" dirty="0"/>
              <a:t>…. against…</a:t>
            </a:r>
          </a:p>
          <a:p>
            <a:r>
              <a:rPr lang="en-US" b="0" i="0" u="none" strike="noStrike" baseline="0" dirty="0"/>
              <a:t>Only ‘issue’ was covered and not transfer</a:t>
            </a:r>
          </a:p>
          <a:p>
            <a:pPr fontAlgn="auto">
              <a:spcAft>
                <a:spcPts val="0"/>
              </a:spcAft>
              <a:defRPr/>
            </a:pPr>
            <a:r>
              <a:rPr lang="en-US" dirty="0"/>
              <a:t>Therefore, all swaps for transfer were under permission route</a:t>
            </a:r>
          </a:p>
        </p:txBody>
      </p:sp>
      <p:sp>
        <p:nvSpPr>
          <p:cNvPr id="4" name="Slide Number Placeholder 3">
            <a:extLst>
              <a:ext uri="{FF2B5EF4-FFF2-40B4-BE49-F238E27FC236}">
                <a16:creationId xmlns:a16="http://schemas.microsoft.com/office/drawing/2014/main" id="{CAF88DF4-0736-F962-E8FC-D87FA90BF7BC}"/>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20</a:t>
            </a:fld>
            <a:endParaRPr lang="en-US" altLang="en-US" dirty="0"/>
          </a:p>
        </p:txBody>
      </p:sp>
    </p:spTree>
    <p:extLst>
      <p:ext uri="{BB962C8B-B14F-4D97-AF65-F5344CB8AC3E}">
        <p14:creationId xmlns:p14="http://schemas.microsoft.com/office/powerpoint/2010/main" val="30963910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FAC858-90E5-6590-0BF4-84FEC8820E39}"/>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A9040F3-BB07-B1B8-0F4E-FB450897A97B}"/>
              </a:ext>
            </a:extLst>
          </p:cNvPr>
          <p:cNvSpPr>
            <a:spLocks noGrp="1"/>
          </p:cNvSpPr>
          <p:nvPr>
            <p:ph type="title"/>
          </p:nvPr>
        </p:nvSpPr>
        <p:spPr/>
        <p:txBody>
          <a:bodyPr/>
          <a:lstStyle/>
          <a:p>
            <a:r>
              <a:rPr lang="en-US" dirty="0"/>
              <a:t>Rule 9A inserted in </a:t>
            </a:r>
            <a:r>
              <a:rPr lang="en-US" sz="2400" dirty="0"/>
              <a:t>NDI Rules on </a:t>
            </a:r>
            <a:r>
              <a:rPr lang="en-US" dirty="0"/>
              <a:t>16</a:t>
            </a:r>
            <a:r>
              <a:rPr lang="en-US" baseline="30000" dirty="0"/>
              <a:t>th</a:t>
            </a:r>
            <a:r>
              <a:rPr lang="en-US" dirty="0"/>
              <a:t> August 2024</a:t>
            </a:r>
            <a:endParaRPr lang="en-IN" dirty="0">
              <a:cs typeface="Arial" charset="0"/>
            </a:endParaRPr>
          </a:p>
        </p:txBody>
      </p:sp>
      <p:sp>
        <p:nvSpPr>
          <p:cNvPr id="3" name="Content Placeholder 2">
            <a:extLst>
              <a:ext uri="{FF2B5EF4-FFF2-40B4-BE49-F238E27FC236}">
                <a16:creationId xmlns:a16="http://schemas.microsoft.com/office/drawing/2014/main" id="{0018C833-9A6F-98CC-593B-B2A148E6BB0F}"/>
              </a:ext>
            </a:extLst>
          </p:cNvPr>
          <p:cNvSpPr>
            <a:spLocks noGrp="1"/>
          </p:cNvSpPr>
          <p:nvPr>
            <p:ph idx="1"/>
          </p:nvPr>
        </p:nvSpPr>
        <p:spPr>
          <a:xfrm>
            <a:off x="395536" y="1340768"/>
            <a:ext cx="8424936" cy="5112568"/>
          </a:xfrm>
        </p:spPr>
        <p:txBody>
          <a:bodyPr rtlCol="0">
            <a:normAutofit/>
          </a:bodyPr>
          <a:lstStyle/>
          <a:p>
            <a:pPr algn="l"/>
            <a:r>
              <a:rPr lang="en-US" b="0" i="0" u="none" strike="noStrike" baseline="0" dirty="0">
                <a:latin typeface="TimesNewRomanPSMT"/>
              </a:rPr>
              <a:t>“</a:t>
            </a:r>
            <a:r>
              <a:rPr lang="en-US" b="1" i="0" u="none" strike="noStrike" baseline="0" dirty="0">
                <a:latin typeface="Times New Roman" panose="02020603050405020304" pitchFamily="18" charset="0"/>
              </a:rPr>
              <a:t>9A. Swap of equity instruments and equity capital. </a:t>
            </a:r>
            <a:r>
              <a:rPr lang="en-US" b="0" i="0" u="none" strike="noStrike" baseline="0" dirty="0">
                <a:latin typeface="TimesNewRomanPSMT"/>
              </a:rPr>
              <a:t>–– </a:t>
            </a:r>
            <a:r>
              <a:rPr lang="en-US" b="0" i="0" u="none" strike="noStrike" baseline="0" dirty="0">
                <a:latin typeface="Times New Roman" panose="02020603050405020304" pitchFamily="18" charset="0"/>
              </a:rPr>
              <a:t>The </a:t>
            </a:r>
            <a:r>
              <a:rPr lang="en-US" b="1" u="sng" strike="noStrike" baseline="0" dirty="0">
                <a:latin typeface="Times New Roman" panose="02020603050405020304" pitchFamily="18" charset="0"/>
              </a:rPr>
              <a:t>transfer</a:t>
            </a:r>
            <a:r>
              <a:rPr lang="en-US" b="0" i="0" u="none" strike="noStrike" baseline="0" dirty="0">
                <a:latin typeface="Times New Roman" panose="02020603050405020304" pitchFamily="18" charset="0"/>
              </a:rPr>
              <a:t> of equity instruments of an Indian company between a person resident in India and a person resident outside India may be by way of</a:t>
            </a:r>
            <a:r>
              <a:rPr lang="en-US" b="0" i="0" u="none" strike="noStrike" baseline="0" dirty="0">
                <a:latin typeface="TimesNewRomanPSMT"/>
              </a:rPr>
              <a:t>––</a:t>
            </a:r>
          </a:p>
          <a:p>
            <a:pPr algn="l"/>
            <a:r>
              <a:rPr lang="en-US" b="0" i="0" u="none" strike="noStrike" baseline="0" dirty="0">
                <a:latin typeface="Times New Roman" panose="02020603050405020304" pitchFamily="18" charset="0"/>
              </a:rPr>
              <a:t>(</a:t>
            </a:r>
            <a:r>
              <a:rPr lang="en-US" b="0" i="0" u="none" strike="noStrike" baseline="0" dirty="0" err="1">
                <a:latin typeface="Times New Roman" panose="02020603050405020304" pitchFamily="18" charset="0"/>
              </a:rPr>
              <a:t>i</a:t>
            </a:r>
            <a:r>
              <a:rPr lang="en-US" b="0" i="0" u="none" strike="noStrike" baseline="0" dirty="0">
                <a:latin typeface="Times New Roman" panose="02020603050405020304" pitchFamily="18" charset="0"/>
              </a:rPr>
              <a:t>) swap of equity instruments, in compliance with the rules prescribed by the Central Government and the regulations specified by the Reserve Bank from time to time;</a:t>
            </a:r>
          </a:p>
          <a:p>
            <a:pPr algn="l"/>
            <a:r>
              <a:rPr lang="en-US" b="0" i="0" u="none" strike="noStrike" baseline="0" dirty="0">
                <a:latin typeface="Times New Roman" panose="02020603050405020304" pitchFamily="18" charset="0"/>
              </a:rPr>
              <a:t>…</a:t>
            </a:r>
          </a:p>
          <a:p>
            <a:pPr algn="l"/>
            <a:endParaRPr lang="en-US" dirty="0">
              <a:latin typeface="Times New Roman" panose="02020603050405020304" pitchFamily="18" charset="0"/>
            </a:endParaRPr>
          </a:p>
          <a:p>
            <a:pPr fontAlgn="auto">
              <a:spcAft>
                <a:spcPts val="0"/>
              </a:spcAft>
              <a:defRPr/>
            </a:pPr>
            <a:r>
              <a:rPr lang="en-US" dirty="0"/>
              <a:t>Now Permitted under NDI Rules as per Rule 9A</a:t>
            </a:r>
          </a:p>
          <a:p>
            <a:pPr lvl="1">
              <a:defRPr/>
            </a:pPr>
            <a:r>
              <a:rPr lang="en-US" b="1" dirty="0"/>
              <a:t>Or was it permitted all along? </a:t>
            </a:r>
          </a:p>
          <a:p>
            <a:pPr algn="l"/>
            <a:endParaRPr lang="en-US" b="0" i="0" u="none" strike="noStrike" baseline="0" dirty="0">
              <a:latin typeface="Times New Roman" panose="02020603050405020304" pitchFamily="18" charset="0"/>
            </a:endParaRPr>
          </a:p>
        </p:txBody>
      </p:sp>
      <p:sp>
        <p:nvSpPr>
          <p:cNvPr id="4" name="Slide Number Placeholder 3">
            <a:extLst>
              <a:ext uri="{FF2B5EF4-FFF2-40B4-BE49-F238E27FC236}">
                <a16:creationId xmlns:a16="http://schemas.microsoft.com/office/drawing/2014/main" id="{97BB9652-503F-BFEB-EBAB-5FF754D8C28F}"/>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21</a:t>
            </a:fld>
            <a:endParaRPr lang="en-US" altLang="en-US" dirty="0"/>
          </a:p>
        </p:txBody>
      </p:sp>
    </p:spTree>
    <p:extLst>
      <p:ext uri="{BB962C8B-B14F-4D97-AF65-F5344CB8AC3E}">
        <p14:creationId xmlns:p14="http://schemas.microsoft.com/office/powerpoint/2010/main" val="33625632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183369-BD49-9F5C-C464-D09D2F6F1F46}"/>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9EF24427-5EF2-E05F-553B-4C647F3C42DB}"/>
              </a:ext>
            </a:extLst>
          </p:cNvPr>
          <p:cNvSpPr>
            <a:spLocks noGrp="1"/>
          </p:cNvSpPr>
          <p:nvPr>
            <p:ph type="title"/>
          </p:nvPr>
        </p:nvSpPr>
        <p:spPr/>
        <p:txBody>
          <a:bodyPr/>
          <a:lstStyle/>
          <a:p>
            <a:r>
              <a:rPr lang="en-US" sz="2400" dirty="0"/>
              <a:t>Issue vs. Transfer - Was this amendment required? </a:t>
            </a:r>
            <a:endParaRPr lang="en-IN" dirty="0">
              <a:cs typeface="Arial" charset="0"/>
            </a:endParaRPr>
          </a:p>
        </p:txBody>
      </p:sp>
      <p:sp>
        <p:nvSpPr>
          <p:cNvPr id="3" name="Content Placeholder 2">
            <a:extLst>
              <a:ext uri="{FF2B5EF4-FFF2-40B4-BE49-F238E27FC236}">
                <a16:creationId xmlns:a16="http://schemas.microsoft.com/office/drawing/2014/main" id="{C12B3748-CFB9-08D6-2073-36C5ABAFCFB9}"/>
              </a:ext>
            </a:extLst>
          </p:cNvPr>
          <p:cNvSpPr>
            <a:spLocks noGrp="1"/>
          </p:cNvSpPr>
          <p:nvPr>
            <p:ph idx="1"/>
          </p:nvPr>
        </p:nvSpPr>
        <p:spPr>
          <a:xfrm>
            <a:off x="107504" y="1268760"/>
            <a:ext cx="8856984" cy="5087590"/>
          </a:xfrm>
        </p:spPr>
        <p:txBody>
          <a:bodyPr rtlCol="0">
            <a:normAutofit lnSpcReduction="10000"/>
          </a:bodyPr>
          <a:lstStyle/>
          <a:p>
            <a:pPr fontAlgn="auto">
              <a:spcAft>
                <a:spcPts val="0"/>
              </a:spcAft>
              <a:defRPr/>
            </a:pPr>
            <a:r>
              <a:rPr lang="en-US" sz="1600" dirty="0"/>
              <a:t>For the purpose of NDI Rules, should “Transfer” get covered under “issuance”?</a:t>
            </a:r>
          </a:p>
          <a:p>
            <a:pPr fontAlgn="auto">
              <a:spcAft>
                <a:spcPts val="0"/>
              </a:spcAft>
              <a:defRPr/>
            </a:pPr>
            <a:r>
              <a:rPr lang="en-US" sz="1600" dirty="0"/>
              <a:t>Under FEMA, both terms “purchase” and “subscription” of shares may be considered equivalent as can be noticed in: </a:t>
            </a:r>
          </a:p>
          <a:p>
            <a:pPr fontAlgn="auto">
              <a:spcAft>
                <a:spcPts val="0"/>
              </a:spcAft>
              <a:defRPr/>
            </a:pPr>
            <a:endParaRPr lang="en-US" sz="1600" dirty="0"/>
          </a:p>
          <a:p>
            <a:pPr marL="363538" indent="-363538" algn="just">
              <a:tabLst>
                <a:tab pos="2743200" algn="ctr"/>
                <a:tab pos="5486400" algn="r"/>
              </a:tabLst>
            </a:pP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Rule 6 of NDI rules provides as under: </a:t>
            </a:r>
            <a:r>
              <a:rPr lang="en-IN" sz="1600" i="1" dirty="0">
                <a:effectLst/>
                <a:latin typeface="Book Antiqua" panose="02040602050305030304" pitchFamily="18" charset="0"/>
                <a:ea typeface="Times New Roman" panose="02020603050405020304" pitchFamily="18" charset="0"/>
                <a:cs typeface="Times New Roman" panose="02020603050405020304" pitchFamily="18" charset="0"/>
              </a:rPr>
              <a:t>“Investments</a:t>
            </a:r>
            <a:r>
              <a:rPr lang="en-IN" sz="1600" b="1" i="1" dirty="0">
                <a:effectLst/>
                <a:latin typeface="Book Antiqua" panose="02040602050305030304" pitchFamily="18" charset="0"/>
                <a:ea typeface="Times New Roman" panose="02020603050405020304" pitchFamily="18" charset="0"/>
                <a:cs typeface="Times New Roman" panose="02020603050405020304" pitchFamily="18" charset="0"/>
              </a:rPr>
              <a:t> </a:t>
            </a:r>
            <a:r>
              <a:rPr lang="en-IN" sz="1600" i="1" dirty="0">
                <a:effectLst/>
                <a:latin typeface="Book Antiqua" panose="02040602050305030304" pitchFamily="18" charset="0"/>
                <a:ea typeface="Times New Roman" panose="02020603050405020304" pitchFamily="18" charset="0"/>
                <a:cs typeface="Times New Roman" panose="02020603050405020304" pitchFamily="18" charset="0"/>
              </a:rPr>
              <a:t>by person resident outside India: - A person resident outside India may make investment as under:-	(a) may subscribe,</a:t>
            </a:r>
            <a:r>
              <a:rPr lang="en-IN" sz="1600" b="1" i="1" dirty="0">
                <a:effectLst/>
                <a:latin typeface="Book Antiqua" panose="02040602050305030304" pitchFamily="18" charset="0"/>
                <a:ea typeface="Times New Roman" panose="02020603050405020304" pitchFamily="18" charset="0"/>
                <a:cs typeface="Times New Roman" panose="02020603050405020304" pitchFamily="18" charset="0"/>
              </a:rPr>
              <a:t> </a:t>
            </a:r>
            <a:r>
              <a:rPr lang="en-IN" sz="1600" b="1" i="1" u="sng" dirty="0">
                <a:effectLst/>
                <a:latin typeface="Book Antiqua" panose="02040602050305030304" pitchFamily="18" charset="0"/>
                <a:ea typeface="Times New Roman" panose="02020603050405020304" pitchFamily="18" charset="0"/>
                <a:cs typeface="Times New Roman" panose="02020603050405020304" pitchFamily="18" charset="0"/>
              </a:rPr>
              <a:t>purchase</a:t>
            </a:r>
            <a:r>
              <a:rPr lang="en-IN" sz="1600" i="1" dirty="0">
                <a:effectLst/>
                <a:latin typeface="Book Antiqua" panose="02040602050305030304" pitchFamily="18" charset="0"/>
                <a:ea typeface="Times New Roman" panose="02020603050405020304" pitchFamily="18" charset="0"/>
                <a:cs typeface="Times New Roman" panose="02020603050405020304" pitchFamily="18" charset="0"/>
              </a:rPr>
              <a:t> or sell equity instruments of an Indian company in the manner and subject to the terms and conditions specified in Schedule I:”</a:t>
            </a:r>
            <a:endParaRPr lang="en-IN" sz="1600" dirty="0">
              <a:effectLst/>
              <a:latin typeface="Book Antiqua" panose="02040602050305030304" pitchFamily="18" charset="0"/>
              <a:ea typeface="Times New Roman" panose="02020603050405020304" pitchFamily="18" charset="0"/>
              <a:cs typeface="Times New Roman" panose="02020603050405020304" pitchFamily="18" charset="0"/>
            </a:endParaRPr>
          </a:p>
          <a:p>
            <a:pPr marL="363538" indent="-363538" algn="just">
              <a:tabLst>
                <a:tab pos="2743200" algn="ctr"/>
                <a:tab pos="5486400" algn="r"/>
                <a:tab pos="457200" algn="l"/>
              </a:tabLst>
            </a:pPr>
            <a:endParaRPr lang="en-IN" sz="1600" dirty="0">
              <a:effectLst/>
              <a:latin typeface="Book Antiqua" panose="02040602050305030304" pitchFamily="18" charset="0"/>
              <a:ea typeface="Times New Roman" panose="02020603050405020304" pitchFamily="18" charset="0"/>
              <a:cs typeface="Times New Roman" panose="02020603050405020304" pitchFamily="18" charset="0"/>
            </a:endParaRPr>
          </a:p>
          <a:p>
            <a:pPr marL="363538" indent="-363538" algn="just">
              <a:tabLst>
                <a:tab pos="2743200" algn="ctr"/>
                <a:tab pos="5486400" algn="r"/>
                <a:tab pos="457200" algn="l"/>
              </a:tabLst>
            </a:pP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Para 2.12 of the Master Direction defines ‘Investment’ to mean “</a:t>
            </a:r>
            <a:r>
              <a:rPr lang="en-IN" sz="1600" b="1" i="1" dirty="0">
                <a:effectLst/>
                <a:latin typeface="Book Antiqua" panose="02040602050305030304" pitchFamily="18" charset="0"/>
                <a:ea typeface="Times New Roman" panose="02020603050405020304" pitchFamily="18" charset="0"/>
                <a:cs typeface="Times New Roman" panose="02020603050405020304" pitchFamily="18" charset="0"/>
              </a:rPr>
              <a:t>subscribe, acquire</a:t>
            </a:r>
            <a:r>
              <a:rPr lang="en-IN" sz="1600" i="1" dirty="0">
                <a:effectLst/>
                <a:latin typeface="Book Antiqua" panose="02040602050305030304" pitchFamily="18" charset="0"/>
                <a:ea typeface="Times New Roman" panose="02020603050405020304" pitchFamily="18" charset="0"/>
                <a:cs typeface="Times New Roman" panose="02020603050405020304" pitchFamily="18" charset="0"/>
              </a:rPr>
              <a:t>, hold or transfer any security or unit issued by a person resident in India.</a:t>
            </a: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a:t>
            </a:r>
          </a:p>
          <a:p>
            <a:pPr marL="363538" indent="-363538" algn="just">
              <a:tabLst>
                <a:tab pos="2743200" algn="ctr"/>
                <a:tab pos="5486400" algn="r"/>
                <a:tab pos="457200" algn="l"/>
              </a:tabLst>
            </a:pPr>
            <a:endParaRPr lang="en-IN" sz="16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endParaRPr>
          </a:p>
          <a:p>
            <a:pPr marL="363538" indent="-363538" algn="just">
              <a:tabLst>
                <a:tab pos="2743200" algn="ctr"/>
                <a:tab pos="5486400" algn="r"/>
                <a:tab pos="457200" algn="l"/>
              </a:tabLst>
            </a:pPr>
            <a:r>
              <a:rPr lang="en-IN" sz="16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Schedule I of NDI Rules and Annex 1 of Master Direction covers various modes for “</a:t>
            </a:r>
            <a:r>
              <a:rPr lang="en-IN" sz="1600" b="1" i="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Purchase</a:t>
            </a:r>
            <a:r>
              <a:rPr lang="en-IN" sz="1600" i="1"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or Sale of equity instruments of an Indian company by a person resident outside India</a:t>
            </a:r>
            <a:r>
              <a:rPr lang="en-IN" sz="1600" dirty="0">
                <a:solidFill>
                  <a:srgbClr val="000000"/>
                </a:solidFill>
                <a:effectLst/>
                <a:latin typeface="Book Antiqua" panose="02040602050305030304" pitchFamily="18" charset="0"/>
                <a:ea typeface="Times New Roman" panose="02020603050405020304" pitchFamily="18" charset="0"/>
                <a:cs typeface="Times New Roman" panose="02020603050405020304" pitchFamily="18" charset="0"/>
              </a:rPr>
              <a:t>”. </a:t>
            </a: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 </a:t>
            </a:r>
          </a:p>
          <a:p>
            <a:pPr marL="363538" indent="-363538" algn="just">
              <a:tabLst>
                <a:tab pos="2743200" algn="ctr"/>
                <a:tab pos="5486400" algn="r"/>
                <a:tab pos="457200" algn="l"/>
              </a:tabLst>
            </a:pPr>
            <a:endParaRPr lang="en-IN" sz="1600" dirty="0">
              <a:latin typeface="Book Antiqua" panose="02040602050305030304" pitchFamily="18" charset="0"/>
              <a:ea typeface="Times New Roman" panose="02020603050405020304" pitchFamily="18" charset="0"/>
              <a:cs typeface="Times New Roman" panose="02020603050405020304" pitchFamily="18" charset="0"/>
            </a:endParaRPr>
          </a:p>
          <a:p>
            <a:pPr marL="363538" indent="-363538" algn="just">
              <a:tabLst>
                <a:tab pos="2743200" algn="ctr"/>
                <a:tab pos="5486400" algn="r"/>
                <a:tab pos="457200" algn="l"/>
              </a:tabLst>
            </a:pP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Sub-clause (iv) of Rule 21(2)(c) dealing with valuation of swaps in the context of equity instruments </a:t>
            </a:r>
            <a:r>
              <a:rPr lang="en-IN" sz="1600" b="1" dirty="0">
                <a:effectLst/>
                <a:latin typeface="Book Antiqua" panose="02040602050305030304" pitchFamily="18" charset="0"/>
                <a:ea typeface="Times New Roman" panose="02020603050405020304" pitchFamily="18" charset="0"/>
                <a:cs typeface="Times New Roman" panose="02020603050405020304" pitchFamily="18" charset="0"/>
              </a:rPr>
              <a:t>transferred </a:t>
            </a:r>
            <a:r>
              <a:rPr lang="en-IN" sz="1600" dirty="0">
                <a:effectLst/>
                <a:latin typeface="Book Antiqua" panose="02040602050305030304" pitchFamily="18" charset="0"/>
                <a:ea typeface="Times New Roman" panose="02020603050405020304" pitchFamily="18" charset="0"/>
                <a:cs typeface="Times New Roman" panose="02020603050405020304" pitchFamily="18" charset="0"/>
              </a:rPr>
              <a:t>by a person resident outside India to a person resident in India. </a:t>
            </a:r>
          </a:p>
          <a:p>
            <a:pPr marL="363538" indent="-363538" algn="just">
              <a:tabLst>
                <a:tab pos="2743200" algn="ctr"/>
                <a:tab pos="5486400" algn="r"/>
                <a:tab pos="457200" algn="l"/>
              </a:tabLst>
            </a:pPr>
            <a:endParaRPr lang="en-IN" sz="1600" dirty="0">
              <a:effectLst/>
              <a:latin typeface="Book Antiqua" panose="02040602050305030304" pitchFamily="18" charset="0"/>
              <a:ea typeface="Times New Roman" panose="02020603050405020304" pitchFamily="18" charset="0"/>
              <a:cs typeface="Times New Roman" panose="02020603050405020304" pitchFamily="18" charset="0"/>
            </a:endParaRPr>
          </a:p>
          <a:p>
            <a:pPr marL="363538" indent="-363538" algn="just">
              <a:tabLst>
                <a:tab pos="2743200" algn="ctr"/>
                <a:tab pos="5486400" algn="r"/>
                <a:tab pos="457200" algn="l"/>
              </a:tabLst>
            </a:pPr>
            <a:r>
              <a:rPr lang="en-IN" sz="1600" dirty="0">
                <a:latin typeface="Book Antiqua" panose="02040602050305030304" pitchFamily="18" charset="0"/>
                <a:ea typeface="Times New Roman" panose="02020603050405020304" pitchFamily="18" charset="0"/>
                <a:cs typeface="Times New Roman" panose="02020603050405020304" pitchFamily="18" charset="0"/>
              </a:rPr>
              <a:t>Similar position can be found in reporting provisions and in Master Directions</a:t>
            </a:r>
          </a:p>
        </p:txBody>
      </p:sp>
      <p:sp>
        <p:nvSpPr>
          <p:cNvPr id="4" name="Slide Number Placeholder 3">
            <a:extLst>
              <a:ext uri="{FF2B5EF4-FFF2-40B4-BE49-F238E27FC236}">
                <a16:creationId xmlns:a16="http://schemas.microsoft.com/office/drawing/2014/main" id="{DAC89A35-5C44-1178-5A44-1CB5F78E09C7}"/>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22</a:t>
            </a:fld>
            <a:endParaRPr lang="en-US" altLang="en-US" dirty="0"/>
          </a:p>
        </p:txBody>
      </p:sp>
    </p:spTree>
    <p:extLst>
      <p:ext uri="{BB962C8B-B14F-4D97-AF65-F5344CB8AC3E}">
        <p14:creationId xmlns:p14="http://schemas.microsoft.com/office/powerpoint/2010/main" val="1574078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21FD5A-A437-21BB-943C-9345E2EC3E31}"/>
              </a:ext>
            </a:extLst>
          </p:cNvPr>
          <p:cNvSpPr>
            <a:spLocks noGrp="1"/>
          </p:cNvSpPr>
          <p:nvPr>
            <p:ph type="title"/>
          </p:nvPr>
        </p:nvSpPr>
        <p:spPr/>
        <p:txBody>
          <a:bodyPr/>
          <a:lstStyle/>
          <a:p>
            <a:r>
              <a:rPr lang="en-US" sz="2400" dirty="0"/>
              <a:t>Issue vs. Transfer - Was this amendment required? </a:t>
            </a:r>
            <a:endParaRPr lang="en-IN" dirty="0"/>
          </a:p>
        </p:txBody>
      </p:sp>
      <p:sp>
        <p:nvSpPr>
          <p:cNvPr id="3" name="Content Placeholder 2">
            <a:extLst>
              <a:ext uri="{FF2B5EF4-FFF2-40B4-BE49-F238E27FC236}">
                <a16:creationId xmlns:a16="http://schemas.microsoft.com/office/drawing/2014/main" id="{68DB9756-2C49-F7AA-2CE5-C5F1B09B3089}"/>
              </a:ext>
            </a:extLst>
          </p:cNvPr>
          <p:cNvSpPr>
            <a:spLocks noGrp="1"/>
          </p:cNvSpPr>
          <p:nvPr>
            <p:ph idx="1"/>
          </p:nvPr>
        </p:nvSpPr>
        <p:spPr/>
        <p:txBody>
          <a:bodyPr>
            <a:normAutofit/>
          </a:bodyPr>
          <a:lstStyle/>
          <a:p>
            <a:pPr marL="363538" indent="-363538" fontAlgn="auto">
              <a:spcAft>
                <a:spcPts val="0"/>
              </a:spcAft>
              <a:defRPr/>
            </a:pPr>
            <a:r>
              <a:rPr lang="en-US" sz="2400" dirty="0"/>
              <a:t>The erstwhile Notif</a:t>
            </a:r>
            <a:r>
              <a:rPr lang="en-US" dirty="0"/>
              <a:t>ication</a:t>
            </a:r>
            <a:r>
              <a:rPr lang="en-US" sz="2400" dirty="0"/>
              <a:t> No. 20 on Foreign Investment permitted </a:t>
            </a:r>
            <a:r>
              <a:rPr lang="en-US" sz="2400" b="1" u="sng" dirty="0"/>
              <a:t>acquisition</a:t>
            </a:r>
            <a:r>
              <a:rPr lang="en-US" sz="2400" dirty="0"/>
              <a:t> of shares by way of swap of shares subject to Government approval. From February 15, 2016, acquisition by way of swap of shares was permitted under automatic route as long as the investee company was under automatic route. This position has continued since then even under the revised notification no. 20(R) of 2017 on foreign investment, and also under the present NDI rules issued on 17.10.2019.</a:t>
            </a:r>
          </a:p>
          <a:p>
            <a:pPr marL="363538" indent="-363538" fontAlgn="auto">
              <a:spcAft>
                <a:spcPts val="0"/>
              </a:spcAft>
              <a:defRPr/>
            </a:pPr>
            <a:endParaRPr lang="en-US" sz="2400" dirty="0"/>
          </a:p>
          <a:p>
            <a:pPr marL="363538" indent="-363538" fontAlgn="auto">
              <a:spcAft>
                <a:spcPts val="0"/>
              </a:spcAft>
              <a:defRPr/>
            </a:pPr>
            <a:r>
              <a:rPr lang="en-US" sz="2400" dirty="0"/>
              <a:t>However, there was a view that only “issue” of equity instruments was allowed  and not transfer </a:t>
            </a:r>
          </a:p>
          <a:p>
            <a:endParaRPr lang="en-IN" dirty="0"/>
          </a:p>
        </p:txBody>
      </p:sp>
      <p:sp>
        <p:nvSpPr>
          <p:cNvPr id="4" name="Slide Number Placeholder 3">
            <a:extLst>
              <a:ext uri="{FF2B5EF4-FFF2-40B4-BE49-F238E27FC236}">
                <a16:creationId xmlns:a16="http://schemas.microsoft.com/office/drawing/2014/main" id="{FC74BBE9-15F2-507E-8583-848E4ED40E9F}"/>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23</a:t>
            </a:fld>
            <a:endParaRPr lang="en-US" altLang="en-US" dirty="0"/>
          </a:p>
        </p:txBody>
      </p:sp>
    </p:spTree>
    <p:extLst>
      <p:ext uri="{BB962C8B-B14F-4D97-AF65-F5344CB8AC3E}">
        <p14:creationId xmlns:p14="http://schemas.microsoft.com/office/powerpoint/2010/main" val="35613195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51A0C2-C939-555B-E871-F23E60C421FE}"/>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BE08F545-D1EE-82B5-39F2-A1C1DAE808C0}"/>
              </a:ext>
            </a:extLst>
          </p:cNvPr>
          <p:cNvSpPr>
            <a:spLocks noGrp="1"/>
          </p:cNvSpPr>
          <p:nvPr>
            <p:ph type="title"/>
          </p:nvPr>
        </p:nvSpPr>
        <p:spPr/>
        <p:txBody>
          <a:bodyPr/>
          <a:lstStyle/>
          <a:p>
            <a:r>
              <a:rPr lang="en-US" sz="2400" dirty="0"/>
              <a:t>Swap 3: ICO swapping shares of another ICO, with an FCO for another FCO’s shares</a:t>
            </a:r>
            <a:endParaRPr lang="en-IN" dirty="0">
              <a:cs typeface="Arial" charset="0"/>
            </a:endParaRPr>
          </a:p>
        </p:txBody>
      </p:sp>
      <p:sp>
        <p:nvSpPr>
          <p:cNvPr id="3" name="Content Placeholder 2">
            <a:extLst>
              <a:ext uri="{FF2B5EF4-FFF2-40B4-BE49-F238E27FC236}">
                <a16:creationId xmlns:a16="http://schemas.microsoft.com/office/drawing/2014/main" id="{5DB41BF3-D082-A2E3-EFF9-F5448EBBAAD7}"/>
              </a:ext>
            </a:extLst>
          </p:cNvPr>
          <p:cNvSpPr>
            <a:spLocks noGrp="1"/>
          </p:cNvSpPr>
          <p:nvPr>
            <p:ph idx="1"/>
          </p:nvPr>
        </p:nvSpPr>
        <p:spPr>
          <a:xfrm>
            <a:off x="4995988" y="1459805"/>
            <a:ext cx="3896487" cy="4896544"/>
          </a:xfrm>
        </p:spPr>
        <p:txBody>
          <a:bodyPr rtlCol="0">
            <a:normAutofit fontScale="92500" lnSpcReduction="10000"/>
          </a:bodyPr>
          <a:lstStyle/>
          <a:p>
            <a:pPr fontAlgn="auto">
              <a:spcAft>
                <a:spcPts val="0"/>
              </a:spcAft>
              <a:defRPr/>
            </a:pPr>
            <a:r>
              <a:rPr lang="en-US" dirty="0"/>
              <a:t>US Co. 1 held shares of US Co. 2. </a:t>
            </a:r>
          </a:p>
          <a:p>
            <a:pPr fontAlgn="auto">
              <a:spcAft>
                <a:spcPts val="0"/>
              </a:spcAft>
              <a:defRPr/>
            </a:pPr>
            <a:r>
              <a:rPr lang="en-US" dirty="0"/>
              <a:t>ICO 1 held shares of ICO 2.</a:t>
            </a:r>
          </a:p>
          <a:p>
            <a:pPr fontAlgn="auto">
              <a:spcAft>
                <a:spcPts val="0"/>
              </a:spcAft>
              <a:defRPr/>
            </a:pPr>
            <a:r>
              <a:rPr lang="en-US" b="1" dirty="0"/>
              <a:t>Transaction:</a:t>
            </a:r>
            <a:r>
              <a:rPr lang="en-US" dirty="0"/>
              <a:t> US Co. 1 and ICO 1 swapped the shares held by them. </a:t>
            </a:r>
          </a:p>
          <a:p>
            <a:pPr fontAlgn="auto">
              <a:spcAft>
                <a:spcPts val="0"/>
              </a:spcAft>
              <a:defRPr/>
            </a:pPr>
            <a:endParaRPr lang="en-US" dirty="0"/>
          </a:p>
          <a:p>
            <a:pPr fontAlgn="auto">
              <a:spcAft>
                <a:spcPts val="0"/>
              </a:spcAft>
              <a:defRPr/>
            </a:pPr>
            <a:r>
              <a:rPr lang="en-US" b="1" dirty="0"/>
              <a:t>Step 1:</a:t>
            </a:r>
            <a:r>
              <a:rPr lang="en-US" dirty="0"/>
              <a:t> US Co. 1 transferred shares of US Co. 2 to ICO 1</a:t>
            </a:r>
          </a:p>
          <a:p>
            <a:pPr fontAlgn="auto">
              <a:spcAft>
                <a:spcPts val="0"/>
              </a:spcAft>
              <a:defRPr/>
            </a:pPr>
            <a:r>
              <a:rPr lang="en-US" b="1" dirty="0"/>
              <a:t>Step 2:</a:t>
            </a:r>
            <a:r>
              <a:rPr lang="en-US" dirty="0"/>
              <a:t> In consideration, ICO 1 transferred shares of ICO 2 to US Co. 1. </a:t>
            </a:r>
          </a:p>
        </p:txBody>
      </p:sp>
      <p:sp>
        <p:nvSpPr>
          <p:cNvPr id="4" name="Slide Number Placeholder 3">
            <a:extLst>
              <a:ext uri="{FF2B5EF4-FFF2-40B4-BE49-F238E27FC236}">
                <a16:creationId xmlns:a16="http://schemas.microsoft.com/office/drawing/2014/main" id="{5CFAE739-FF27-5BFE-CCB7-71DE74309867}"/>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24</a:t>
            </a:fld>
            <a:endParaRPr lang="en-US" altLang="en-US" dirty="0"/>
          </a:p>
        </p:txBody>
      </p:sp>
      <p:sp>
        <p:nvSpPr>
          <p:cNvPr id="2" name="Rectangle 1">
            <a:extLst>
              <a:ext uri="{FF2B5EF4-FFF2-40B4-BE49-F238E27FC236}">
                <a16:creationId xmlns:a16="http://schemas.microsoft.com/office/drawing/2014/main" id="{C0A90EF9-A3D0-0F74-E338-B7FB92A7A414}"/>
              </a:ext>
            </a:extLst>
          </p:cNvPr>
          <p:cNvSpPr/>
          <p:nvPr/>
        </p:nvSpPr>
        <p:spPr>
          <a:xfrm>
            <a:off x="391526" y="4394584"/>
            <a:ext cx="1424034" cy="54658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US Co. 2</a:t>
            </a:r>
          </a:p>
        </p:txBody>
      </p:sp>
      <p:cxnSp>
        <p:nvCxnSpPr>
          <p:cNvPr id="6" name="Straight Connector 5">
            <a:extLst>
              <a:ext uri="{FF2B5EF4-FFF2-40B4-BE49-F238E27FC236}">
                <a16:creationId xmlns:a16="http://schemas.microsoft.com/office/drawing/2014/main" id="{CBEEFD09-D763-E786-7291-3120E1D368BB}"/>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6928D107-402D-23C2-60EC-98C1A1B07338}"/>
              </a:ext>
            </a:extLst>
          </p:cNvPr>
          <p:cNvSpPr/>
          <p:nvPr/>
        </p:nvSpPr>
        <p:spPr>
          <a:xfrm>
            <a:off x="343599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FD8261D2-991B-3548-E32C-6E036756DD42}"/>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1EEE1672-4641-8BA8-9B32-492A183DE1A1}"/>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C72AC270-0D76-6152-162D-83F36E14C8F2}"/>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 1</a:t>
            </a:r>
          </a:p>
        </p:txBody>
      </p:sp>
      <p:cxnSp>
        <p:nvCxnSpPr>
          <p:cNvPr id="11" name="Straight Arrow Connector 10">
            <a:extLst>
              <a:ext uri="{FF2B5EF4-FFF2-40B4-BE49-F238E27FC236}">
                <a16:creationId xmlns:a16="http://schemas.microsoft.com/office/drawing/2014/main" id="{B396C0A4-73D0-D754-D5AC-1B1EB94F1531}"/>
              </a:ext>
            </a:extLst>
          </p:cNvPr>
          <p:cNvCxnSpPr>
            <a:cxnSpLocks/>
            <a:stCxn id="7" idx="2"/>
            <a:endCxn id="12" idx="0"/>
          </p:cNvCxnSpPr>
          <p:nvPr/>
        </p:nvCxnSpPr>
        <p:spPr>
          <a:xfrm flipH="1">
            <a:off x="4148012" y="2586319"/>
            <a:ext cx="1" cy="1804721"/>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8A24759C-D365-6BAB-366B-669840BD3AB4}"/>
              </a:ext>
            </a:extLst>
          </p:cNvPr>
          <p:cNvSpPr/>
          <p:nvPr/>
        </p:nvSpPr>
        <p:spPr>
          <a:xfrm>
            <a:off x="3974196" y="3048335"/>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A8FFB85B-35B4-6198-B4AC-552D3AB60FD9}"/>
              </a:ext>
            </a:extLst>
          </p:cNvPr>
          <p:cNvSpPr/>
          <p:nvPr/>
        </p:nvSpPr>
        <p:spPr>
          <a:xfrm>
            <a:off x="3435995" y="439104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cxnSp>
        <p:nvCxnSpPr>
          <p:cNvPr id="17" name="Straight Arrow Connector 16">
            <a:extLst>
              <a:ext uri="{FF2B5EF4-FFF2-40B4-BE49-F238E27FC236}">
                <a16:creationId xmlns:a16="http://schemas.microsoft.com/office/drawing/2014/main" id="{5C0B4F17-1CC4-D653-18C2-114ADAA01C1E}"/>
              </a:ext>
            </a:extLst>
          </p:cNvPr>
          <p:cNvCxnSpPr>
            <a:cxnSpLocks/>
            <a:stCxn id="7" idx="1"/>
            <a:endCxn id="2" idx="0"/>
          </p:cNvCxnSpPr>
          <p:nvPr/>
        </p:nvCxnSpPr>
        <p:spPr>
          <a:xfrm flipH="1">
            <a:off x="1103543" y="2323584"/>
            <a:ext cx="2332453" cy="207100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27" name="Straight Arrow Connector 26">
            <a:extLst>
              <a:ext uri="{FF2B5EF4-FFF2-40B4-BE49-F238E27FC236}">
                <a16:creationId xmlns:a16="http://schemas.microsoft.com/office/drawing/2014/main" id="{0785E685-9B6C-68CB-6DC9-D29C5F18CA53}"/>
              </a:ext>
            </a:extLst>
          </p:cNvPr>
          <p:cNvCxnSpPr>
            <a:cxnSpLocks/>
            <a:stCxn id="10" idx="2"/>
            <a:endCxn id="2" idx="0"/>
          </p:cNvCxnSpPr>
          <p:nvPr/>
        </p:nvCxnSpPr>
        <p:spPr>
          <a:xfrm flipH="1">
            <a:off x="1103543" y="2586319"/>
            <a:ext cx="4010" cy="1808265"/>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30" name="Multiplication Sign 29">
            <a:extLst>
              <a:ext uri="{FF2B5EF4-FFF2-40B4-BE49-F238E27FC236}">
                <a16:creationId xmlns:a16="http://schemas.microsoft.com/office/drawing/2014/main" id="{56AE870D-C741-170D-FA96-7CB133988A32}"/>
              </a:ext>
            </a:extLst>
          </p:cNvPr>
          <p:cNvSpPr/>
          <p:nvPr/>
        </p:nvSpPr>
        <p:spPr>
          <a:xfrm>
            <a:off x="929726" y="2973020"/>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34" name="Straight Arrow Connector 33">
            <a:extLst>
              <a:ext uri="{FF2B5EF4-FFF2-40B4-BE49-F238E27FC236}">
                <a16:creationId xmlns:a16="http://schemas.microsoft.com/office/drawing/2014/main" id="{EC8B508F-87C0-65CF-1B86-8CDD6B86383D}"/>
              </a:ext>
            </a:extLst>
          </p:cNvPr>
          <p:cNvCxnSpPr>
            <a:cxnSpLocks/>
            <a:stCxn id="10" idx="3"/>
            <a:endCxn id="12" idx="0"/>
          </p:cNvCxnSpPr>
          <p:nvPr/>
        </p:nvCxnSpPr>
        <p:spPr>
          <a:xfrm>
            <a:off x="1819570" y="2323584"/>
            <a:ext cx="2328442" cy="2067456"/>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20" name="TextBox 19">
            <a:extLst>
              <a:ext uri="{FF2B5EF4-FFF2-40B4-BE49-F238E27FC236}">
                <a16:creationId xmlns:a16="http://schemas.microsoft.com/office/drawing/2014/main" id="{38D6C09C-6B31-EEB4-BEE6-6B96601627D4}"/>
              </a:ext>
            </a:extLst>
          </p:cNvPr>
          <p:cNvSpPr txBox="1"/>
          <p:nvPr/>
        </p:nvSpPr>
        <p:spPr>
          <a:xfrm>
            <a:off x="1243512" y="2973020"/>
            <a:ext cx="906179" cy="369332"/>
          </a:xfrm>
          <a:prstGeom prst="rect">
            <a:avLst/>
          </a:prstGeom>
          <a:noFill/>
        </p:spPr>
        <p:txBody>
          <a:bodyPr wrap="square" rtlCol="0">
            <a:spAutoFit/>
          </a:bodyPr>
          <a:lstStyle/>
          <a:p>
            <a:r>
              <a:rPr lang="en-US" dirty="0">
                <a:solidFill>
                  <a:srgbClr val="000000"/>
                </a:solidFill>
              </a:rPr>
              <a:t>Step 1</a:t>
            </a:r>
          </a:p>
        </p:txBody>
      </p:sp>
      <p:sp>
        <p:nvSpPr>
          <p:cNvPr id="21" name="TextBox 20">
            <a:extLst>
              <a:ext uri="{FF2B5EF4-FFF2-40B4-BE49-F238E27FC236}">
                <a16:creationId xmlns:a16="http://schemas.microsoft.com/office/drawing/2014/main" id="{AC61F3AA-7D54-055E-CB7A-2AC34FE28B2D}"/>
              </a:ext>
            </a:extLst>
          </p:cNvPr>
          <p:cNvSpPr txBox="1"/>
          <p:nvPr/>
        </p:nvSpPr>
        <p:spPr>
          <a:xfrm>
            <a:off x="1837552" y="3647843"/>
            <a:ext cx="906179" cy="369332"/>
          </a:xfrm>
          <a:prstGeom prst="rect">
            <a:avLst/>
          </a:prstGeom>
          <a:noFill/>
        </p:spPr>
        <p:txBody>
          <a:bodyPr wrap="square" rtlCol="0">
            <a:spAutoFit/>
          </a:bodyPr>
          <a:lstStyle/>
          <a:p>
            <a:r>
              <a:rPr lang="en-US" dirty="0">
                <a:solidFill>
                  <a:srgbClr val="000000"/>
                </a:solidFill>
              </a:rPr>
              <a:t>Step 1</a:t>
            </a:r>
          </a:p>
        </p:txBody>
      </p:sp>
      <p:sp>
        <p:nvSpPr>
          <p:cNvPr id="22" name="TextBox 21">
            <a:extLst>
              <a:ext uri="{FF2B5EF4-FFF2-40B4-BE49-F238E27FC236}">
                <a16:creationId xmlns:a16="http://schemas.microsoft.com/office/drawing/2014/main" id="{61BFEAF9-5F28-9F54-A07A-92D69AF2EBFA}"/>
              </a:ext>
            </a:extLst>
          </p:cNvPr>
          <p:cNvSpPr txBox="1"/>
          <p:nvPr/>
        </p:nvSpPr>
        <p:spPr>
          <a:xfrm>
            <a:off x="4321827" y="3087323"/>
            <a:ext cx="906179" cy="369332"/>
          </a:xfrm>
          <a:prstGeom prst="rect">
            <a:avLst/>
          </a:prstGeom>
          <a:noFill/>
        </p:spPr>
        <p:txBody>
          <a:bodyPr wrap="square" rtlCol="0">
            <a:spAutoFit/>
          </a:bodyPr>
          <a:lstStyle/>
          <a:p>
            <a:r>
              <a:rPr lang="en-US" dirty="0">
                <a:solidFill>
                  <a:srgbClr val="000000"/>
                </a:solidFill>
              </a:rPr>
              <a:t>Step 2</a:t>
            </a:r>
          </a:p>
        </p:txBody>
      </p:sp>
      <p:sp>
        <p:nvSpPr>
          <p:cNvPr id="23" name="TextBox 22">
            <a:extLst>
              <a:ext uri="{FF2B5EF4-FFF2-40B4-BE49-F238E27FC236}">
                <a16:creationId xmlns:a16="http://schemas.microsoft.com/office/drawing/2014/main" id="{83CB416E-1D39-C3DD-BC1B-13FDD5C3C28E}"/>
              </a:ext>
            </a:extLst>
          </p:cNvPr>
          <p:cNvSpPr txBox="1"/>
          <p:nvPr/>
        </p:nvSpPr>
        <p:spPr>
          <a:xfrm>
            <a:off x="2685527" y="3659790"/>
            <a:ext cx="906179" cy="369332"/>
          </a:xfrm>
          <a:prstGeom prst="rect">
            <a:avLst/>
          </a:prstGeom>
          <a:noFill/>
        </p:spPr>
        <p:txBody>
          <a:bodyPr wrap="square" rtlCol="0">
            <a:spAutoFit/>
          </a:bodyPr>
          <a:lstStyle/>
          <a:p>
            <a:r>
              <a:rPr lang="en-US" dirty="0">
                <a:solidFill>
                  <a:srgbClr val="000000"/>
                </a:solidFill>
              </a:rPr>
              <a:t>Step 2</a:t>
            </a:r>
          </a:p>
        </p:txBody>
      </p:sp>
    </p:spTree>
    <p:extLst>
      <p:ext uri="{BB962C8B-B14F-4D97-AF65-F5344CB8AC3E}">
        <p14:creationId xmlns:p14="http://schemas.microsoft.com/office/powerpoint/2010/main" val="3814880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anim calcmode="lin" valueType="num">
                                      <p:cBhvr additive="base">
                                        <p:cTn id="11" dur="500" fill="hold"/>
                                        <p:tgtEl>
                                          <p:spTgt spid="30"/>
                                        </p:tgtEl>
                                        <p:attrNameLst>
                                          <p:attrName>ppt_x</p:attrName>
                                        </p:attrNameLst>
                                      </p:cBhvr>
                                      <p:tavLst>
                                        <p:tav tm="0">
                                          <p:val>
                                            <p:strVal val="#ppt_x"/>
                                          </p:val>
                                        </p:tav>
                                        <p:tav tm="100000">
                                          <p:val>
                                            <p:strVal val="#ppt_x"/>
                                          </p:val>
                                        </p:tav>
                                      </p:tavLst>
                                    </p:anim>
                                    <p:anim calcmode="lin" valueType="num">
                                      <p:cBhvr additive="base">
                                        <p:cTn id="12"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fade">
                                      <p:cBhvr>
                                        <p:cTn id="17" dur="1000"/>
                                        <p:tgtEl>
                                          <p:spTgt spid="21"/>
                                        </p:tgtEl>
                                      </p:cBhvr>
                                    </p:animEffect>
                                    <p:anim calcmode="lin" valueType="num">
                                      <p:cBhvr>
                                        <p:cTn id="18" dur="1000" fill="hold"/>
                                        <p:tgtEl>
                                          <p:spTgt spid="21"/>
                                        </p:tgtEl>
                                        <p:attrNameLst>
                                          <p:attrName>ppt_x</p:attrName>
                                        </p:attrNameLst>
                                      </p:cBhvr>
                                      <p:tavLst>
                                        <p:tav tm="0">
                                          <p:val>
                                            <p:strVal val="#ppt_x"/>
                                          </p:val>
                                        </p:tav>
                                        <p:tav tm="100000">
                                          <p:val>
                                            <p:strVal val="#ppt_x"/>
                                          </p:val>
                                        </p:tav>
                                      </p:tavLst>
                                    </p:anim>
                                    <p:anim calcmode="lin" valueType="num">
                                      <p:cBhvr>
                                        <p:cTn id="19" dur="1000" fill="hold"/>
                                        <p:tgtEl>
                                          <p:spTgt spid="21"/>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22"/>
                                        </p:tgtEl>
                                        <p:attrNameLst>
                                          <p:attrName>style.visibility</p:attrName>
                                        </p:attrNameLst>
                                      </p:cBhvr>
                                      <p:to>
                                        <p:strVal val="visible"/>
                                      </p:to>
                                    </p:set>
                                    <p:animEffect transition="in" filter="fade">
                                      <p:cBhvr>
                                        <p:cTn id="29" dur="1000"/>
                                        <p:tgtEl>
                                          <p:spTgt spid="22"/>
                                        </p:tgtEl>
                                      </p:cBhvr>
                                    </p:animEffect>
                                    <p:anim calcmode="lin" valueType="num">
                                      <p:cBhvr>
                                        <p:cTn id="30" dur="1000" fill="hold"/>
                                        <p:tgtEl>
                                          <p:spTgt spid="22"/>
                                        </p:tgtEl>
                                        <p:attrNameLst>
                                          <p:attrName>ppt_x</p:attrName>
                                        </p:attrNameLst>
                                      </p:cBhvr>
                                      <p:tavLst>
                                        <p:tav tm="0">
                                          <p:val>
                                            <p:strVal val="#ppt_x"/>
                                          </p:val>
                                        </p:tav>
                                        <p:tav tm="100000">
                                          <p:val>
                                            <p:strVal val="#ppt_x"/>
                                          </p:val>
                                        </p:tav>
                                      </p:tavLst>
                                    </p:anim>
                                    <p:anim calcmode="lin" valueType="num">
                                      <p:cBhvr>
                                        <p:cTn id="31" dur="1000" fill="hold"/>
                                        <p:tgtEl>
                                          <p:spTgt spid="22"/>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fade">
                                      <p:cBhvr>
                                        <p:cTn id="41" dur="1000"/>
                                        <p:tgtEl>
                                          <p:spTgt spid="23"/>
                                        </p:tgtEl>
                                      </p:cBhvr>
                                    </p:animEffect>
                                    <p:anim calcmode="lin" valueType="num">
                                      <p:cBhvr>
                                        <p:cTn id="42" dur="1000" fill="hold"/>
                                        <p:tgtEl>
                                          <p:spTgt spid="23"/>
                                        </p:tgtEl>
                                        <p:attrNameLst>
                                          <p:attrName>ppt_x</p:attrName>
                                        </p:attrNameLst>
                                      </p:cBhvr>
                                      <p:tavLst>
                                        <p:tav tm="0">
                                          <p:val>
                                            <p:strVal val="#ppt_x"/>
                                          </p:val>
                                        </p:tav>
                                        <p:tav tm="100000">
                                          <p:val>
                                            <p:strVal val="#ppt_x"/>
                                          </p:val>
                                        </p:tav>
                                      </p:tavLst>
                                    </p:anim>
                                    <p:anim calcmode="lin" valueType="num">
                                      <p:cBhvr>
                                        <p:cTn id="43" dur="1000" fill="hold"/>
                                        <p:tgtEl>
                                          <p:spTgt spid="23"/>
                                        </p:tgtEl>
                                        <p:attrNameLst>
                                          <p:attrName>ppt_y</p:attrName>
                                        </p:attrNameLst>
                                      </p:cBhvr>
                                      <p:tavLst>
                                        <p:tav tm="0">
                                          <p:val>
                                            <p:strVal val="#ppt_y+.1"/>
                                          </p:val>
                                        </p:tav>
                                        <p:tav tm="100000">
                                          <p:val>
                                            <p:strVal val="#ppt_y"/>
                                          </p:val>
                                        </p:tav>
                                      </p:tavLst>
                                    </p:anim>
                                  </p:childTnLst>
                                </p:cTn>
                              </p:par>
                              <p:par>
                                <p:cTn id="44" presetID="42" presetClass="entr" presetSubtype="0" fill="hold" nodeType="withEffect">
                                  <p:stCondLst>
                                    <p:cond delay="0"/>
                                  </p:stCondLst>
                                  <p:childTnLst>
                                    <p:set>
                                      <p:cBhvr>
                                        <p:cTn id="45" dur="1" fill="hold">
                                          <p:stCondLst>
                                            <p:cond delay="0"/>
                                          </p:stCondLst>
                                        </p:cTn>
                                        <p:tgtEl>
                                          <p:spTgt spid="34"/>
                                        </p:tgtEl>
                                        <p:attrNameLst>
                                          <p:attrName>style.visibility</p:attrName>
                                        </p:attrNameLst>
                                      </p:cBhvr>
                                      <p:to>
                                        <p:strVal val="visible"/>
                                      </p:to>
                                    </p:set>
                                    <p:animEffect transition="in" filter="fade">
                                      <p:cBhvr>
                                        <p:cTn id="46" dur="1000"/>
                                        <p:tgtEl>
                                          <p:spTgt spid="34"/>
                                        </p:tgtEl>
                                      </p:cBhvr>
                                    </p:animEffect>
                                    <p:anim calcmode="lin" valueType="num">
                                      <p:cBhvr>
                                        <p:cTn id="47" dur="1000" fill="hold"/>
                                        <p:tgtEl>
                                          <p:spTgt spid="34"/>
                                        </p:tgtEl>
                                        <p:attrNameLst>
                                          <p:attrName>ppt_x</p:attrName>
                                        </p:attrNameLst>
                                      </p:cBhvr>
                                      <p:tavLst>
                                        <p:tav tm="0">
                                          <p:val>
                                            <p:strVal val="#ppt_x"/>
                                          </p:val>
                                        </p:tav>
                                        <p:tav tm="100000">
                                          <p:val>
                                            <p:strVal val="#ppt_x"/>
                                          </p:val>
                                        </p:tav>
                                      </p:tavLst>
                                    </p:anim>
                                    <p:anim calcmode="lin" valueType="num">
                                      <p:cBhvr>
                                        <p:cTn id="48"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0" grpId="0" animBg="1"/>
      <p:bldP spid="20" grpId="0"/>
      <p:bldP spid="21" grpId="0"/>
      <p:bldP spid="22" grpId="0"/>
      <p:bldP spid="2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C4B99-F21F-55D6-ACC4-3F51A5919F73}"/>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48ED0C68-22E2-8E4E-959B-B771A42C789C}"/>
              </a:ext>
            </a:extLst>
          </p:cNvPr>
          <p:cNvSpPr>
            <a:spLocks noGrp="1"/>
          </p:cNvSpPr>
          <p:nvPr>
            <p:ph type="title"/>
          </p:nvPr>
        </p:nvSpPr>
        <p:spPr/>
        <p:txBody>
          <a:bodyPr/>
          <a:lstStyle/>
          <a:p>
            <a:r>
              <a:rPr lang="en-US" dirty="0"/>
              <a:t>Schedule I to OI Rules (notified in August 2022)</a:t>
            </a:r>
            <a:endParaRPr lang="en-IN" dirty="0">
              <a:cs typeface="Arial" charset="0"/>
            </a:endParaRPr>
          </a:p>
        </p:txBody>
      </p:sp>
      <p:sp>
        <p:nvSpPr>
          <p:cNvPr id="3" name="Content Placeholder 2">
            <a:extLst>
              <a:ext uri="{FF2B5EF4-FFF2-40B4-BE49-F238E27FC236}">
                <a16:creationId xmlns:a16="http://schemas.microsoft.com/office/drawing/2014/main" id="{7400718B-D69F-A1EB-9017-4CB7758384D0}"/>
              </a:ext>
            </a:extLst>
          </p:cNvPr>
          <p:cNvSpPr>
            <a:spLocks noGrp="1"/>
          </p:cNvSpPr>
          <p:nvPr>
            <p:ph idx="1"/>
          </p:nvPr>
        </p:nvSpPr>
        <p:spPr>
          <a:xfrm>
            <a:off x="395536" y="1340768"/>
            <a:ext cx="8424936" cy="5112568"/>
          </a:xfrm>
        </p:spPr>
        <p:txBody>
          <a:bodyPr rtlCol="0">
            <a:normAutofit/>
          </a:bodyPr>
          <a:lstStyle/>
          <a:p>
            <a:pPr algn="l"/>
            <a:r>
              <a:rPr lang="en-US" sz="1800" b="1" i="0" u="none" strike="noStrike" baseline="0" dirty="0">
                <a:latin typeface="Times New Roman" panose="02020603050405020304" pitchFamily="18" charset="0"/>
              </a:rPr>
              <a:t>1. Manner of making ODI.</a:t>
            </a:r>
            <a:r>
              <a:rPr lang="en-US" sz="1800" b="1" i="0" u="none" strike="noStrike" baseline="0" dirty="0">
                <a:latin typeface="Times New Roman,Bold"/>
              </a:rPr>
              <a:t>— </a:t>
            </a:r>
            <a:r>
              <a:rPr lang="en-US" sz="1800" b="0" i="0" u="none" strike="noStrike" baseline="0" dirty="0">
                <a:latin typeface="Times New Roman" panose="02020603050405020304" pitchFamily="18" charset="0"/>
              </a:rPr>
              <a:t>(1) An Indian entity may make ODI by way of investment in equity capital for the purpose of undertaking bonafide business activity in the manner and subject to the limits and conditions provided in this Schedule.</a:t>
            </a:r>
          </a:p>
          <a:p>
            <a:pPr algn="l"/>
            <a:endParaRPr lang="en-US" sz="1800" b="0" i="0" u="none" strike="noStrike" baseline="0" dirty="0">
              <a:latin typeface="Times New Roman" panose="02020603050405020304" pitchFamily="18" charset="0"/>
            </a:endParaRPr>
          </a:p>
          <a:p>
            <a:pPr algn="l"/>
            <a:r>
              <a:rPr lang="en-US" sz="1800" b="0" i="0" u="none" strike="noStrike" baseline="0" dirty="0">
                <a:latin typeface="Times New Roman" panose="02020603050405020304" pitchFamily="18" charset="0"/>
              </a:rPr>
              <a:t>(2) The ODI may be made or held by way of,–</a:t>
            </a:r>
            <a:endParaRPr lang="en-US" sz="1800" dirty="0">
              <a:latin typeface="Times New Roman" panose="02020603050405020304" pitchFamily="18" charset="0"/>
            </a:endParaRPr>
          </a:p>
          <a:p>
            <a:pPr algn="l"/>
            <a:r>
              <a:rPr lang="en-US" sz="1800" b="0" i="0" u="none" strike="noStrike" baseline="0" dirty="0">
                <a:latin typeface="Times New Roman" panose="02020603050405020304" pitchFamily="18" charset="0"/>
              </a:rPr>
              <a:t>(</a:t>
            </a:r>
            <a:r>
              <a:rPr lang="en-US" sz="1800" b="0" i="0" u="none" strike="noStrike" baseline="0" dirty="0" err="1">
                <a:latin typeface="Times New Roman" panose="02020603050405020304" pitchFamily="18" charset="0"/>
              </a:rPr>
              <a:t>i</a:t>
            </a:r>
            <a:r>
              <a:rPr lang="en-US" sz="1800" b="0" i="0" u="none" strike="noStrike" baseline="0" dirty="0">
                <a:latin typeface="Times New Roman" panose="02020603050405020304" pitchFamily="18" charset="0"/>
              </a:rPr>
              <a:t>) subscription as part of memorandum of association or purchase of equity capital, listed or unlisted;</a:t>
            </a:r>
          </a:p>
          <a:p>
            <a:pPr algn="l"/>
            <a:r>
              <a:rPr lang="en-US" sz="1800" b="0" i="0" u="none" strike="noStrike" baseline="0" dirty="0">
                <a:latin typeface="Times New Roman" panose="02020603050405020304" pitchFamily="18" charset="0"/>
              </a:rPr>
              <a:t>(ii) acquisition through bidding or tender procedure;</a:t>
            </a:r>
          </a:p>
          <a:p>
            <a:pPr algn="l"/>
            <a:r>
              <a:rPr lang="en-US" sz="1800" b="0" i="0" u="none" strike="noStrike" baseline="0" dirty="0">
                <a:latin typeface="Times New Roman" panose="02020603050405020304" pitchFamily="18" charset="0"/>
              </a:rPr>
              <a:t>(iii) acquisition of equity capital by way of rights issue or allotment of bonus shares;</a:t>
            </a:r>
          </a:p>
          <a:p>
            <a:pPr algn="l"/>
            <a:r>
              <a:rPr lang="en-US" sz="1800" b="0" i="0" u="none" strike="noStrike" baseline="0" dirty="0">
                <a:latin typeface="Times New Roman" panose="02020603050405020304" pitchFamily="18" charset="0"/>
              </a:rPr>
              <a:t>(iv) </a:t>
            </a:r>
            <a:r>
              <a:rPr lang="en-US" sz="1800" b="0" i="0" u="none" strike="noStrike" baseline="0" dirty="0" err="1">
                <a:latin typeface="Times New Roman" panose="02020603050405020304" pitchFamily="18" charset="0"/>
              </a:rPr>
              <a:t>capitalisation</a:t>
            </a:r>
            <a:r>
              <a:rPr lang="en-US" sz="1800" b="0" i="0" u="none" strike="noStrike" baseline="0" dirty="0">
                <a:latin typeface="Times New Roman" panose="02020603050405020304" pitchFamily="18" charset="0"/>
              </a:rPr>
              <a:t>, within the time period, if any, specified for realisation under the Act, of any amount due towards the Indian entity from the foreign entity</a:t>
            </a:r>
            <a:r>
              <a:rPr lang="en-US" sz="1800" dirty="0">
                <a:latin typeface="Times New Roman" panose="02020603050405020304" pitchFamily="18" charset="0"/>
              </a:rPr>
              <a:t>………</a:t>
            </a:r>
            <a:r>
              <a:rPr lang="en-US" sz="1800" b="0" i="0" u="none" strike="noStrike" baseline="0" dirty="0">
                <a:latin typeface="Times New Roman" panose="02020603050405020304" pitchFamily="18" charset="0"/>
              </a:rPr>
              <a:t>;</a:t>
            </a:r>
          </a:p>
          <a:p>
            <a:pPr algn="l"/>
            <a:r>
              <a:rPr lang="en-US" sz="1800" b="1" i="0" u="sng" strike="noStrike" baseline="0" dirty="0">
                <a:latin typeface="Times New Roman" panose="02020603050405020304" pitchFamily="18" charset="0"/>
              </a:rPr>
              <a:t>(v) the swap of securities;</a:t>
            </a:r>
          </a:p>
          <a:p>
            <a:pPr algn="l"/>
            <a:r>
              <a:rPr lang="en-US" sz="1800" b="0" i="0" u="none" strike="noStrike" baseline="0" dirty="0">
                <a:latin typeface="Times New Roman" panose="02020603050405020304" pitchFamily="18" charset="0"/>
              </a:rPr>
              <a:t>(vi) merger, demerger, amalgamation or any scheme of arrangement as per the applicable laws in India or laws of the host country or the host jurisdiction, as the case may be.</a:t>
            </a:r>
            <a:endParaRPr lang="en-US" dirty="0"/>
          </a:p>
        </p:txBody>
      </p:sp>
      <p:sp>
        <p:nvSpPr>
          <p:cNvPr id="4" name="Slide Number Placeholder 3">
            <a:extLst>
              <a:ext uri="{FF2B5EF4-FFF2-40B4-BE49-F238E27FC236}">
                <a16:creationId xmlns:a16="http://schemas.microsoft.com/office/drawing/2014/main" id="{C03F37C9-EC00-5D20-8AA4-A4A30CC49F3E}"/>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25</a:t>
            </a:fld>
            <a:endParaRPr lang="en-US" altLang="en-US" dirty="0"/>
          </a:p>
        </p:txBody>
      </p:sp>
    </p:spTree>
    <p:extLst>
      <p:ext uri="{BB962C8B-B14F-4D97-AF65-F5344CB8AC3E}">
        <p14:creationId xmlns:p14="http://schemas.microsoft.com/office/powerpoint/2010/main" val="37386903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799E3C-3086-D96C-7076-BDC9BD9EADB5}"/>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EC5B97F1-AD56-E4AC-9B09-8C75F4994C80}"/>
              </a:ext>
            </a:extLst>
          </p:cNvPr>
          <p:cNvSpPr>
            <a:spLocks noGrp="1"/>
          </p:cNvSpPr>
          <p:nvPr>
            <p:ph type="title"/>
          </p:nvPr>
        </p:nvSpPr>
        <p:spPr/>
        <p:txBody>
          <a:bodyPr/>
          <a:lstStyle/>
          <a:p>
            <a:r>
              <a:rPr lang="en-US" dirty="0"/>
              <a:t>Reg. 8 of OI Regulations</a:t>
            </a:r>
            <a:endParaRPr lang="en-IN" dirty="0">
              <a:cs typeface="Arial" charset="0"/>
            </a:endParaRPr>
          </a:p>
        </p:txBody>
      </p:sp>
      <p:sp>
        <p:nvSpPr>
          <p:cNvPr id="3" name="Content Placeholder 2">
            <a:extLst>
              <a:ext uri="{FF2B5EF4-FFF2-40B4-BE49-F238E27FC236}">
                <a16:creationId xmlns:a16="http://schemas.microsoft.com/office/drawing/2014/main" id="{EFB38ABB-61A4-0CCD-A47A-F54315412938}"/>
              </a:ext>
            </a:extLst>
          </p:cNvPr>
          <p:cNvSpPr>
            <a:spLocks noGrp="1"/>
          </p:cNvSpPr>
          <p:nvPr>
            <p:ph idx="1"/>
          </p:nvPr>
        </p:nvSpPr>
        <p:spPr>
          <a:xfrm>
            <a:off x="395536" y="1412776"/>
            <a:ext cx="8291264" cy="5040560"/>
          </a:xfrm>
        </p:spPr>
        <p:txBody>
          <a:bodyPr rtlCol="0">
            <a:normAutofit/>
          </a:bodyPr>
          <a:lstStyle/>
          <a:p>
            <a:pPr algn="l"/>
            <a:r>
              <a:rPr lang="en-US" sz="2200" b="1" i="0" u="none" strike="noStrike" baseline="0" dirty="0">
                <a:latin typeface="Times New Roman" panose="02020603050405020304" pitchFamily="18" charset="0"/>
              </a:rPr>
              <a:t>8. Mode of payment</a:t>
            </a:r>
            <a:r>
              <a:rPr lang="en-US" sz="2200" b="0" i="0" u="none" strike="noStrike" baseline="0" dirty="0">
                <a:latin typeface="Times New Roman" panose="02020603050405020304" pitchFamily="18" charset="0"/>
              </a:rPr>
              <a:t>. – A person resident in India making Overseas Investment may make payment –</a:t>
            </a:r>
          </a:p>
          <a:p>
            <a:pPr algn="l"/>
            <a:endParaRPr lang="en-US" sz="2200" b="0" i="0" u="none" strike="noStrike" baseline="0" dirty="0">
              <a:latin typeface="Times New Roman" panose="02020603050405020304" pitchFamily="18" charset="0"/>
            </a:endParaRPr>
          </a:p>
          <a:p>
            <a:pPr algn="l"/>
            <a:r>
              <a:rPr lang="en-US" sz="2200" b="0" i="0" u="none" strike="noStrike" baseline="0" dirty="0">
                <a:latin typeface="Times New Roman" panose="02020603050405020304" pitchFamily="18" charset="0"/>
              </a:rPr>
              <a:t>(</a:t>
            </a:r>
            <a:r>
              <a:rPr lang="en-US" sz="2200" b="0" i="0" u="none" strike="noStrike" baseline="0" dirty="0" err="1">
                <a:latin typeface="Times New Roman" panose="02020603050405020304" pitchFamily="18" charset="0"/>
              </a:rPr>
              <a:t>i</a:t>
            </a:r>
            <a:r>
              <a:rPr lang="en-US" sz="2200" b="0" i="0" u="none" strike="noStrike" baseline="0" dirty="0">
                <a:latin typeface="Times New Roman" panose="02020603050405020304" pitchFamily="18" charset="0"/>
              </a:rPr>
              <a:t>) by remittance made through banking channels;</a:t>
            </a:r>
          </a:p>
          <a:p>
            <a:pPr algn="l"/>
            <a:r>
              <a:rPr lang="en-US" sz="2200" b="0" i="0" u="none" strike="noStrike" baseline="0" dirty="0">
                <a:latin typeface="Times New Roman" panose="02020603050405020304" pitchFamily="18" charset="0"/>
              </a:rPr>
              <a:t>(ii) from funds held in an account maintained in accordance with the provisions of the Act;</a:t>
            </a:r>
          </a:p>
          <a:p>
            <a:pPr algn="l"/>
            <a:r>
              <a:rPr lang="en-US" sz="2200" b="1" i="0" u="sng" strike="noStrike" baseline="0" dirty="0">
                <a:latin typeface="Times New Roman" panose="02020603050405020304" pitchFamily="18" charset="0"/>
              </a:rPr>
              <a:t>(iii) by swap of securities;</a:t>
            </a:r>
          </a:p>
          <a:p>
            <a:pPr algn="l"/>
            <a:r>
              <a:rPr lang="en-US" sz="2200" b="0" i="0" u="none" strike="noStrike" baseline="0" dirty="0">
                <a:latin typeface="Times New Roman" panose="02020603050405020304" pitchFamily="18" charset="0"/>
              </a:rPr>
              <a:t>(iv) by using the proceeds of American Depository Receipts or Global Depositary Receipts or </a:t>
            </a:r>
            <a:r>
              <a:rPr lang="en-US" sz="2200" b="0" i="0" u="none" strike="noStrike" baseline="0" dirty="0" err="1">
                <a:latin typeface="Times New Roman" panose="02020603050405020304" pitchFamily="18" charset="0"/>
              </a:rPr>
              <a:t>stockswap</a:t>
            </a:r>
            <a:r>
              <a:rPr lang="en-US" sz="2200" b="0" i="0" u="none" strike="noStrike" baseline="0" dirty="0">
                <a:latin typeface="Times New Roman" panose="02020603050405020304" pitchFamily="18" charset="0"/>
              </a:rPr>
              <a:t> of such receipts or external commercial borrowings raised in accordance with the provisions of the Act and the rules and regulations made thereunder for making ODI or financial commitment by way of debt by an Indian entity.</a:t>
            </a:r>
            <a:endParaRPr lang="en-US" sz="2200" dirty="0"/>
          </a:p>
        </p:txBody>
      </p:sp>
      <p:sp>
        <p:nvSpPr>
          <p:cNvPr id="4" name="Slide Number Placeholder 3">
            <a:extLst>
              <a:ext uri="{FF2B5EF4-FFF2-40B4-BE49-F238E27FC236}">
                <a16:creationId xmlns:a16="http://schemas.microsoft.com/office/drawing/2014/main" id="{549265DE-2D53-64B5-4DA2-5B14B84C4422}"/>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26</a:t>
            </a:fld>
            <a:endParaRPr lang="en-US" altLang="en-US" dirty="0"/>
          </a:p>
        </p:txBody>
      </p:sp>
    </p:spTree>
    <p:extLst>
      <p:ext uri="{BB962C8B-B14F-4D97-AF65-F5344CB8AC3E}">
        <p14:creationId xmlns:p14="http://schemas.microsoft.com/office/powerpoint/2010/main" val="30262277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F023A-37D1-5080-7425-3C447221D3C4}"/>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48697691-7AD1-E17D-EB0A-2C2C63EE8B18}"/>
              </a:ext>
            </a:extLst>
          </p:cNvPr>
          <p:cNvSpPr>
            <a:spLocks noGrp="1"/>
          </p:cNvSpPr>
          <p:nvPr>
            <p:ph type="title"/>
          </p:nvPr>
        </p:nvSpPr>
        <p:spPr/>
        <p:txBody>
          <a:bodyPr/>
          <a:lstStyle/>
          <a:p>
            <a:r>
              <a:rPr lang="en-US" sz="2400" dirty="0"/>
              <a:t>Analysis of Swap 3: ICO swapping shares of another ICO, with an FCO for another FCO’s shares</a:t>
            </a:r>
            <a:endParaRPr lang="en-IN" b="0" dirty="0">
              <a:cs typeface="Arial" charset="0"/>
            </a:endParaRPr>
          </a:p>
        </p:txBody>
      </p:sp>
      <p:sp>
        <p:nvSpPr>
          <p:cNvPr id="3" name="Content Placeholder 2">
            <a:extLst>
              <a:ext uri="{FF2B5EF4-FFF2-40B4-BE49-F238E27FC236}">
                <a16:creationId xmlns:a16="http://schemas.microsoft.com/office/drawing/2014/main" id="{384070BC-0D35-3D01-5F44-4188422E331C}"/>
              </a:ext>
            </a:extLst>
          </p:cNvPr>
          <p:cNvSpPr>
            <a:spLocks noGrp="1"/>
          </p:cNvSpPr>
          <p:nvPr>
            <p:ph idx="1"/>
          </p:nvPr>
        </p:nvSpPr>
        <p:spPr>
          <a:xfrm>
            <a:off x="467544" y="1556792"/>
            <a:ext cx="8424936" cy="4799558"/>
          </a:xfrm>
        </p:spPr>
        <p:txBody>
          <a:bodyPr rtlCol="0">
            <a:normAutofit fontScale="85000" lnSpcReduction="20000"/>
          </a:bodyPr>
          <a:lstStyle/>
          <a:p>
            <a:pPr fontAlgn="auto">
              <a:spcAft>
                <a:spcPts val="0"/>
              </a:spcAft>
              <a:defRPr/>
            </a:pPr>
            <a:r>
              <a:rPr lang="en-US" dirty="0"/>
              <a:t>ICO is making ODI by way of swap of securities</a:t>
            </a:r>
          </a:p>
          <a:p>
            <a:pPr fontAlgn="auto">
              <a:spcAft>
                <a:spcPts val="0"/>
              </a:spcAft>
              <a:defRPr/>
            </a:pPr>
            <a:r>
              <a:rPr lang="en-US" dirty="0"/>
              <a:t>Permitted for ICO 1 under OI Rules</a:t>
            </a:r>
          </a:p>
          <a:p>
            <a:pPr>
              <a:defRPr/>
            </a:pPr>
            <a:endParaRPr lang="en-US" dirty="0"/>
          </a:p>
          <a:p>
            <a:pPr>
              <a:defRPr/>
            </a:pPr>
            <a:r>
              <a:rPr lang="en-US" dirty="0"/>
              <a:t>FCO is acquiring shares of Indian company in swap of shares of a foreign company </a:t>
            </a:r>
          </a:p>
          <a:p>
            <a:pPr>
              <a:defRPr/>
            </a:pPr>
            <a:r>
              <a:rPr lang="en-US" dirty="0"/>
              <a:t>FCO is acquiring ‘equity instruments’ against swap of securities </a:t>
            </a:r>
            <a:r>
              <a:rPr lang="en-US" b="1" u="sng" dirty="0"/>
              <a:t>which are not equity instruments</a:t>
            </a:r>
          </a:p>
          <a:p>
            <a:pPr lvl="1">
              <a:defRPr/>
            </a:pPr>
            <a:r>
              <a:rPr lang="en-US" dirty="0"/>
              <a:t>As shares of US Co. 2 are not issued </a:t>
            </a:r>
            <a:r>
              <a:rPr lang="en-US" b="1" dirty="0"/>
              <a:t>by an Indian company</a:t>
            </a:r>
          </a:p>
          <a:p>
            <a:pPr lvl="2">
              <a:defRPr/>
            </a:pPr>
            <a:endParaRPr lang="en-US" dirty="0"/>
          </a:p>
          <a:p>
            <a:pPr fontAlgn="auto">
              <a:spcAft>
                <a:spcPts val="0"/>
              </a:spcAft>
              <a:defRPr/>
            </a:pPr>
            <a:r>
              <a:rPr lang="en-US" dirty="0"/>
              <a:t>Hence, was not a permitted manner to make FDI as per NDI Rules</a:t>
            </a:r>
          </a:p>
          <a:p>
            <a:pPr fontAlgn="auto">
              <a:spcAft>
                <a:spcPts val="0"/>
              </a:spcAft>
              <a:defRPr/>
            </a:pPr>
            <a:r>
              <a:rPr lang="en-US" dirty="0"/>
              <a:t>FDI leg required prior approval</a:t>
            </a:r>
          </a:p>
          <a:p>
            <a:pPr fontAlgn="auto">
              <a:spcAft>
                <a:spcPts val="0"/>
              </a:spcAft>
              <a:defRPr/>
            </a:pPr>
            <a:r>
              <a:rPr lang="en-US" dirty="0"/>
              <a:t>Non-starter for effective cross-border swaps</a:t>
            </a:r>
          </a:p>
          <a:p>
            <a:pPr fontAlgn="auto">
              <a:spcAft>
                <a:spcPts val="0"/>
              </a:spcAft>
              <a:defRPr/>
            </a:pPr>
            <a:r>
              <a:rPr lang="en-US" dirty="0"/>
              <a:t>Many startups which wanted to </a:t>
            </a:r>
            <a:r>
              <a:rPr lang="en-US" dirty="0" err="1"/>
              <a:t>externalise</a:t>
            </a:r>
            <a:r>
              <a:rPr lang="en-US" dirty="0"/>
              <a:t> were hit by this restriction</a:t>
            </a:r>
          </a:p>
          <a:p>
            <a:pPr fontAlgn="auto">
              <a:spcAft>
                <a:spcPts val="0"/>
              </a:spcAft>
              <a:defRPr/>
            </a:pPr>
            <a:endParaRPr lang="en-US" dirty="0"/>
          </a:p>
          <a:p>
            <a:pPr fontAlgn="auto">
              <a:spcAft>
                <a:spcPts val="0"/>
              </a:spcAft>
              <a:defRPr/>
            </a:pPr>
            <a:r>
              <a:rPr lang="en-US" b="1" dirty="0"/>
              <a:t>ODI-FDI swap brought under automatic route finally in August 2024</a:t>
            </a:r>
          </a:p>
        </p:txBody>
      </p:sp>
      <p:sp>
        <p:nvSpPr>
          <p:cNvPr id="4" name="Slide Number Placeholder 3">
            <a:extLst>
              <a:ext uri="{FF2B5EF4-FFF2-40B4-BE49-F238E27FC236}">
                <a16:creationId xmlns:a16="http://schemas.microsoft.com/office/drawing/2014/main" id="{F9CA77AC-26E1-5ADE-F6EE-4DED5F720158}"/>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27</a:t>
            </a:fld>
            <a:endParaRPr lang="en-US" altLang="en-US" dirty="0"/>
          </a:p>
        </p:txBody>
      </p:sp>
    </p:spTree>
    <p:extLst>
      <p:ext uri="{BB962C8B-B14F-4D97-AF65-F5344CB8AC3E}">
        <p14:creationId xmlns:p14="http://schemas.microsoft.com/office/powerpoint/2010/main" val="8711874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E9F49-0615-2E63-4749-E1FB765B0091}"/>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3814C71B-E2AD-CC24-DD89-14337927470B}"/>
              </a:ext>
            </a:extLst>
          </p:cNvPr>
          <p:cNvSpPr>
            <a:spLocks noGrp="1"/>
          </p:cNvSpPr>
          <p:nvPr>
            <p:ph type="title"/>
          </p:nvPr>
        </p:nvSpPr>
        <p:spPr/>
        <p:txBody>
          <a:bodyPr/>
          <a:lstStyle/>
          <a:p>
            <a:r>
              <a:rPr lang="en-US" dirty="0"/>
              <a:t>Rule 9A inserted in </a:t>
            </a:r>
            <a:r>
              <a:rPr lang="en-US" sz="2400" dirty="0"/>
              <a:t>NDI Rules on </a:t>
            </a:r>
            <a:r>
              <a:rPr lang="en-US" dirty="0"/>
              <a:t>16</a:t>
            </a:r>
            <a:r>
              <a:rPr lang="en-US" baseline="30000" dirty="0"/>
              <a:t>th</a:t>
            </a:r>
            <a:r>
              <a:rPr lang="en-US" dirty="0"/>
              <a:t> August 2024</a:t>
            </a:r>
            <a:endParaRPr lang="en-IN" dirty="0">
              <a:cs typeface="Arial" charset="0"/>
            </a:endParaRPr>
          </a:p>
        </p:txBody>
      </p:sp>
      <p:sp>
        <p:nvSpPr>
          <p:cNvPr id="3" name="Content Placeholder 2">
            <a:extLst>
              <a:ext uri="{FF2B5EF4-FFF2-40B4-BE49-F238E27FC236}">
                <a16:creationId xmlns:a16="http://schemas.microsoft.com/office/drawing/2014/main" id="{FCA08954-6E47-9C09-1EE9-2E59C3FDC31D}"/>
              </a:ext>
            </a:extLst>
          </p:cNvPr>
          <p:cNvSpPr>
            <a:spLocks noGrp="1"/>
          </p:cNvSpPr>
          <p:nvPr>
            <p:ph idx="1"/>
          </p:nvPr>
        </p:nvSpPr>
        <p:spPr>
          <a:xfrm>
            <a:off x="395536" y="1340768"/>
            <a:ext cx="8424936" cy="5112568"/>
          </a:xfrm>
        </p:spPr>
        <p:txBody>
          <a:bodyPr rtlCol="0">
            <a:normAutofit lnSpcReduction="10000"/>
          </a:bodyPr>
          <a:lstStyle/>
          <a:p>
            <a:pPr algn="l"/>
            <a:r>
              <a:rPr lang="en-US" sz="2000" b="0" i="0" u="none" strike="noStrike" baseline="0" dirty="0">
                <a:latin typeface="TimesNewRomanPSMT"/>
              </a:rPr>
              <a:t>“</a:t>
            </a:r>
            <a:r>
              <a:rPr lang="en-US" sz="2000" b="1" i="0" u="none" strike="noStrike" baseline="0" dirty="0">
                <a:latin typeface="Times New Roman" panose="02020603050405020304" pitchFamily="18" charset="0"/>
              </a:rPr>
              <a:t>9A. Swap of equity instruments and equity capital. </a:t>
            </a:r>
            <a:r>
              <a:rPr lang="en-US" sz="2000" b="0" i="0" u="none" strike="noStrike" baseline="0" dirty="0">
                <a:latin typeface="TimesNewRomanPSMT"/>
              </a:rPr>
              <a:t>–– </a:t>
            </a:r>
            <a:r>
              <a:rPr lang="en-US" sz="2000" b="0" i="0" u="none" strike="noStrike" baseline="0" dirty="0">
                <a:latin typeface="Times New Roman" panose="02020603050405020304" pitchFamily="18" charset="0"/>
              </a:rPr>
              <a:t>The </a:t>
            </a:r>
            <a:r>
              <a:rPr lang="en-US" sz="2000" b="1" i="0" u="none" strike="noStrike" baseline="0" dirty="0">
                <a:latin typeface="Times New Roman" panose="02020603050405020304" pitchFamily="18" charset="0"/>
              </a:rPr>
              <a:t>transfer</a:t>
            </a:r>
            <a:r>
              <a:rPr lang="en-US" sz="2000" b="0" i="0" u="none" strike="noStrike" baseline="0" dirty="0">
                <a:latin typeface="Times New Roman" panose="02020603050405020304" pitchFamily="18" charset="0"/>
              </a:rPr>
              <a:t> of equity instruments of an Indian company between a person resident in India and a person resident outside India may be by way of</a:t>
            </a:r>
            <a:r>
              <a:rPr lang="en-US" sz="2000" b="0" i="0" u="none" strike="noStrike" baseline="0" dirty="0">
                <a:latin typeface="TimesNewRomanPSMT"/>
              </a:rPr>
              <a:t>––</a:t>
            </a:r>
          </a:p>
          <a:p>
            <a:pPr algn="l"/>
            <a:r>
              <a:rPr lang="en-US" sz="2000" b="0" i="0" u="none" strike="noStrike" baseline="0" dirty="0">
                <a:latin typeface="Times New Roman" panose="02020603050405020304" pitchFamily="18" charset="0"/>
              </a:rPr>
              <a:t>(</a:t>
            </a:r>
            <a:r>
              <a:rPr lang="en-US" sz="2000" b="0" i="0" u="none" strike="noStrike" baseline="0" dirty="0" err="1">
                <a:latin typeface="Times New Roman" panose="02020603050405020304" pitchFamily="18" charset="0"/>
              </a:rPr>
              <a:t>i</a:t>
            </a:r>
            <a:r>
              <a:rPr lang="en-US" sz="2000" b="0" i="0" u="none" strike="noStrike" baseline="0" dirty="0">
                <a:latin typeface="Times New Roman" panose="02020603050405020304" pitchFamily="18" charset="0"/>
              </a:rPr>
              <a:t>) swap of equity instruments, in compliance with the rules prescribed by the Central Government and the regulations specified by the Reserve Bank from time to time;</a:t>
            </a:r>
          </a:p>
          <a:p>
            <a:pPr algn="l"/>
            <a:r>
              <a:rPr lang="en-US" sz="2000" b="0" i="0" u="none" strike="noStrike" baseline="0" dirty="0">
                <a:latin typeface="Times New Roman" panose="02020603050405020304" pitchFamily="18" charset="0"/>
              </a:rPr>
              <a:t>(ii) </a:t>
            </a:r>
            <a:r>
              <a:rPr lang="en-US" sz="2000" b="1" i="0" u="none" strike="noStrike" baseline="0" dirty="0">
                <a:latin typeface="Times New Roman" panose="02020603050405020304" pitchFamily="18" charset="0"/>
              </a:rPr>
              <a:t>swap of equity capital of a foreign company</a:t>
            </a:r>
            <a:r>
              <a:rPr lang="en-US" sz="2000" b="0" i="0" u="none" strike="noStrike" baseline="0" dirty="0">
                <a:latin typeface="Times New Roman" panose="02020603050405020304" pitchFamily="18" charset="0"/>
              </a:rPr>
              <a:t> in compliance with the rules prescribed by the Central Government including the Foreign Exchange Management, (Overseas Investment) Rules, 2022, and the regulations specified by the Reserve Bank from time to time:</a:t>
            </a:r>
          </a:p>
          <a:p>
            <a:pPr algn="l"/>
            <a:r>
              <a:rPr lang="en-US" sz="2000" b="0" i="0" u="none" strike="noStrike" baseline="0" dirty="0">
                <a:latin typeface="Times New Roman" panose="02020603050405020304" pitchFamily="18" charset="0"/>
              </a:rPr>
              <a:t>Provided that prior Government approval shall be obtained for transfer in all cases wherever </a:t>
            </a:r>
            <a:r>
              <a:rPr lang="en-IN" sz="2000" b="0" i="0" u="none" strike="noStrike" baseline="0" dirty="0">
                <a:latin typeface="Times New Roman" panose="02020603050405020304" pitchFamily="18" charset="0"/>
              </a:rPr>
              <a:t>Government approval is applicable.</a:t>
            </a:r>
          </a:p>
          <a:p>
            <a:pPr algn="l"/>
            <a:r>
              <a:rPr lang="en-US" sz="2000" b="1" i="0" u="none" strike="noStrike" baseline="0" dirty="0">
                <a:latin typeface="Times New Roman" panose="02020603050405020304" pitchFamily="18" charset="0"/>
              </a:rPr>
              <a:t>Explanation. </a:t>
            </a:r>
            <a:r>
              <a:rPr lang="en-US" sz="2000" b="1" i="0" u="none" strike="noStrike" baseline="0" dirty="0">
                <a:latin typeface="TimesNewRomanPS-BoldMT"/>
              </a:rPr>
              <a:t>– </a:t>
            </a:r>
            <a:r>
              <a:rPr lang="en-US" sz="2000" b="0" i="0" u="none" strike="noStrike" baseline="0" dirty="0">
                <a:latin typeface="TimesNewRomanPSMT"/>
              </a:rPr>
              <a:t>For the purposes of this clause, the expression </a:t>
            </a:r>
            <a:r>
              <a:rPr lang="en-US" sz="2000" b="1" i="0" u="none" strike="noStrike" baseline="0" dirty="0">
                <a:latin typeface="TimesNewRomanPSMT"/>
              </a:rPr>
              <a:t>“equity capital” shall have the same meaning </a:t>
            </a:r>
            <a:r>
              <a:rPr lang="en-US" sz="2000" b="1" i="0" u="none" strike="noStrike" baseline="0" dirty="0">
                <a:latin typeface="Times New Roman" panose="02020603050405020304" pitchFamily="18" charset="0"/>
              </a:rPr>
              <a:t>as assigned to it in the Foreign Exchange Management, (Overseas Investment) Rules</a:t>
            </a:r>
            <a:r>
              <a:rPr lang="en-US" sz="2000" b="0" i="0" u="none" strike="noStrike" baseline="0" dirty="0">
                <a:latin typeface="Times New Roman" panose="02020603050405020304" pitchFamily="18" charset="0"/>
              </a:rPr>
              <a:t>, 2022, as amended from </a:t>
            </a:r>
            <a:r>
              <a:rPr lang="en-IN" sz="2000" b="0" i="0" u="none" strike="noStrike" baseline="0" dirty="0">
                <a:latin typeface="TimesNewRomanPSMT"/>
              </a:rPr>
              <a:t>time to time.’’.</a:t>
            </a:r>
            <a:endParaRPr lang="en-US" sz="2800" dirty="0"/>
          </a:p>
        </p:txBody>
      </p:sp>
      <p:sp>
        <p:nvSpPr>
          <p:cNvPr id="4" name="Slide Number Placeholder 3">
            <a:extLst>
              <a:ext uri="{FF2B5EF4-FFF2-40B4-BE49-F238E27FC236}">
                <a16:creationId xmlns:a16="http://schemas.microsoft.com/office/drawing/2014/main" id="{0BDFC040-EE95-4C4A-1ADD-D1CF1CC44DD0}"/>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28</a:t>
            </a:fld>
            <a:endParaRPr lang="en-US" altLang="en-US" dirty="0"/>
          </a:p>
        </p:txBody>
      </p:sp>
    </p:spTree>
    <p:extLst>
      <p:ext uri="{BB962C8B-B14F-4D97-AF65-F5344CB8AC3E}">
        <p14:creationId xmlns:p14="http://schemas.microsoft.com/office/powerpoint/2010/main" val="2600981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4B412-B69C-4BA6-ACFC-7A8D0E43CCFC}"/>
              </a:ext>
            </a:extLst>
          </p:cNvPr>
          <p:cNvSpPr>
            <a:spLocks noGrp="1"/>
          </p:cNvSpPr>
          <p:nvPr>
            <p:ph type="title"/>
          </p:nvPr>
        </p:nvSpPr>
        <p:spPr/>
        <p:txBody>
          <a:bodyPr>
            <a:normAutofit/>
          </a:bodyPr>
          <a:lstStyle/>
          <a:p>
            <a:r>
              <a:rPr lang="en-US" sz="2400" dirty="0"/>
              <a:t>Recent Developments in FEMA – Contents</a:t>
            </a:r>
            <a:br>
              <a:rPr lang="en-US" sz="2400" dirty="0"/>
            </a:br>
            <a:r>
              <a:rPr lang="en-US" sz="2000" dirty="0"/>
              <a:t>(Covering developments from April 2024 to February 2025)… Contd.</a:t>
            </a:r>
          </a:p>
        </p:txBody>
      </p:sp>
      <p:sp>
        <p:nvSpPr>
          <p:cNvPr id="3" name="Content Placeholder 2">
            <a:extLst>
              <a:ext uri="{FF2B5EF4-FFF2-40B4-BE49-F238E27FC236}">
                <a16:creationId xmlns:a16="http://schemas.microsoft.com/office/drawing/2014/main" id="{ED3814A7-FDF4-4597-871D-C5542D962E6F}"/>
              </a:ext>
            </a:extLst>
          </p:cNvPr>
          <p:cNvSpPr>
            <a:spLocks noGrp="1"/>
          </p:cNvSpPr>
          <p:nvPr>
            <p:ph idx="1"/>
          </p:nvPr>
        </p:nvSpPr>
        <p:spPr/>
        <p:txBody>
          <a:bodyPr/>
          <a:lstStyle/>
          <a:p>
            <a:endParaRPr lang="en-US" dirty="0"/>
          </a:p>
        </p:txBody>
      </p:sp>
      <p:sp>
        <p:nvSpPr>
          <p:cNvPr id="4" name="Slide Number Placeholder 3">
            <a:extLst>
              <a:ext uri="{FF2B5EF4-FFF2-40B4-BE49-F238E27FC236}">
                <a16:creationId xmlns:a16="http://schemas.microsoft.com/office/drawing/2014/main" id="{B9BAA880-03D9-447A-BEF3-BBB9EFCB1221}"/>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a:t>
            </a:fld>
            <a:endParaRPr lang="en-US" altLang="en-US" dirty="0"/>
          </a:p>
        </p:txBody>
      </p:sp>
      <p:graphicFrame>
        <p:nvGraphicFramePr>
          <p:cNvPr id="5" name="Table 4">
            <a:extLst>
              <a:ext uri="{FF2B5EF4-FFF2-40B4-BE49-F238E27FC236}">
                <a16:creationId xmlns:a16="http://schemas.microsoft.com/office/drawing/2014/main" id="{8D92B7F8-011C-9A7D-E0F4-D5A81A0460F3}"/>
              </a:ext>
            </a:extLst>
          </p:cNvPr>
          <p:cNvGraphicFramePr>
            <a:graphicFrameLocks noGrp="1"/>
          </p:cNvGraphicFramePr>
          <p:nvPr>
            <p:extLst>
              <p:ext uri="{D42A27DB-BD31-4B8C-83A1-F6EECF244321}">
                <p14:modId xmlns:p14="http://schemas.microsoft.com/office/powerpoint/2010/main" val="2764903622"/>
              </p:ext>
            </p:extLst>
          </p:nvPr>
        </p:nvGraphicFramePr>
        <p:xfrm>
          <a:off x="0" y="1143000"/>
          <a:ext cx="9144000" cy="5213352"/>
        </p:xfrm>
        <a:graphic>
          <a:graphicData uri="http://schemas.openxmlformats.org/drawingml/2006/table">
            <a:tbl>
              <a:tblPr firstRow="1" bandRow="1">
                <a:tableStyleId>{5C22544A-7EE6-4342-B048-85BDC9FD1C3A}</a:tableStyleId>
              </a:tblPr>
              <a:tblGrid>
                <a:gridCol w="1295400">
                  <a:extLst>
                    <a:ext uri="{9D8B030D-6E8A-4147-A177-3AD203B41FA5}">
                      <a16:colId xmlns:a16="http://schemas.microsoft.com/office/drawing/2014/main" val="20000"/>
                    </a:ext>
                  </a:extLst>
                </a:gridCol>
                <a:gridCol w="7848600">
                  <a:extLst>
                    <a:ext uri="{9D8B030D-6E8A-4147-A177-3AD203B41FA5}">
                      <a16:colId xmlns:a16="http://schemas.microsoft.com/office/drawing/2014/main" val="20001"/>
                    </a:ext>
                  </a:extLst>
                </a:gridCol>
              </a:tblGrid>
              <a:tr h="868892">
                <a:tc>
                  <a:txBody>
                    <a:bodyPr/>
                    <a:lstStyle/>
                    <a:p>
                      <a:pPr algn="ctr"/>
                      <a:r>
                        <a:rPr lang="en-US" sz="2000" dirty="0">
                          <a:latin typeface="+mn-lt"/>
                        </a:rPr>
                        <a:t>Sr. No.</a:t>
                      </a:r>
                      <a:endParaRPr lang="en-US" sz="2000" dirty="0">
                        <a:solidFill>
                          <a:schemeClr val="tx1"/>
                        </a:solidFill>
                        <a:latin typeface="+mn-lt"/>
                        <a:cs typeface="Arial" panose="020B0604020202020204" pitchFamily="34" charset="0"/>
                      </a:endParaRPr>
                    </a:p>
                  </a:txBody>
                  <a:tcPr marL="68580" marR="68580" marT="34290" marB="34290" anchor="ctr"/>
                </a:tc>
                <a:tc>
                  <a:txBody>
                    <a:bodyPr/>
                    <a:lstStyle/>
                    <a:p>
                      <a:pPr lvl="1" algn="l"/>
                      <a:r>
                        <a:rPr lang="en-US" sz="2000" dirty="0"/>
                        <a:t>Particulars</a:t>
                      </a:r>
                      <a:endParaRPr lang="en-US" sz="2000" dirty="0">
                        <a:solidFill>
                          <a:schemeClr val="tx1"/>
                        </a:solidFill>
                        <a:latin typeface="Arial" panose="020B0604020202020204" pitchFamily="34" charset="0"/>
                        <a:cs typeface="Arial" panose="020B0604020202020204" pitchFamily="34" charset="0"/>
                      </a:endParaRPr>
                    </a:p>
                  </a:txBody>
                  <a:tcPr marL="68580" marR="68580" marT="34290" marB="34290" anchor="ctr"/>
                </a:tc>
                <a:extLst>
                  <a:ext uri="{0D108BD9-81ED-4DB2-BD59-A6C34878D82A}">
                    <a16:rowId xmlns:a16="http://schemas.microsoft.com/office/drawing/2014/main" val="10000"/>
                  </a:ext>
                </a:extLst>
              </a:tr>
              <a:tr h="868892">
                <a:tc>
                  <a:txBody>
                    <a:bodyPr/>
                    <a:lstStyle/>
                    <a:p>
                      <a:pPr algn="ctr"/>
                      <a:r>
                        <a:rPr lang="en-US" sz="1800" dirty="0">
                          <a:latin typeface="+mn-lt"/>
                          <a:cs typeface="Arial" panose="020B0604020202020204" pitchFamily="34" charset="0"/>
                        </a:rPr>
                        <a:t>7</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Reclassification of FPI to FDI</a:t>
                      </a:r>
                    </a:p>
                  </a:txBody>
                  <a:tcPr marL="68580" marR="68580" marT="34290" marB="34290" anchor="ctr"/>
                </a:tc>
                <a:extLst>
                  <a:ext uri="{0D108BD9-81ED-4DB2-BD59-A6C34878D82A}">
                    <a16:rowId xmlns:a16="http://schemas.microsoft.com/office/drawing/2014/main" val="10004"/>
                  </a:ext>
                </a:extLst>
              </a:tr>
              <a:tr h="868892">
                <a:tc>
                  <a:txBody>
                    <a:bodyPr/>
                    <a:lstStyle/>
                    <a:p>
                      <a:pPr algn="ctr"/>
                      <a:r>
                        <a:rPr lang="en-US" sz="1800" dirty="0">
                          <a:latin typeface="+mn-lt"/>
                          <a:cs typeface="Arial" panose="020B0604020202020204" pitchFamily="34" charset="0"/>
                        </a:rPr>
                        <a:t>8</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Other Changes in Master Direction on Foreign Investment in India</a:t>
                      </a:r>
                      <a:endParaRPr lang="en-US" altLang="en-US" sz="1800" dirty="0">
                        <a:highlight>
                          <a:srgbClr val="FFFF00"/>
                        </a:highlight>
                      </a:endParaRPr>
                    </a:p>
                  </a:txBody>
                  <a:tcPr marL="68580" marR="68580" marT="34290" marB="34290" anchor="ctr"/>
                </a:tc>
                <a:extLst>
                  <a:ext uri="{0D108BD9-81ED-4DB2-BD59-A6C34878D82A}">
                    <a16:rowId xmlns:a16="http://schemas.microsoft.com/office/drawing/2014/main" val="2453008221"/>
                  </a:ext>
                </a:extLst>
              </a:tr>
              <a:tr h="868892">
                <a:tc>
                  <a:txBody>
                    <a:bodyPr/>
                    <a:lstStyle/>
                    <a:p>
                      <a:pPr algn="ctr"/>
                      <a:r>
                        <a:rPr lang="en-US" sz="1800" dirty="0">
                          <a:latin typeface="+mn-lt"/>
                          <a:cs typeface="Arial" panose="020B0604020202020204" pitchFamily="34" charset="0"/>
                        </a:rPr>
                        <a:t>9</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a:t>Changes in Compounding Rules</a:t>
                      </a:r>
                      <a:endParaRPr lang="en-US" altLang="en-US" sz="1800" dirty="0"/>
                    </a:p>
                  </a:txBody>
                  <a:tcPr marL="68580" marR="68580" marT="34290" marB="34290" anchor="ctr"/>
                </a:tc>
                <a:extLst>
                  <a:ext uri="{0D108BD9-81ED-4DB2-BD59-A6C34878D82A}">
                    <a16:rowId xmlns:a16="http://schemas.microsoft.com/office/drawing/2014/main" val="2211752118"/>
                  </a:ext>
                </a:extLst>
              </a:tr>
              <a:tr h="868892">
                <a:tc>
                  <a:txBody>
                    <a:bodyPr/>
                    <a:lstStyle/>
                    <a:p>
                      <a:pPr algn="ctr"/>
                      <a:r>
                        <a:rPr lang="en-US" sz="1800" dirty="0">
                          <a:latin typeface="+mn-lt"/>
                          <a:cs typeface="Arial" panose="020B0604020202020204" pitchFamily="34" charset="0"/>
                        </a:rPr>
                        <a:t>10</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a:t>Introduction of PRAVAAH Portal</a:t>
                      </a:r>
                      <a:endParaRPr lang="en-US" altLang="en-US" sz="1800" dirty="0"/>
                    </a:p>
                  </a:txBody>
                  <a:tcPr marL="68580" marR="68580" marT="34290" marB="34290" anchor="ctr"/>
                </a:tc>
                <a:extLst>
                  <a:ext uri="{0D108BD9-81ED-4DB2-BD59-A6C34878D82A}">
                    <a16:rowId xmlns:a16="http://schemas.microsoft.com/office/drawing/2014/main" val="3752353369"/>
                  </a:ext>
                </a:extLst>
              </a:tr>
              <a:tr h="868892">
                <a:tc>
                  <a:txBody>
                    <a:bodyPr/>
                    <a:lstStyle/>
                    <a:p>
                      <a:pPr algn="ctr"/>
                      <a:r>
                        <a:rPr lang="en-US" sz="1800" dirty="0">
                          <a:latin typeface="+mn-lt"/>
                          <a:cs typeface="Arial" panose="020B0604020202020204" pitchFamily="34" charset="0"/>
                        </a:rPr>
                        <a:t>11</a:t>
                      </a:r>
                    </a:p>
                  </a:txBody>
                  <a:tcPr marL="68580" marR="68580" marT="34290" marB="34290" anchor="ctr"/>
                </a:tc>
                <a:tc>
                  <a:txBody>
                    <a:bodyPr/>
                    <a:lstStyle/>
                    <a:p>
                      <a:pPr marL="457200" marR="0" lvl="1" indent="0" algn="l" defTabSz="914400" rtl="0" eaLnBrk="1" fontAlgn="auto" latinLnBrk="0" hangingPunct="1">
                        <a:lnSpc>
                          <a:spcPct val="100000"/>
                        </a:lnSpc>
                        <a:spcBef>
                          <a:spcPts val="0"/>
                        </a:spcBef>
                        <a:spcAft>
                          <a:spcPts val="0"/>
                        </a:spcAft>
                        <a:buClrTx/>
                        <a:buSzTx/>
                        <a:buFontTx/>
                        <a:buNone/>
                        <a:tabLst/>
                        <a:defRPr/>
                      </a:pPr>
                      <a:r>
                        <a:rPr lang="en-US" altLang="en-US" sz="1800" dirty="0"/>
                        <a:t>Other FEMA Updates including Legal changes and Developments in FIRMS Portal</a:t>
                      </a:r>
                    </a:p>
                  </a:txBody>
                  <a:tcPr marL="68580" marR="68580" marT="34290" marB="34290" anchor="ctr"/>
                </a:tc>
                <a:extLst>
                  <a:ext uri="{0D108BD9-81ED-4DB2-BD59-A6C34878D82A}">
                    <a16:rowId xmlns:a16="http://schemas.microsoft.com/office/drawing/2014/main" val="3368086773"/>
                  </a:ext>
                </a:extLst>
              </a:tr>
            </a:tbl>
          </a:graphicData>
        </a:graphic>
      </p:graphicFrame>
    </p:spTree>
    <p:extLst>
      <p:ext uri="{BB962C8B-B14F-4D97-AF65-F5344CB8AC3E}">
        <p14:creationId xmlns:p14="http://schemas.microsoft.com/office/powerpoint/2010/main" val="147278198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CD22A1-D19E-5617-D738-27937376330E}"/>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FB8E00A3-642E-7D98-31F3-B61704FCFCFA}"/>
              </a:ext>
            </a:extLst>
          </p:cNvPr>
          <p:cNvSpPr>
            <a:spLocks noGrp="1"/>
          </p:cNvSpPr>
          <p:nvPr>
            <p:ph type="title"/>
          </p:nvPr>
        </p:nvSpPr>
        <p:spPr/>
        <p:txBody>
          <a:bodyPr>
            <a:normAutofit/>
          </a:bodyPr>
          <a:lstStyle/>
          <a:p>
            <a:r>
              <a:rPr lang="en-US" sz="2400" dirty="0"/>
              <a:t>Swap </a:t>
            </a:r>
            <a:r>
              <a:rPr lang="en-US" dirty="0"/>
              <a:t>3</a:t>
            </a:r>
            <a:r>
              <a:rPr lang="en-US" sz="2400" dirty="0"/>
              <a:t>: ICO swapping shares of another ICO, with an FCO for another FCO’s shares</a:t>
            </a:r>
            <a:endParaRPr lang="en-IN" dirty="0">
              <a:cs typeface="Arial" charset="0"/>
            </a:endParaRPr>
          </a:p>
        </p:txBody>
      </p:sp>
      <p:sp>
        <p:nvSpPr>
          <p:cNvPr id="3" name="Content Placeholder 2">
            <a:extLst>
              <a:ext uri="{FF2B5EF4-FFF2-40B4-BE49-F238E27FC236}">
                <a16:creationId xmlns:a16="http://schemas.microsoft.com/office/drawing/2014/main" id="{88F80E34-A9A3-EB23-5A24-E90CA3751078}"/>
              </a:ext>
            </a:extLst>
          </p:cNvPr>
          <p:cNvSpPr>
            <a:spLocks noGrp="1"/>
          </p:cNvSpPr>
          <p:nvPr>
            <p:ph idx="1"/>
          </p:nvPr>
        </p:nvSpPr>
        <p:spPr>
          <a:xfrm>
            <a:off x="4995988" y="1459805"/>
            <a:ext cx="3896487" cy="4896544"/>
          </a:xfrm>
        </p:spPr>
        <p:txBody>
          <a:bodyPr rtlCol="0">
            <a:normAutofit fontScale="85000" lnSpcReduction="10000"/>
          </a:bodyPr>
          <a:lstStyle/>
          <a:p>
            <a:pPr fontAlgn="auto">
              <a:spcAft>
                <a:spcPts val="0"/>
              </a:spcAft>
              <a:defRPr/>
            </a:pPr>
            <a:r>
              <a:rPr lang="en-US" dirty="0"/>
              <a:t>Acquiring equity instruments by way of </a:t>
            </a:r>
            <a:r>
              <a:rPr lang="en-US" b="1" u="sng" dirty="0"/>
              <a:t>swap of “equity capital” of foreign company</a:t>
            </a:r>
            <a:r>
              <a:rPr lang="en-US" dirty="0"/>
              <a:t> now permitted</a:t>
            </a:r>
          </a:p>
          <a:p>
            <a:pPr fontAlgn="auto">
              <a:spcAft>
                <a:spcPts val="0"/>
              </a:spcAft>
              <a:defRPr/>
            </a:pPr>
            <a:endParaRPr lang="en-US" dirty="0"/>
          </a:p>
          <a:p>
            <a:pPr fontAlgn="auto">
              <a:spcAft>
                <a:spcPts val="0"/>
              </a:spcAft>
              <a:defRPr/>
            </a:pPr>
            <a:r>
              <a:rPr lang="en-US" dirty="0"/>
              <a:t>Equity capital definition in NDI Rules same as that of OI Rules</a:t>
            </a:r>
          </a:p>
          <a:p>
            <a:pPr lvl="2">
              <a:defRPr/>
            </a:pPr>
            <a:endParaRPr lang="en-US" dirty="0"/>
          </a:p>
          <a:p>
            <a:pPr fontAlgn="auto">
              <a:spcAft>
                <a:spcPts val="0"/>
              </a:spcAft>
              <a:defRPr/>
            </a:pPr>
            <a:r>
              <a:rPr lang="en-US" dirty="0"/>
              <a:t>FDI leg of ODI-FDI swap brought under automatic route</a:t>
            </a:r>
          </a:p>
          <a:p>
            <a:pPr lvl="2">
              <a:defRPr/>
            </a:pPr>
            <a:endParaRPr lang="en-US" dirty="0"/>
          </a:p>
          <a:p>
            <a:pPr fontAlgn="auto">
              <a:spcAft>
                <a:spcPts val="0"/>
              </a:spcAft>
              <a:defRPr/>
            </a:pPr>
            <a:r>
              <a:rPr lang="en-US" dirty="0"/>
              <a:t>This swap is permitted under automatic route from 16</a:t>
            </a:r>
            <a:r>
              <a:rPr lang="en-US" baseline="30000" dirty="0"/>
              <a:t>th</a:t>
            </a:r>
            <a:r>
              <a:rPr lang="en-US" dirty="0"/>
              <a:t> August 2024</a:t>
            </a:r>
          </a:p>
        </p:txBody>
      </p:sp>
      <p:sp>
        <p:nvSpPr>
          <p:cNvPr id="4" name="Slide Number Placeholder 3">
            <a:extLst>
              <a:ext uri="{FF2B5EF4-FFF2-40B4-BE49-F238E27FC236}">
                <a16:creationId xmlns:a16="http://schemas.microsoft.com/office/drawing/2014/main" id="{B607BA52-1F7D-E88C-D961-1F5501032AAF}"/>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29</a:t>
            </a:fld>
            <a:endParaRPr lang="en-US" altLang="en-US" dirty="0"/>
          </a:p>
        </p:txBody>
      </p:sp>
      <p:sp>
        <p:nvSpPr>
          <p:cNvPr id="2" name="Rectangle 1">
            <a:extLst>
              <a:ext uri="{FF2B5EF4-FFF2-40B4-BE49-F238E27FC236}">
                <a16:creationId xmlns:a16="http://schemas.microsoft.com/office/drawing/2014/main" id="{7AA978FA-CDAE-407B-DD86-9B405C58115A}"/>
              </a:ext>
            </a:extLst>
          </p:cNvPr>
          <p:cNvSpPr/>
          <p:nvPr/>
        </p:nvSpPr>
        <p:spPr>
          <a:xfrm>
            <a:off x="391526" y="4394584"/>
            <a:ext cx="1424034" cy="54658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US Co. 2</a:t>
            </a:r>
          </a:p>
        </p:txBody>
      </p:sp>
      <p:cxnSp>
        <p:nvCxnSpPr>
          <p:cNvPr id="6" name="Straight Connector 5">
            <a:extLst>
              <a:ext uri="{FF2B5EF4-FFF2-40B4-BE49-F238E27FC236}">
                <a16:creationId xmlns:a16="http://schemas.microsoft.com/office/drawing/2014/main" id="{B350D742-6090-1EEB-8985-F7526128CEB0}"/>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7BFCE4BC-CDD1-B646-3A0E-CE136AD3CB0B}"/>
              </a:ext>
            </a:extLst>
          </p:cNvPr>
          <p:cNvSpPr/>
          <p:nvPr/>
        </p:nvSpPr>
        <p:spPr>
          <a:xfrm>
            <a:off x="343599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62A8D1E4-86BF-AF4A-143A-9911CD62C6A1}"/>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2DA839AA-481B-9D4C-D677-AD6F6BAA298F}"/>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5E11C38F-A3D9-4B4B-7982-9FB6C062ABD2}"/>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 1</a:t>
            </a:r>
          </a:p>
        </p:txBody>
      </p:sp>
      <p:cxnSp>
        <p:nvCxnSpPr>
          <p:cNvPr id="11" name="Straight Arrow Connector 10">
            <a:extLst>
              <a:ext uri="{FF2B5EF4-FFF2-40B4-BE49-F238E27FC236}">
                <a16:creationId xmlns:a16="http://schemas.microsoft.com/office/drawing/2014/main" id="{E56AF9E2-7D67-77E8-9BAD-01D8FEC240BC}"/>
              </a:ext>
            </a:extLst>
          </p:cNvPr>
          <p:cNvCxnSpPr>
            <a:cxnSpLocks/>
            <a:stCxn id="7" idx="2"/>
            <a:endCxn id="12" idx="0"/>
          </p:cNvCxnSpPr>
          <p:nvPr/>
        </p:nvCxnSpPr>
        <p:spPr>
          <a:xfrm flipH="1">
            <a:off x="4148012" y="2586319"/>
            <a:ext cx="1" cy="1804721"/>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A33E44A2-E588-6CC1-6BE2-2736DA1CA2D0}"/>
              </a:ext>
            </a:extLst>
          </p:cNvPr>
          <p:cNvSpPr/>
          <p:nvPr/>
        </p:nvSpPr>
        <p:spPr>
          <a:xfrm>
            <a:off x="3974196" y="3048335"/>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FFA24D3D-9D2B-8F5E-3FB1-CF0770C58FDD}"/>
              </a:ext>
            </a:extLst>
          </p:cNvPr>
          <p:cNvSpPr/>
          <p:nvPr/>
        </p:nvSpPr>
        <p:spPr>
          <a:xfrm>
            <a:off x="3435995" y="439104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cxnSp>
        <p:nvCxnSpPr>
          <p:cNvPr id="17" name="Straight Arrow Connector 16">
            <a:extLst>
              <a:ext uri="{FF2B5EF4-FFF2-40B4-BE49-F238E27FC236}">
                <a16:creationId xmlns:a16="http://schemas.microsoft.com/office/drawing/2014/main" id="{31D215F2-7B54-573E-60EC-58BC17D4B781}"/>
              </a:ext>
            </a:extLst>
          </p:cNvPr>
          <p:cNvCxnSpPr>
            <a:cxnSpLocks/>
            <a:stCxn id="7" idx="1"/>
            <a:endCxn id="2" idx="0"/>
          </p:cNvCxnSpPr>
          <p:nvPr/>
        </p:nvCxnSpPr>
        <p:spPr>
          <a:xfrm flipH="1">
            <a:off x="1103543" y="2323584"/>
            <a:ext cx="2332453" cy="207100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27" name="Straight Arrow Connector 26">
            <a:extLst>
              <a:ext uri="{FF2B5EF4-FFF2-40B4-BE49-F238E27FC236}">
                <a16:creationId xmlns:a16="http://schemas.microsoft.com/office/drawing/2014/main" id="{F643D179-5710-8088-5CD4-5804A18A5205}"/>
              </a:ext>
            </a:extLst>
          </p:cNvPr>
          <p:cNvCxnSpPr>
            <a:cxnSpLocks/>
            <a:stCxn id="10" idx="2"/>
            <a:endCxn id="2" idx="0"/>
          </p:cNvCxnSpPr>
          <p:nvPr/>
        </p:nvCxnSpPr>
        <p:spPr>
          <a:xfrm flipH="1">
            <a:off x="1103543" y="2586319"/>
            <a:ext cx="4010" cy="1808265"/>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30" name="Multiplication Sign 29">
            <a:extLst>
              <a:ext uri="{FF2B5EF4-FFF2-40B4-BE49-F238E27FC236}">
                <a16:creationId xmlns:a16="http://schemas.microsoft.com/office/drawing/2014/main" id="{6E594370-34D5-A0B4-1450-2BB7EC518039}"/>
              </a:ext>
            </a:extLst>
          </p:cNvPr>
          <p:cNvSpPr/>
          <p:nvPr/>
        </p:nvSpPr>
        <p:spPr>
          <a:xfrm>
            <a:off x="929726" y="2973020"/>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34" name="Straight Arrow Connector 33">
            <a:extLst>
              <a:ext uri="{FF2B5EF4-FFF2-40B4-BE49-F238E27FC236}">
                <a16:creationId xmlns:a16="http://schemas.microsoft.com/office/drawing/2014/main" id="{75CE6263-0339-13DA-CFD0-81843D936077}"/>
              </a:ext>
            </a:extLst>
          </p:cNvPr>
          <p:cNvCxnSpPr>
            <a:cxnSpLocks/>
            <a:stCxn id="10" idx="3"/>
            <a:endCxn id="12" idx="0"/>
          </p:cNvCxnSpPr>
          <p:nvPr/>
        </p:nvCxnSpPr>
        <p:spPr>
          <a:xfrm>
            <a:off x="1819570" y="2323584"/>
            <a:ext cx="2328442" cy="2067456"/>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Tree>
    <p:extLst>
      <p:ext uri="{BB962C8B-B14F-4D97-AF65-F5344CB8AC3E}">
        <p14:creationId xmlns:p14="http://schemas.microsoft.com/office/powerpoint/2010/main" val="34439566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par>
                                <p:cTn id="9" presetID="42" presetClass="entr" presetSubtype="0" fill="hold" nodeType="withEffect">
                                  <p:stCondLst>
                                    <p:cond delay="0"/>
                                  </p:stCondLst>
                                  <p:childTnLst>
                                    <p:set>
                                      <p:cBhvr>
                                        <p:cTn id="10" dur="1" fill="hold">
                                          <p:stCondLst>
                                            <p:cond delay="0"/>
                                          </p:stCondLst>
                                        </p:cTn>
                                        <p:tgtEl>
                                          <p:spTgt spid="17"/>
                                        </p:tgtEl>
                                        <p:attrNameLst>
                                          <p:attrName>style.visibility</p:attrName>
                                        </p:attrNameLst>
                                      </p:cBhvr>
                                      <p:to>
                                        <p:strVal val="visible"/>
                                      </p:to>
                                    </p:set>
                                    <p:animEffect transition="in" filter="fade">
                                      <p:cBhvr>
                                        <p:cTn id="11" dur="1000"/>
                                        <p:tgtEl>
                                          <p:spTgt spid="17"/>
                                        </p:tgtEl>
                                      </p:cBhvr>
                                    </p:animEffect>
                                    <p:anim calcmode="lin" valueType="num">
                                      <p:cBhvr>
                                        <p:cTn id="12" dur="1000" fill="hold"/>
                                        <p:tgtEl>
                                          <p:spTgt spid="17"/>
                                        </p:tgtEl>
                                        <p:attrNameLst>
                                          <p:attrName>ppt_x</p:attrName>
                                        </p:attrNameLst>
                                      </p:cBhvr>
                                      <p:tavLst>
                                        <p:tav tm="0">
                                          <p:val>
                                            <p:strVal val="#ppt_x"/>
                                          </p:val>
                                        </p:tav>
                                        <p:tav tm="100000">
                                          <p:val>
                                            <p:strVal val="#ppt_x"/>
                                          </p:val>
                                        </p:tav>
                                      </p:tavLst>
                                    </p:anim>
                                    <p:anim calcmode="lin" valueType="num">
                                      <p:cBhvr>
                                        <p:cTn id="13" dur="1000" fill="hold"/>
                                        <p:tgtEl>
                                          <p:spTgt spid="17"/>
                                        </p:tgtEl>
                                        <p:attrNameLst>
                                          <p:attrName>ppt_y</p:attrName>
                                        </p:attrNameLst>
                                      </p:cBhvr>
                                      <p:tavLst>
                                        <p:tav tm="0">
                                          <p:val>
                                            <p:strVal val="#ppt_y+.1"/>
                                          </p:val>
                                        </p:tav>
                                        <p:tav tm="100000">
                                          <p:val>
                                            <p:strVal val="#ppt_y"/>
                                          </p:val>
                                        </p:tav>
                                      </p:tavLst>
                                    </p:anim>
                                  </p:childTnLst>
                                </p:cTn>
                              </p:par>
                              <p:par>
                                <p:cTn id="14" presetID="42" presetClass="entr" presetSubtype="0" fill="hold" grpId="0" nodeType="with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fade">
                                      <p:cBhvr>
                                        <p:cTn id="16" dur="1000"/>
                                        <p:tgtEl>
                                          <p:spTgt spid="15"/>
                                        </p:tgtEl>
                                      </p:cBhvr>
                                    </p:animEffect>
                                    <p:anim calcmode="lin" valueType="num">
                                      <p:cBhvr>
                                        <p:cTn id="17" dur="1000" fill="hold"/>
                                        <p:tgtEl>
                                          <p:spTgt spid="15"/>
                                        </p:tgtEl>
                                        <p:attrNameLst>
                                          <p:attrName>ppt_x</p:attrName>
                                        </p:attrNameLst>
                                      </p:cBhvr>
                                      <p:tavLst>
                                        <p:tav tm="0">
                                          <p:val>
                                            <p:strVal val="#ppt_x"/>
                                          </p:val>
                                        </p:tav>
                                        <p:tav tm="100000">
                                          <p:val>
                                            <p:strVal val="#ppt_x"/>
                                          </p:val>
                                        </p:tav>
                                      </p:tavLst>
                                    </p:anim>
                                    <p:anim calcmode="lin" valueType="num">
                                      <p:cBhvr>
                                        <p:cTn id="18" dur="1000" fill="hold"/>
                                        <p:tgtEl>
                                          <p:spTgt spid="15"/>
                                        </p:tgtEl>
                                        <p:attrNameLst>
                                          <p:attrName>ppt_y</p:attrName>
                                        </p:attrNameLst>
                                      </p:cBhvr>
                                      <p:tavLst>
                                        <p:tav tm="0">
                                          <p:val>
                                            <p:strVal val="#ppt_y+.1"/>
                                          </p:val>
                                        </p:tav>
                                        <p:tav tm="100000">
                                          <p:val>
                                            <p:strVal val="#ppt_y"/>
                                          </p:val>
                                        </p:tav>
                                      </p:tavLst>
                                    </p:anim>
                                  </p:childTnLst>
                                </p:cTn>
                              </p:par>
                              <p:par>
                                <p:cTn id="19" presetID="42"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animEffect transition="in" filter="fade">
                                      <p:cBhvr>
                                        <p:cTn id="21" dur="1000"/>
                                        <p:tgtEl>
                                          <p:spTgt spid="34"/>
                                        </p:tgtEl>
                                      </p:cBhvr>
                                    </p:animEffect>
                                    <p:anim calcmode="lin" valueType="num">
                                      <p:cBhvr>
                                        <p:cTn id="22" dur="1000" fill="hold"/>
                                        <p:tgtEl>
                                          <p:spTgt spid="34"/>
                                        </p:tgtEl>
                                        <p:attrNameLst>
                                          <p:attrName>ppt_x</p:attrName>
                                        </p:attrNameLst>
                                      </p:cBhvr>
                                      <p:tavLst>
                                        <p:tav tm="0">
                                          <p:val>
                                            <p:strVal val="#ppt_x"/>
                                          </p:val>
                                        </p:tav>
                                        <p:tav tm="100000">
                                          <p:val>
                                            <p:strVal val="#ppt_x"/>
                                          </p:val>
                                        </p:tav>
                                      </p:tavLst>
                                    </p:anim>
                                    <p:anim calcmode="lin" valueType="num">
                                      <p:cBhvr>
                                        <p:cTn id="23"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0"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err="1"/>
              <a:t>Externalisation</a:t>
            </a:r>
            <a:r>
              <a:rPr lang="en-US" sz="3600" dirty="0"/>
              <a:t> &amp; </a:t>
            </a:r>
            <a:r>
              <a:rPr lang="en-US" sz="3600" dirty="0" err="1"/>
              <a:t>Internalisation</a:t>
            </a:r>
            <a:r>
              <a:rPr lang="en-US" sz="3600" dirty="0"/>
              <a:t> now possible through Swap</a:t>
            </a:r>
          </a:p>
        </p:txBody>
      </p:sp>
    </p:spTree>
    <p:extLst>
      <p:ext uri="{BB962C8B-B14F-4D97-AF65-F5344CB8AC3E}">
        <p14:creationId xmlns:p14="http://schemas.microsoft.com/office/powerpoint/2010/main" val="257083091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DBD1B-AD16-717B-3176-EF8FB3578794}"/>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359352B-51D9-28A3-1850-5ABA9BCB6BD4}"/>
              </a:ext>
            </a:extLst>
          </p:cNvPr>
          <p:cNvSpPr>
            <a:spLocks noGrp="1"/>
          </p:cNvSpPr>
          <p:nvPr>
            <p:ph type="title"/>
          </p:nvPr>
        </p:nvSpPr>
        <p:spPr/>
        <p:txBody>
          <a:bodyPr/>
          <a:lstStyle/>
          <a:p>
            <a:r>
              <a:rPr lang="en-US" sz="2400" dirty="0"/>
              <a:t>Swap 4: </a:t>
            </a:r>
            <a:r>
              <a:rPr lang="en-US" sz="2400" dirty="0" err="1"/>
              <a:t>Externalisation</a:t>
            </a:r>
            <a:r>
              <a:rPr lang="en-US" sz="2400" dirty="0"/>
              <a:t> through Swap</a:t>
            </a:r>
            <a:endParaRPr lang="en-IN" dirty="0">
              <a:cs typeface="Arial" charset="0"/>
            </a:endParaRPr>
          </a:p>
        </p:txBody>
      </p:sp>
      <p:sp>
        <p:nvSpPr>
          <p:cNvPr id="3" name="Content Placeholder 2">
            <a:extLst>
              <a:ext uri="{FF2B5EF4-FFF2-40B4-BE49-F238E27FC236}">
                <a16:creationId xmlns:a16="http://schemas.microsoft.com/office/drawing/2014/main" id="{170049A3-25E5-CC9C-CF35-EF74BD219D00}"/>
              </a:ext>
            </a:extLst>
          </p:cNvPr>
          <p:cNvSpPr>
            <a:spLocks noGrp="1"/>
          </p:cNvSpPr>
          <p:nvPr>
            <p:ph idx="1"/>
          </p:nvPr>
        </p:nvSpPr>
        <p:spPr>
          <a:xfrm>
            <a:off x="4233697" y="1484784"/>
            <a:ext cx="4453103" cy="4871565"/>
          </a:xfrm>
        </p:spPr>
        <p:txBody>
          <a:bodyPr rtlCol="0">
            <a:normAutofit fontScale="92500"/>
          </a:bodyPr>
          <a:lstStyle/>
          <a:p>
            <a:pPr fontAlgn="auto">
              <a:spcAft>
                <a:spcPts val="0"/>
              </a:spcAft>
              <a:defRPr/>
            </a:pPr>
            <a:r>
              <a:rPr lang="en-US" dirty="0"/>
              <a:t>ICO 1 wants to flip its holding company structure such the a US Co. is the holding Co.</a:t>
            </a:r>
          </a:p>
          <a:p>
            <a:pPr fontAlgn="auto">
              <a:spcAft>
                <a:spcPts val="0"/>
              </a:spcAft>
              <a:defRPr/>
            </a:pPr>
            <a:r>
              <a:rPr lang="en-US" dirty="0"/>
              <a:t>ICO 1 holds shares of ICO 2. </a:t>
            </a:r>
          </a:p>
          <a:p>
            <a:pPr fontAlgn="auto">
              <a:spcAft>
                <a:spcPts val="0"/>
              </a:spcAft>
              <a:defRPr/>
            </a:pPr>
            <a:r>
              <a:rPr lang="en-US" dirty="0"/>
              <a:t>ICO 2 does ODI and sets up US Co. </a:t>
            </a:r>
          </a:p>
          <a:p>
            <a:pPr fontAlgn="auto">
              <a:spcAft>
                <a:spcPts val="0"/>
              </a:spcAft>
              <a:defRPr/>
            </a:pPr>
            <a:r>
              <a:rPr lang="en-US" dirty="0"/>
              <a:t>US Co. starts business operations</a:t>
            </a:r>
          </a:p>
          <a:p>
            <a:pPr fontAlgn="auto">
              <a:spcAft>
                <a:spcPts val="0"/>
              </a:spcAft>
              <a:defRPr/>
            </a:pPr>
            <a:r>
              <a:rPr lang="en-US" dirty="0"/>
              <a:t>US Co. acquires the shares of ICO 2 (it’s holding company) from ICO 1 and issues its own shares to ICO 1. </a:t>
            </a:r>
          </a:p>
        </p:txBody>
      </p:sp>
      <p:sp>
        <p:nvSpPr>
          <p:cNvPr id="4" name="Slide Number Placeholder 3">
            <a:extLst>
              <a:ext uri="{FF2B5EF4-FFF2-40B4-BE49-F238E27FC236}">
                <a16:creationId xmlns:a16="http://schemas.microsoft.com/office/drawing/2014/main" id="{036E95CB-E2A7-61BF-BC28-4D77D12A8C4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31</a:t>
            </a:fld>
            <a:endParaRPr lang="en-US" altLang="en-US" dirty="0"/>
          </a:p>
        </p:txBody>
      </p:sp>
      <p:cxnSp>
        <p:nvCxnSpPr>
          <p:cNvPr id="6" name="Straight Connector 5">
            <a:extLst>
              <a:ext uri="{FF2B5EF4-FFF2-40B4-BE49-F238E27FC236}">
                <a16:creationId xmlns:a16="http://schemas.microsoft.com/office/drawing/2014/main" id="{FEA604AB-8DA9-AE64-7DD3-FE945F1C855C}"/>
              </a:ext>
            </a:extLst>
          </p:cNvPr>
          <p:cNvCxnSpPr>
            <a:cxnSpLocks/>
          </p:cNvCxnSpPr>
          <p:nvPr/>
        </p:nvCxnSpPr>
        <p:spPr>
          <a:xfrm>
            <a:off x="323528" y="3645024"/>
            <a:ext cx="3736353" cy="0"/>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2A3055E2-2CA4-210F-E9DE-C2F31650B5E7}"/>
              </a:ext>
            </a:extLst>
          </p:cNvPr>
          <p:cNvSpPr/>
          <p:nvPr/>
        </p:nvSpPr>
        <p:spPr>
          <a:xfrm>
            <a:off x="1059734" y="1412776"/>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8F1B7630-2EF1-75BB-E823-9C5938AC13AD}"/>
              </a:ext>
            </a:extLst>
          </p:cNvPr>
          <p:cNvSpPr txBox="1"/>
          <p:nvPr/>
        </p:nvSpPr>
        <p:spPr>
          <a:xfrm>
            <a:off x="2988480" y="3779748"/>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24AE1327-EA2A-96AE-C2E3-30942C4B777A}"/>
              </a:ext>
            </a:extLst>
          </p:cNvPr>
          <p:cNvSpPr txBox="1"/>
          <p:nvPr/>
        </p:nvSpPr>
        <p:spPr>
          <a:xfrm>
            <a:off x="2988480" y="3203684"/>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B1BEFB09-534A-8707-5E2E-7565054400C8}"/>
              </a:ext>
            </a:extLst>
          </p:cNvPr>
          <p:cNvSpPr/>
          <p:nvPr/>
        </p:nvSpPr>
        <p:spPr>
          <a:xfrm>
            <a:off x="1059734" y="4271681"/>
            <a:ext cx="1424032"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1E9A1F44-8767-9A81-C76C-94BC7A35555E}"/>
              </a:ext>
            </a:extLst>
          </p:cNvPr>
          <p:cNvCxnSpPr>
            <a:cxnSpLocks/>
            <a:stCxn id="12" idx="2"/>
            <a:endCxn id="10" idx="0"/>
          </p:cNvCxnSpPr>
          <p:nvPr/>
        </p:nvCxnSpPr>
        <p:spPr>
          <a:xfrm>
            <a:off x="1771749" y="3140968"/>
            <a:ext cx="1" cy="1130713"/>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2" name="Rectangle 11">
            <a:extLst>
              <a:ext uri="{FF2B5EF4-FFF2-40B4-BE49-F238E27FC236}">
                <a16:creationId xmlns:a16="http://schemas.microsoft.com/office/drawing/2014/main" id="{E11D60A4-8132-454B-D744-AF51E5015E14}"/>
              </a:ext>
            </a:extLst>
          </p:cNvPr>
          <p:cNvSpPr/>
          <p:nvPr/>
        </p:nvSpPr>
        <p:spPr>
          <a:xfrm>
            <a:off x="1059732" y="2615497"/>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sp>
        <p:nvSpPr>
          <p:cNvPr id="16" name="Multiplication Sign 15">
            <a:extLst>
              <a:ext uri="{FF2B5EF4-FFF2-40B4-BE49-F238E27FC236}">
                <a16:creationId xmlns:a16="http://schemas.microsoft.com/office/drawing/2014/main" id="{B2187ECC-5920-2042-CD73-A35F7B95E669}"/>
              </a:ext>
            </a:extLst>
          </p:cNvPr>
          <p:cNvSpPr/>
          <p:nvPr/>
        </p:nvSpPr>
        <p:spPr>
          <a:xfrm>
            <a:off x="1597933" y="2060848"/>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7" name="Straight Arrow Connector 16">
            <a:extLst>
              <a:ext uri="{FF2B5EF4-FFF2-40B4-BE49-F238E27FC236}">
                <a16:creationId xmlns:a16="http://schemas.microsoft.com/office/drawing/2014/main" id="{E177A30B-2E5F-5173-B374-C3E9F36693D7}"/>
              </a:ext>
            </a:extLst>
          </p:cNvPr>
          <p:cNvCxnSpPr>
            <a:cxnSpLocks/>
            <a:stCxn id="7" idx="2"/>
            <a:endCxn id="12" idx="0"/>
          </p:cNvCxnSpPr>
          <p:nvPr/>
        </p:nvCxnSpPr>
        <p:spPr>
          <a:xfrm flipH="1">
            <a:off x="1771749" y="1938247"/>
            <a:ext cx="2" cy="67725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29" name="Rectangle 28">
            <a:extLst>
              <a:ext uri="{FF2B5EF4-FFF2-40B4-BE49-F238E27FC236}">
                <a16:creationId xmlns:a16="http://schemas.microsoft.com/office/drawing/2014/main" id="{975ACADD-F3C6-55DD-76F5-7AD0DDCFDE3E}"/>
              </a:ext>
            </a:extLst>
          </p:cNvPr>
          <p:cNvSpPr/>
          <p:nvPr/>
        </p:nvSpPr>
        <p:spPr>
          <a:xfrm>
            <a:off x="1043608" y="5038473"/>
            <a:ext cx="1424034" cy="939978"/>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dirty="0">
                <a:solidFill>
                  <a:schemeClr val="tx1"/>
                </a:solidFill>
              </a:rPr>
              <a:t>Starts Business Operations</a:t>
            </a:r>
          </a:p>
        </p:txBody>
      </p:sp>
      <p:cxnSp>
        <p:nvCxnSpPr>
          <p:cNvPr id="31" name="Straight Arrow Connector 30">
            <a:extLst>
              <a:ext uri="{FF2B5EF4-FFF2-40B4-BE49-F238E27FC236}">
                <a16:creationId xmlns:a16="http://schemas.microsoft.com/office/drawing/2014/main" id="{A664EB63-C90E-57EB-15BD-14E3515A02F2}"/>
              </a:ext>
            </a:extLst>
          </p:cNvPr>
          <p:cNvCxnSpPr>
            <a:cxnSpLocks/>
            <a:stCxn id="10" idx="1"/>
            <a:endCxn id="12" idx="1"/>
          </p:cNvCxnSpPr>
          <p:nvPr/>
        </p:nvCxnSpPr>
        <p:spPr>
          <a:xfrm rot="10800000">
            <a:off x="1059732" y="2878233"/>
            <a:ext cx="2" cy="1656184"/>
          </a:xfrm>
          <a:prstGeom prst="bentConnector3">
            <a:avLst>
              <a:gd name="adj1" fmla="val 11430100000"/>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39" name="Straight Arrow Connector 38">
            <a:extLst>
              <a:ext uri="{FF2B5EF4-FFF2-40B4-BE49-F238E27FC236}">
                <a16:creationId xmlns:a16="http://schemas.microsoft.com/office/drawing/2014/main" id="{E2D940A0-8E29-C9DA-D451-DC729537B952}"/>
              </a:ext>
            </a:extLst>
          </p:cNvPr>
          <p:cNvCxnSpPr>
            <a:cxnSpLocks/>
            <a:stCxn id="7" idx="3"/>
            <a:endCxn id="10" idx="3"/>
          </p:cNvCxnSpPr>
          <p:nvPr/>
        </p:nvCxnSpPr>
        <p:spPr>
          <a:xfrm flipH="1">
            <a:off x="2483766" y="1675512"/>
            <a:ext cx="2" cy="2858905"/>
          </a:xfrm>
          <a:prstGeom prst="bentConnector3">
            <a:avLst>
              <a:gd name="adj1" fmla="val -11430000000"/>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Tree>
    <p:extLst>
      <p:ext uri="{BB962C8B-B14F-4D97-AF65-F5344CB8AC3E}">
        <p14:creationId xmlns:p14="http://schemas.microsoft.com/office/powerpoint/2010/main" val="367592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29"/>
                                        </p:tgtEl>
                                        <p:attrNameLst>
                                          <p:attrName>style.visibility</p:attrName>
                                        </p:attrNameLst>
                                      </p:cBhvr>
                                      <p:to>
                                        <p:strVal val="visible"/>
                                      </p:to>
                                    </p:set>
                                    <p:animEffect transition="in" filter="fade">
                                      <p:cBhvr>
                                        <p:cTn id="19" dur="1000"/>
                                        <p:tgtEl>
                                          <p:spTgt spid="29"/>
                                        </p:tgtEl>
                                      </p:cBhvr>
                                    </p:animEffect>
                                    <p:anim calcmode="lin" valueType="num">
                                      <p:cBhvr>
                                        <p:cTn id="20" dur="1000" fill="hold"/>
                                        <p:tgtEl>
                                          <p:spTgt spid="29"/>
                                        </p:tgtEl>
                                        <p:attrNameLst>
                                          <p:attrName>ppt_x</p:attrName>
                                        </p:attrNameLst>
                                      </p:cBhvr>
                                      <p:tavLst>
                                        <p:tav tm="0">
                                          <p:val>
                                            <p:strVal val="#ppt_x"/>
                                          </p:val>
                                        </p:tav>
                                        <p:tav tm="100000">
                                          <p:val>
                                            <p:strVal val="#ppt_x"/>
                                          </p:val>
                                        </p:tav>
                                      </p:tavLst>
                                    </p:anim>
                                    <p:anim calcmode="lin" valueType="num">
                                      <p:cBhvr>
                                        <p:cTn id="21" dur="1000" fill="hold"/>
                                        <p:tgtEl>
                                          <p:spTgt spid="29"/>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grpId="0" nodeType="clickEffect">
                                  <p:stCondLst>
                                    <p:cond delay="0"/>
                                  </p:stCondLst>
                                  <p:childTnLst>
                                    <p:set>
                                      <p:cBhvr>
                                        <p:cTn id="25" dur="1" fill="hold">
                                          <p:stCondLst>
                                            <p:cond delay="0"/>
                                          </p:stCondLst>
                                        </p:cTn>
                                        <p:tgtEl>
                                          <p:spTgt spid="16"/>
                                        </p:tgtEl>
                                        <p:attrNameLst>
                                          <p:attrName>style.visibility</p:attrName>
                                        </p:attrNameLst>
                                      </p:cBhvr>
                                      <p:to>
                                        <p:strVal val="visible"/>
                                      </p:to>
                                    </p:set>
                                    <p:anim calcmode="lin" valueType="num">
                                      <p:cBhvr additive="base">
                                        <p:cTn id="26" dur="500" fill="hold"/>
                                        <p:tgtEl>
                                          <p:spTgt spid="16"/>
                                        </p:tgtEl>
                                        <p:attrNameLst>
                                          <p:attrName>ppt_x</p:attrName>
                                        </p:attrNameLst>
                                      </p:cBhvr>
                                      <p:tavLst>
                                        <p:tav tm="0">
                                          <p:val>
                                            <p:strVal val="#ppt_x"/>
                                          </p:val>
                                        </p:tav>
                                        <p:tav tm="100000">
                                          <p:val>
                                            <p:strVal val="#ppt_x"/>
                                          </p:val>
                                        </p:tav>
                                      </p:tavLst>
                                    </p:anim>
                                    <p:anim calcmode="lin" valueType="num">
                                      <p:cBhvr additive="base">
                                        <p:cTn id="2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42" presetClass="entr" presetSubtype="0" fill="hold" nodeType="clickEffect">
                                  <p:stCondLst>
                                    <p:cond delay="0"/>
                                  </p:stCondLst>
                                  <p:childTnLst>
                                    <p:set>
                                      <p:cBhvr>
                                        <p:cTn id="31" dur="1" fill="hold">
                                          <p:stCondLst>
                                            <p:cond delay="0"/>
                                          </p:stCondLst>
                                        </p:cTn>
                                        <p:tgtEl>
                                          <p:spTgt spid="31"/>
                                        </p:tgtEl>
                                        <p:attrNameLst>
                                          <p:attrName>style.visibility</p:attrName>
                                        </p:attrNameLst>
                                      </p:cBhvr>
                                      <p:to>
                                        <p:strVal val="visible"/>
                                      </p:to>
                                    </p:set>
                                    <p:animEffect transition="in" filter="fade">
                                      <p:cBhvr>
                                        <p:cTn id="32" dur="1000"/>
                                        <p:tgtEl>
                                          <p:spTgt spid="31"/>
                                        </p:tgtEl>
                                      </p:cBhvr>
                                    </p:animEffect>
                                    <p:anim calcmode="lin" valueType="num">
                                      <p:cBhvr>
                                        <p:cTn id="33" dur="1000" fill="hold"/>
                                        <p:tgtEl>
                                          <p:spTgt spid="31"/>
                                        </p:tgtEl>
                                        <p:attrNameLst>
                                          <p:attrName>ppt_x</p:attrName>
                                        </p:attrNameLst>
                                      </p:cBhvr>
                                      <p:tavLst>
                                        <p:tav tm="0">
                                          <p:val>
                                            <p:strVal val="#ppt_x"/>
                                          </p:val>
                                        </p:tav>
                                        <p:tav tm="100000">
                                          <p:val>
                                            <p:strVal val="#ppt_x"/>
                                          </p:val>
                                        </p:tav>
                                      </p:tavLst>
                                    </p:anim>
                                    <p:anim calcmode="lin" valueType="num">
                                      <p:cBhvr>
                                        <p:cTn id="34"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9"/>
                                        </p:tgtEl>
                                        <p:attrNameLst>
                                          <p:attrName>style.visibility</p:attrName>
                                        </p:attrNameLst>
                                      </p:cBhvr>
                                      <p:to>
                                        <p:strVal val="visible"/>
                                      </p:to>
                                    </p:set>
                                    <p:animEffect transition="in" filter="fade">
                                      <p:cBhvr>
                                        <p:cTn id="39" dur="1000"/>
                                        <p:tgtEl>
                                          <p:spTgt spid="39"/>
                                        </p:tgtEl>
                                      </p:cBhvr>
                                    </p:animEffect>
                                    <p:anim calcmode="lin" valueType="num">
                                      <p:cBhvr>
                                        <p:cTn id="40" dur="1000" fill="hold"/>
                                        <p:tgtEl>
                                          <p:spTgt spid="39"/>
                                        </p:tgtEl>
                                        <p:attrNameLst>
                                          <p:attrName>ppt_x</p:attrName>
                                        </p:attrNameLst>
                                      </p:cBhvr>
                                      <p:tavLst>
                                        <p:tav tm="0">
                                          <p:val>
                                            <p:strVal val="#ppt_x"/>
                                          </p:val>
                                        </p:tav>
                                        <p:tav tm="100000">
                                          <p:val>
                                            <p:strVal val="#ppt_x"/>
                                          </p:val>
                                        </p:tav>
                                      </p:tavLst>
                                    </p:anim>
                                    <p:anim calcmode="lin" valueType="num">
                                      <p:cBhvr>
                                        <p:cTn id="41" dur="1000" fill="hold"/>
                                        <p:tgtEl>
                                          <p:spTgt spid="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6" grpId="0" animBg="1"/>
      <p:bldP spid="29"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99F90-8DEC-A21C-05EB-49B756477D9B}"/>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45D76DA4-9842-EFAE-C1CB-D0F61CA0E562}"/>
              </a:ext>
            </a:extLst>
          </p:cNvPr>
          <p:cNvSpPr>
            <a:spLocks noGrp="1"/>
          </p:cNvSpPr>
          <p:nvPr>
            <p:ph type="title"/>
          </p:nvPr>
        </p:nvSpPr>
        <p:spPr/>
        <p:txBody>
          <a:bodyPr/>
          <a:lstStyle/>
          <a:p>
            <a:r>
              <a:rPr lang="en-US" sz="2400" dirty="0"/>
              <a:t>Swap 4: </a:t>
            </a:r>
            <a:r>
              <a:rPr lang="en-US" sz="2400" dirty="0" err="1"/>
              <a:t>Externalisation</a:t>
            </a:r>
            <a:r>
              <a:rPr lang="en-US" sz="2400" dirty="0"/>
              <a:t> through Swap</a:t>
            </a:r>
            <a:endParaRPr lang="en-IN" dirty="0">
              <a:cs typeface="Arial" charset="0"/>
            </a:endParaRPr>
          </a:p>
        </p:txBody>
      </p:sp>
      <p:sp>
        <p:nvSpPr>
          <p:cNvPr id="4" name="Slide Number Placeholder 3">
            <a:extLst>
              <a:ext uri="{FF2B5EF4-FFF2-40B4-BE49-F238E27FC236}">
                <a16:creationId xmlns:a16="http://schemas.microsoft.com/office/drawing/2014/main" id="{A7FB7235-7AC8-9281-EC0D-D188925C8DED}"/>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32</a:t>
            </a:fld>
            <a:endParaRPr lang="en-US" altLang="en-US" dirty="0"/>
          </a:p>
        </p:txBody>
      </p:sp>
      <p:cxnSp>
        <p:nvCxnSpPr>
          <p:cNvPr id="6" name="Straight Connector 5">
            <a:extLst>
              <a:ext uri="{FF2B5EF4-FFF2-40B4-BE49-F238E27FC236}">
                <a16:creationId xmlns:a16="http://schemas.microsoft.com/office/drawing/2014/main" id="{FE7F115B-E58F-FE7A-8A98-1A7604172529}"/>
              </a:ext>
            </a:extLst>
          </p:cNvPr>
          <p:cNvCxnSpPr>
            <a:cxnSpLocks/>
          </p:cNvCxnSpPr>
          <p:nvPr/>
        </p:nvCxnSpPr>
        <p:spPr>
          <a:xfrm>
            <a:off x="467544" y="4337536"/>
            <a:ext cx="8208912" cy="0"/>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A78D9BB8-AA1A-A0AC-D660-D7636552858A}"/>
              </a:ext>
            </a:extLst>
          </p:cNvPr>
          <p:cNvSpPr/>
          <p:nvPr/>
        </p:nvSpPr>
        <p:spPr>
          <a:xfrm>
            <a:off x="1419774"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DAD7CCDF-5F1F-E8AE-D7F4-FE531D26A885}"/>
              </a:ext>
            </a:extLst>
          </p:cNvPr>
          <p:cNvSpPr txBox="1"/>
          <p:nvPr/>
        </p:nvSpPr>
        <p:spPr>
          <a:xfrm>
            <a:off x="4076004" y="4499828"/>
            <a:ext cx="720080"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4248B04E-9792-90BE-D84B-4A2A56B16000}"/>
              </a:ext>
            </a:extLst>
          </p:cNvPr>
          <p:cNvSpPr txBox="1"/>
          <p:nvPr/>
        </p:nvSpPr>
        <p:spPr>
          <a:xfrm>
            <a:off x="4076004" y="3789040"/>
            <a:ext cx="720074"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B74F93F7-5D1E-CDBC-1963-EF9372EEC816}"/>
              </a:ext>
            </a:extLst>
          </p:cNvPr>
          <p:cNvSpPr/>
          <p:nvPr/>
        </p:nvSpPr>
        <p:spPr>
          <a:xfrm>
            <a:off x="1419774" y="5135777"/>
            <a:ext cx="1424032"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D24FC347-7F0B-3243-8BCB-01E390A29C1D}"/>
              </a:ext>
            </a:extLst>
          </p:cNvPr>
          <p:cNvCxnSpPr>
            <a:cxnSpLocks/>
            <a:stCxn id="12" idx="2"/>
            <a:endCxn id="10" idx="0"/>
          </p:cNvCxnSpPr>
          <p:nvPr/>
        </p:nvCxnSpPr>
        <p:spPr>
          <a:xfrm>
            <a:off x="2131789" y="3789040"/>
            <a:ext cx="1" cy="1346737"/>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2" name="Rectangle 11">
            <a:extLst>
              <a:ext uri="{FF2B5EF4-FFF2-40B4-BE49-F238E27FC236}">
                <a16:creationId xmlns:a16="http://schemas.microsoft.com/office/drawing/2014/main" id="{5DC9FD32-72AD-6518-F7D1-AAF0D47A664C}"/>
              </a:ext>
            </a:extLst>
          </p:cNvPr>
          <p:cNvSpPr/>
          <p:nvPr/>
        </p:nvSpPr>
        <p:spPr>
          <a:xfrm>
            <a:off x="1419772" y="3263569"/>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cxnSp>
        <p:nvCxnSpPr>
          <p:cNvPr id="17" name="Straight Arrow Connector 16">
            <a:extLst>
              <a:ext uri="{FF2B5EF4-FFF2-40B4-BE49-F238E27FC236}">
                <a16:creationId xmlns:a16="http://schemas.microsoft.com/office/drawing/2014/main" id="{A9A01646-9CBA-B4B4-F21A-01E03A0EFAD0}"/>
              </a:ext>
            </a:extLst>
          </p:cNvPr>
          <p:cNvCxnSpPr>
            <a:cxnSpLocks/>
            <a:stCxn id="7" idx="2"/>
            <a:endCxn id="12" idx="0"/>
          </p:cNvCxnSpPr>
          <p:nvPr/>
        </p:nvCxnSpPr>
        <p:spPr>
          <a:xfrm flipH="1">
            <a:off x="2131789" y="2586319"/>
            <a:ext cx="2" cy="67725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3" name="Rectangle 12">
            <a:extLst>
              <a:ext uri="{FF2B5EF4-FFF2-40B4-BE49-F238E27FC236}">
                <a16:creationId xmlns:a16="http://schemas.microsoft.com/office/drawing/2014/main" id="{8D282A35-E124-A03C-2C21-DE61032A4481}"/>
              </a:ext>
            </a:extLst>
          </p:cNvPr>
          <p:cNvSpPr/>
          <p:nvPr/>
        </p:nvSpPr>
        <p:spPr>
          <a:xfrm>
            <a:off x="602828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18" name="Rectangle 17">
            <a:extLst>
              <a:ext uri="{FF2B5EF4-FFF2-40B4-BE49-F238E27FC236}">
                <a16:creationId xmlns:a16="http://schemas.microsoft.com/office/drawing/2014/main" id="{BFE71410-78E0-187E-3723-35AA4CC88B1B}"/>
              </a:ext>
            </a:extLst>
          </p:cNvPr>
          <p:cNvSpPr/>
          <p:nvPr/>
        </p:nvSpPr>
        <p:spPr>
          <a:xfrm>
            <a:off x="6028286" y="5135777"/>
            <a:ext cx="1424032"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9" name="Straight Arrow Connector 18">
            <a:extLst>
              <a:ext uri="{FF2B5EF4-FFF2-40B4-BE49-F238E27FC236}">
                <a16:creationId xmlns:a16="http://schemas.microsoft.com/office/drawing/2014/main" id="{71CEB4A3-AC59-8712-A075-98401D127C5D}"/>
              </a:ext>
            </a:extLst>
          </p:cNvPr>
          <p:cNvCxnSpPr>
            <a:cxnSpLocks/>
            <a:stCxn id="20" idx="2"/>
            <a:endCxn id="18" idx="0"/>
          </p:cNvCxnSpPr>
          <p:nvPr/>
        </p:nvCxnSpPr>
        <p:spPr>
          <a:xfrm>
            <a:off x="6740301" y="3789040"/>
            <a:ext cx="1" cy="1346737"/>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20" name="Rectangle 19">
            <a:extLst>
              <a:ext uri="{FF2B5EF4-FFF2-40B4-BE49-F238E27FC236}">
                <a16:creationId xmlns:a16="http://schemas.microsoft.com/office/drawing/2014/main" id="{D807E0CC-C09F-590D-8E66-1375E1DCC69C}"/>
              </a:ext>
            </a:extLst>
          </p:cNvPr>
          <p:cNvSpPr/>
          <p:nvPr/>
        </p:nvSpPr>
        <p:spPr>
          <a:xfrm>
            <a:off x="6028284" y="3263569"/>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cxnSp>
        <p:nvCxnSpPr>
          <p:cNvPr id="25" name="Straight Arrow Connector 30">
            <a:extLst>
              <a:ext uri="{FF2B5EF4-FFF2-40B4-BE49-F238E27FC236}">
                <a16:creationId xmlns:a16="http://schemas.microsoft.com/office/drawing/2014/main" id="{D53A3933-13B5-9E9B-B383-DC99552BC54D}"/>
              </a:ext>
            </a:extLst>
          </p:cNvPr>
          <p:cNvCxnSpPr>
            <a:cxnSpLocks/>
            <a:stCxn id="18" idx="1"/>
            <a:endCxn id="20" idx="1"/>
          </p:cNvCxnSpPr>
          <p:nvPr/>
        </p:nvCxnSpPr>
        <p:spPr>
          <a:xfrm rot="10800000">
            <a:off x="6028284" y="3526305"/>
            <a:ext cx="2" cy="1872208"/>
          </a:xfrm>
          <a:prstGeom prst="bentConnector3">
            <a:avLst>
              <a:gd name="adj1" fmla="val 11430100000"/>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6" name="Straight Arrow Connector 38">
            <a:extLst>
              <a:ext uri="{FF2B5EF4-FFF2-40B4-BE49-F238E27FC236}">
                <a16:creationId xmlns:a16="http://schemas.microsoft.com/office/drawing/2014/main" id="{167B252F-C352-BC9D-9A4C-46A6B8750798}"/>
              </a:ext>
            </a:extLst>
          </p:cNvPr>
          <p:cNvCxnSpPr>
            <a:cxnSpLocks/>
            <a:stCxn id="13" idx="3"/>
            <a:endCxn id="18" idx="3"/>
          </p:cNvCxnSpPr>
          <p:nvPr/>
        </p:nvCxnSpPr>
        <p:spPr>
          <a:xfrm flipH="1">
            <a:off x="7452318" y="2323584"/>
            <a:ext cx="2" cy="3074929"/>
          </a:xfrm>
          <a:prstGeom prst="bentConnector3">
            <a:avLst>
              <a:gd name="adj1" fmla="val -11430000000"/>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28" name="TextBox 27">
            <a:extLst>
              <a:ext uri="{FF2B5EF4-FFF2-40B4-BE49-F238E27FC236}">
                <a16:creationId xmlns:a16="http://schemas.microsoft.com/office/drawing/2014/main" id="{727ADDF6-510E-6744-837F-778C60A315F8}"/>
              </a:ext>
            </a:extLst>
          </p:cNvPr>
          <p:cNvSpPr txBox="1"/>
          <p:nvPr/>
        </p:nvSpPr>
        <p:spPr>
          <a:xfrm>
            <a:off x="1691680" y="1470567"/>
            <a:ext cx="1050717" cy="369332"/>
          </a:xfrm>
          <a:prstGeom prst="rect">
            <a:avLst/>
          </a:prstGeom>
          <a:noFill/>
        </p:spPr>
        <p:txBody>
          <a:bodyPr wrap="square" rtlCol="0">
            <a:spAutoFit/>
          </a:bodyPr>
          <a:lstStyle/>
          <a:p>
            <a:r>
              <a:rPr lang="en-US" b="1" dirty="0">
                <a:solidFill>
                  <a:srgbClr val="000000"/>
                </a:solidFill>
              </a:rPr>
              <a:t>Before</a:t>
            </a:r>
          </a:p>
        </p:txBody>
      </p:sp>
      <p:sp>
        <p:nvSpPr>
          <p:cNvPr id="32" name="TextBox 31">
            <a:extLst>
              <a:ext uri="{FF2B5EF4-FFF2-40B4-BE49-F238E27FC236}">
                <a16:creationId xmlns:a16="http://schemas.microsoft.com/office/drawing/2014/main" id="{5CDFEB19-BE4B-B098-E213-8DFAA036E1D8}"/>
              </a:ext>
            </a:extLst>
          </p:cNvPr>
          <p:cNvSpPr txBox="1"/>
          <p:nvPr/>
        </p:nvSpPr>
        <p:spPr>
          <a:xfrm>
            <a:off x="6344977" y="1464610"/>
            <a:ext cx="790648" cy="369332"/>
          </a:xfrm>
          <a:prstGeom prst="rect">
            <a:avLst/>
          </a:prstGeom>
          <a:noFill/>
        </p:spPr>
        <p:txBody>
          <a:bodyPr wrap="square" rtlCol="0">
            <a:spAutoFit/>
          </a:bodyPr>
          <a:lstStyle/>
          <a:p>
            <a:r>
              <a:rPr lang="en-US" b="1" dirty="0">
                <a:solidFill>
                  <a:srgbClr val="000000"/>
                </a:solidFill>
              </a:rPr>
              <a:t>After</a:t>
            </a:r>
          </a:p>
        </p:txBody>
      </p:sp>
    </p:spTree>
    <p:extLst>
      <p:ext uri="{BB962C8B-B14F-4D97-AF65-F5344CB8AC3E}">
        <p14:creationId xmlns:p14="http://schemas.microsoft.com/office/powerpoint/2010/main" val="3979344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1000"/>
                                        <p:tgtEl>
                                          <p:spTgt spid="11"/>
                                        </p:tgtEl>
                                      </p:cBhvr>
                                    </p:animEffect>
                                    <p:anim calcmode="lin" valueType="num">
                                      <p:cBhvr>
                                        <p:cTn id="8" dur="1000" fill="hold"/>
                                        <p:tgtEl>
                                          <p:spTgt spid="11"/>
                                        </p:tgtEl>
                                        <p:attrNameLst>
                                          <p:attrName>ppt_x</p:attrName>
                                        </p:attrNameLst>
                                      </p:cBhvr>
                                      <p:tavLst>
                                        <p:tav tm="0">
                                          <p:val>
                                            <p:strVal val="#ppt_x"/>
                                          </p:val>
                                        </p:tav>
                                        <p:tav tm="100000">
                                          <p:val>
                                            <p:strVal val="#ppt_x"/>
                                          </p:val>
                                        </p:tav>
                                      </p:tavLst>
                                    </p:anim>
                                    <p:anim calcmode="lin" valueType="num">
                                      <p:cBhvr>
                                        <p:cTn id="9" dur="1000" fill="hold"/>
                                        <p:tgtEl>
                                          <p:spTgt spid="11"/>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19"/>
                                        </p:tgtEl>
                                        <p:attrNameLst>
                                          <p:attrName>style.visibility</p:attrName>
                                        </p:attrNameLst>
                                      </p:cBhvr>
                                      <p:to>
                                        <p:strVal val="visible"/>
                                      </p:to>
                                    </p:set>
                                    <p:animEffect transition="in" filter="fade">
                                      <p:cBhvr>
                                        <p:cTn id="19" dur="1000"/>
                                        <p:tgtEl>
                                          <p:spTgt spid="19"/>
                                        </p:tgtEl>
                                      </p:cBhvr>
                                    </p:animEffect>
                                    <p:anim calcmode="lin" valueType="num">
                                      <p:cBhvr>
                                        <p:cTn id="20" dur="1000" fill="hold"/>
                                        <p:tgtEl>
                                          <p:spTgt spid="19"/>
                                        </p:tgtEl>
                                        <p:attrNameLst>
                                          <p:attrName>ppt_x</p:attrName>
                                        </p:attrNameLst>
                                      </p:cBhvr>
                                      <p:tavLst>
                                        <p:tav tm="0">
                                          <p:val>
                                            <p:strVal val="#ppt_x"/>
                                          </p:val>
                                        </p:tav>
                                        <p:tav tm="100000">
                                          <p:val>
                                            <p:strVal val="#ppt_x"/>
                                          </p:val>
                                        </p:tav>
                                      </p:tavLst>
                                    </p:anim>
                                    <p:anim calcmode="lin" valueType="num">
                                      <p:cBhvr>
                                        <p:cTn id="21" dur="1000" fill="hold"/>
                                        <p:tgtEl>
                                          <p:spTgt spid="19"/>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fade">
                                      <p:cBhvr>
                                        <p:cTn id="24" dur="1000"/>
                                        <p:tgtEl>
                                          <p:spTgt spid="18"/>
                                        </p:tgtEl>
                                      </p:cBhvr>
                                    </p:animEffect>
                                    <p:anim calcmode="lin" valueType="num">
                                      <p:cBhvr>
                                        <p:cTn id="25" dur="1000" fill="hold"/>
                                        <p:tgtEl>
                                          <p:spTgt spid="18"/>
                                        </p:tgtEl>
                                        <p:attrNameLst>
                                          <p:attrName>ppt_x</p:attrName>
                                        </p:attrNameLst>
                                      </p:cBhvr>
                                      <p:tavLst>
                                        <p:tav tm="0">
                                          <p:val>
                                            <p:strVal val="#ppt_x"/>
                                          </p:val>
                                        </p:tav>
                                        <p:tav tm="100000">
                                          <p:val>
                                            <p:strVal val="#ppt_x"/>
                                          </p:val>
                                        </p:tav>
                                      </p:tavLst>
                                    </p:anim>
                                    <p:anim calcmode="lin" valueType="num">
                                      <p:cBhvr>
                                        <p:cTn id="26"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25"/>
                                        </p:tgtEl>
                                        <p:attrNameLst>
                                          <p:attrName>style.visibility</p:attrName>
                                        </p:attrNameLst>
                                      </p:cBhvr>
                                      <p:to>
                                        <p:strVal val="visible"/>
                                      </p:to>
                                    </p:set>
                                    <p:animEffect transition="in" filter="fade">
                                      <p:cBhvr>
                                        <p:cTn id="31" dur="1000"/>
                                        <p:tgtEl>
                                          <p:spTgt spid="25"/>
                                        </p:tgtEl>
                                      </p:cBhvr>
                                    </p:animEffect>
                                    <p:anim calcmode="lin" valueType="num">
                                      <p:cBhvr>
                                        <p:cTn id="32" dur="1000" fill="hold"/>
                                        <p:tgtEl>
                                          <p:spTgt spid="25"/>
                                        </p:tgtEl>
                                        <p:attrNameLst>
                                          <p:attrName>ppt_x</p:attrName>
                                        </p:attrNameLst>
                                      </p:cBhvr>
                                      <p:tavLst>
                                        <p:tav tm="0">
                                          <p:val>
                                            <p:strVal val="#ppt_x"/>
                                          </p:val>
                                        </p:tav>
                                        <p:tav tm="100000">
                                          <p:val>
                                            <p:strVal val="#ppt_x"/>
                                          </p:val>
                                        </p:tav>
                                      </p:tavLst>
                                    </p:anim>
                                    <p:anim calcmode="lin" valueType="num">
                                      <p:cBhvr>
                                        <p:cTn id="33"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26"/>
                                        </p:tgtEl>
                                        <p:attrNameLst>
                                          <p:attrName>style.visibility</p:attrName>
                                        </p:attrNameLst>
                                      </p:cBhvr>
                                      <p:to>
                                        <p:strVal val="visible"/>
                                      </p:to>
                                    </p:set>
                                    <p:animEffect transition="in" filter="fade">
                                      <p:cBhvr>
                                        <p:cTn id="38" dur="1000"/>
                                        <p:tgtEl>
                                          <p:spTgt spid="26"/>
                                        </p:tgtEl>
                                      </p:cBhvr>
                                    </p:animEffect>
                                    <p:anim calcmode="lin" valueType="num">
                                      <p:cBhvr>
                                        <p:cTn id="39" dur="1000" fill="hold"/>
                                        <p:tgtEl>
                                          <p:spTgt spid="26"/>
                                        </p:tgtEl>
                                        <p:attrNameLst>
                                          <p:attrName>ppt_x</p:attrName>
                                        </p:attrNameLst>
                                      </p:cBhvr>
                                      <p:tavLst>
                                        <p:tav tm="0">
                                          <p:val>
                                            <p:strVal val="#ppt_x"/>
                                          </p:val>
                                        </p:tav>
                                        <p:tav tm="100000">
                                          <p:val>
                                            <p:strVal val="#ppt_x"/>
                                          </p:val>
                                        </p:tav>
                                      </p:tavLst>
                                    </p:anim>
                                    <p:anim calcmode="lin" valueType="num">
                                      <p:cBhvr>
                                        <p:cTn id="40"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420A45-7206-6867-5956-52C3C5A66D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7A0EAC-5A7B-A805-4FB6-9687E192D8A5}"/>
              </a:ext>
            </a:extLst>
          </p:cNvPr>
          <p:cNvSpPr>
            <a:spLocks noGrp="1"/>
          </p:cNvSpPr>
          <p:nvPr>
            <p:ph type="title"/>
          </p:nvPr>
        </p:nvSpPr>
        <p:spPr/>
        <p:txBody>
          <a:bodyPr/>
          <a:lstStyle/>
          <a:p>
            <a:r>
              <a:rPr lang="en-US" sz="2400" dirty="0"/>
              <a:t>Swap 4: Analysis of </a:t>
            </a:r>
            <a:r>
              <a:rPr lang="en-US" sz="2400" dirty="0" err="1"/>
              <a:t>Externalisation</a:t>
            </a:r>
            <a:r>
              <a:rPr lang="en-US" sz="2400" dirty="0"/>
              <a:t> through Swap</a:t>
            </a:r>
            <a:endParaRPr lang="en-US" dirty="0"/>
          </a:p>
        </p:txBody>
      </p:sp>
      <p:sp>
        <p:nvSpPr>
          <p:cNvPr id="3" name="Content Placeholder 2">
            <a:extLst>
              <a:ext uri="{FF2B5EF4-FFF2-40B4-BE49-F238E27FC236}">
                <a16:creationId xmlns:a16="http://schemas.microsoft.com/office/drawing/2014/main" id="{5CF96B74-B284-9394-134F-536BB7AB35CB}"/>
              </a:ext>
            </a:extLst>
          </p:cNvPr>
          <p:cNvSpPr>
            <a:spLocks noGrp="1"/>
          </p:cNvSpPr>
          <p:nvPr>
            <p:ph idx="1"/>
          </p:nvPr>
        </p:nvSpPr>
        <p:spPr>
          <a:xfrm>
            <a:off x="457200" y="1628800"/>
            <a:ext cx="8229600" cy="4896544"/>
          </a:xfrm>
        </p:spPr>
        <p:txBody>
          <a:bodyPr>
            <a:normAutofit/>
          </a:bodyPr>
          <a:lstStyle/>
          <a:p>
            <a:r>
              <a:rPr lang="en-US" dirty="0"/>
              <a:t>ICO 1 making ODI by way of swap of securities is anyways permitted</a:t>
            </a:r>
          </a:p>
          <a:p>
            <a:endParaRPr lang="en-US" dirty="0"/>
          </a:p>
          <a:p>
            <a:r>
              <a:rPr lang="en-US" dirty="0"/>
              <a:t>Round tripping is permitted since August 2022</a:t>
            </a:r>
          </a:p>
          <a:p>
            <a:pPr lvl="1"/>
            <a:r>
              <a:rPr lang="en-US" dirty="0"/>
              <a:t>Upto 2 layers of subsidiaries </a:t>
            </a:r>
          </a:p>
          <a:p>
            <a:endParaRPr lang="en-US" dirty="0"/>
          </a:p>
          <a:p>
            <a:r>
              <a:rPr lang="en-US" b="1" dirty="0"/>
              <a:t>US CO., an NR, acquiring equity instruments against swap of “equity capital” is now permitted from August 2024</a:t>
            </a:r>
          </a:p>
          <a:p>
            <a:endParaRPr lang="en-US" dirty="0"/>
          </a:p>
          <a:p>
            <a:r>
              <a:rPr lang="en-US" dirty="0"/>
              <a:t>Swap still a transfer – hence taxable</a:t>
            </a:r>
          </a:p>
          <a:p>
            <a:endParaRPr lang="en-US" dirty="0"/>
          </a:p>
          <a:p>
            <a:endParaRPr lang="en-US" dirty="0"/>
          </a:p>
        </p:txBody>
      </p:sp>
      <p:sp>
        <p:nvSpPr>
          <p:cNvPr id="5" name="Slide Number Placeholder 4">
            <a:extLst>
              <a:ext uri="{FF2B5EF4-FFF2-40B4-BE49-F238E27FC236}">
                <a16:creationId xmlns:a16="http://schemas.microsoft.com/office/drawing/2014/main" id="{8B7C61F7-5861-7C0F-049F-89E343CAB1B0}"/>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33</a:t>
            </a:fld>
            <a:endParaRPr lang="en-US" altLang="en-US" dirty="0"/>
          </a:p>
        </p:txBody>
      </p:sp>
    </p:spTree>
    <p:extLst>
      <p:ext uri="{BB962C8B-B14F-4D97-AF65-F5344CB8AC3E}">
        <p14:creationId xmlns:p14="http://schemas.microsoft.com/office/powerpoint/2010/main" val="11779123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141048-C439-F493-C51A-A8B4B118077D}"/>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F0C9AC42-82A4-3642-0D78-FA56395B08DD}"/>
              </a:ext>
            </a:extLst>
          </p:cNvPr>
          <p:cNvSpPr>
            <a:spLocks noGrp="1"/>
          </p:cNvSpPr>
          <p:nvPr>
            <p:ph type="title"/>
          </p:nvPr>
        </p:nvSpPr>
        <p:spPr/>
        <p:txBody>
          <a:bodyPr>
            <a:normAutofit/>
          </a:bodyPr>
          <a:lstStyle/>
          <a:p>
            <a:r>
              <a:rPr lang="en-US" sz="2400" dirty="0"/>
              <a:t>Swap 5: Reverse-Flipping</a:t>
            </a:r>
            <a:endParaRPr lang="en-IN" dirty="0">
              <a:cs typeface="Arial" charset="0"/>
            </a:endParaRPr>
          </a:p>
        </p:txBody>
      </p:sp>
      <p:sp>
        <p:nvSpPr>
          <p:cNvPr id="3" name="Content Placeholder 2">
            <a:extLst>
              <a:ext uri="{FF2B5EF4-FFF2-40B4-BE49-F238E27FC236}">
                <a16:creationId xmlns:a16="http://schemas.microsoft.com/office/drawing/2014/main" id="{B54906E4-7133-0097-52B2-B7C4F3E03688}"/>
              </a:ext>
            </a:extLst>
          </p:cNvPr>
          <p:cNvSpPr>
            <a:spLocks noGrp="1"/>
          </p:cNvSpPr>
          <p:nvPr>
            <p:ph idx="1"/>
          </p:nvPr>
        </p:nvSpPr>
        <p:spPr>
          <a:xfrm>
            <a:off x="4995988" y="1459805"/>
            <a:ext cx="3896490" cy="4896544"/>
          </a:xfrm>
        </p:spPr>
        <p:txBody>
          <a:bodyPr rtlCol="0">
            <a:normAutofit fontScale="85000" lnSpcReduction="10000"/>
          </a:bodyPr>
          <a:lstStyle/>
          <a:p>
            <a:pPr fontAlgn="auto">
              <a:spcAft>
                <a:spcPts val="0"/>
              </a:spcAft>
              <a:defRPr/>
            </a:pPr>
            <a:r>
              <a:rPr lang="en-US" dirty="0"/>
              <a:t>US Co. holds shares of ICO1. </a:t>
            </a:r>
          </a:p>
          <a:p>
            <a:pPr lvl="2">
              <a:defRPr/>
            </a:pPr>
            <a:endParaRPr lang="en-US" b="1" dirty="0"/>
          </a:p>
          <a:p>
            <a:pPr>
              <a:defRPr/>
            </a:pPr>
            <a:r>
              <a:rPr lang="en-US" b="1" dirty="0"/>
              <a:t>Objective: </a:t>
            </a:r>
            <a:r>
              <a:rPr lang="en-US" dirty="0"/>
              <a:t>ICO2 to become Holding company of US Co.</a:t>
            </a:r>
          </a:p>
          <a:p>
            <a:pPr>
              <a:defRPr/>
            </a:pPr>
            <a:endParaRPr lang="en-US" b="1" dirty="0"/>
          </a:p>
          <a:p>
            <a:pPr>
              <a:defRPr/>
            </a:pPr>
            <a:r>
              <a:rPr lang="en-US" b="1" dirty="0"/>
              <a:t>Transaction:</a:t>
            </a:r>
            <a:r>
              <a:rPr lang="en-US" dirty="0"/>
              <a:t> </a:t>
            </a:r>
            <a:r>
              <a:rPr lang="en-US" sz="2400" dirty="0"/>
              <a:t>ICO acquires shares of US Co. and in turn transfers ICO2’s shares</a:t>
            </a:r>
            <a:endParaRPr lang="en-US" dirty="0"/>
          </a:p>
          <a:p>
            <a:pPr lvl="2">
              <a:defRPr/>
            </a:pPr>
            <a:endParaRPr lang="en-US" dirty="0"/>
          </a:p>
          <a:p>
            <a:pPr fontAlgn="auto">
              <a:spcAft>
                <a:spcPts val="0"/>
              </a:spcAft>
              <a:defRPr/>
            </a:pPr>
            <a:r>
              <a:rPr lang="en-US" b="1" dirty="0"/>
              <a:t>Step 1:</a:t>
            </a:r>
            <a:r>
              <a:rPr lang="en-US" dirty="0"/>
              <a:t> Shareholders set up ICO2</a:t>
            </a:r>
          </a:p>
          <a:p>
            <a:pPr fontAlgn="auto">
              <a:spcAft>
                <a:spcPts val="0"/>
              </a:spcAft>
              <a:defRPr/>
            </a:pPr>
            <a:r>
              <a:rPr lang="en-US" b="1" dirty="0"/>
              <a:t>Step 2:</a:t>
            </a:r>
            <a:r>
              <a:rPr lang="en-US" dirty="0"/>
              <a:t> ICO2 acquires shares of US Co. In turn ICO2 issues its own shares to its Shareholders</a:t>
            </a:r>
          </a:p>
          <a:p>
            <a:pPr marL="0" indent="0" fontAlgn="auto">
              <a:spcAft>
                <a:spcPts val="0"/>
              </a:spcAft>
              <a:buNone/>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59317B8D-3A43-E766-281A-85C38D8E5B29}"/>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34</a:t>
            </a:fld>
            <a:endParaRPr lang="en-US" altLang="en-US" dirty="0"/>
          </a:p>
        </p:txBody>
      </p:sp>
      <p:sp>
        <p:nvSpPr>
          <p:cNvPr id="2" name="Rectangle 1">
            <a:extLst>
              <a:ext uri="{FF2B5EF4-FFF2-40B4-BE49-F238E27FC236}">
                <a16:creationId xmlns:a16="http://schemas.microsoft.com/office/drawing/2014/main" id="{6D5D2C88-1D82-14BA-61D9-C34F224C7853}"/>
              </a:ext>
            </a:extLst>
          </p:cNvPr>
          <p:cNvSpPr/>
          <p:nvPr/>
        </p:nvSpPr>
        <p:spPr>
          <a:xfrm>
            <a:off x="457199" y="4754624"/>
            <a:ext cx="1594515" cy="54658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NR Shareholders</a:t>
            </a:r>
          </a:p>
        </p:txBody>
      </p:sp>
      <p:cxnSp>
        <p:nvCxnSpPr>
          <p:cNvPr id="6" name="Straight Connector 5">
            <a:extLst>
              <a:ext uri="{FF2B5EF4-FFF2-40B4-BE49-F238E27FC236}">
                <a16:creationId xmlns:a16="http://schemas.microsoft.com/office/drawing/2014/main" id="{1B283553-BF70-6981-F463-E8AA35B06725}"/>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6FAE9BF7-CAC1-FB9A-0516-56297316BCED}"/>
              </a:ext>
            </a:extLst>
          </p:cNvPr>
          <p:cNvSpPr/>
          <p:nvPr/>
        </p:nvSpPr>
        <p:spPr>
          <a:xfrm>
            <a:off x="3435996" y="239872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ICO1</a:t>
            </a:r>
          </a:p>
        </p:txBody>
      </p:sp>
      <p:sp>
        <p:nvSpPr>
          <p:cNvPr id="8" name="TextBox 7">
            <a:extLst>
              <a:ext uri="{FF2B5EF4-FFF2-40B4-BE49-F238E27FC236}">
                <a16:creationId xmlns:a16="http://schemas.microsoft.com/office/drawing/2014/main" id="{736908CD-BD1F-4BC3-FBC2-951BE1A93105}"/>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B4CB2440-AECE-A6DF-6120-520C702EDA71}"/>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E04EB36E-2A23-EF38-2E63-3A430DDAFC45}"/>
              </a:ext>
            </a:extLst>
          </p:cNvPr>
          <p:cNvSpPr/>
          <p:nvPr/>
        </p:nvSpPr>
        <p:spPr>
          <a:xfrm>
            <a:off x="457199" y="2398720"/>
            <a:ext cx="1594515"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063C9CEA-E690-265D-6B7A-20E937611D32}"/>
              </a:ext>
            </a:extLst>
          </p:cNvPr>
          <p:cNvCxnSpPr>
            <a:cxnSpLocks/>
            <a:stCxn id="10" idx="3"/>
            <a:endCxn id="7" idx="1"/>
          </p:cNvCxnSpPr>
          <p:nvPr/>
        </p:nvCxnSpPr>
        <p:spPr>
          <a:xfrm>
            <a:off x="2051714" y="2661456"/>
            <a:ext cx="1384282"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0" name="Straight Arrow Connector 19">
            <a:extLst>
              <a:ext uri="{FF2B5EF4-FFF2-40B4-BE49-F238E27FC236}">
                <a16:creationId xmlns:a16="http://schemas.microsoft.com/office/drawing/2014/main" id="{FEFC634F-45E8-C998-C61E-3ECD69BA5D01}"/>
              </a:ext>
            </a:extLst>
          </p:cNvPr>
          <p:cNvCxnSpPr>
            <a:cxnSpLocks/>
            <a:stCxn id="2" idx="0"/>
            <a:endCxn id="10" idx="2"/>
          </p:cNvCxnSpPr>
          <p:nvPr/>
        </p:nvCxnSpPr>
        <p:spPr>
          <a:xfrm flipV="1">
            <a:off x="1254457" y="2924191"/>
            <a:ext cx="0" cy="1830433"/>
          </a:xfrm>
          <a:prstGeom prst="straightConnector1">
            <a:avLst/>
          </a:prstGeom>
          <a:ln w="19050">
            <a:prstDash val="solid"/>
            <a:tailEnd type="triangle"/>
          </a:ln>
          <a:effectLst/>
        </p:spPr>
        <p:style>
          <a:lnRef idx="1">
            <a:schemeClr val="accent4"/>
          </a:lnRef>
          <a:fillRef idx="3">
            <a:schemeClr val="accent4"/>
          </a:fillRef>
          <a:effectRef idx="2">
            <a:schemeClr val="accent4"/>
          </a:effectRef>
          <a:fontRef idx="minor">
            <a:schemeClr val="lt1"/>
          </a:fontRef>
        </p:style>
      </p:cxnSp>
      <p:sp>
        <p:nvSpPr>
          <p:cNvPr id="17" name="TextBox 16">
            <a:extLst>
              <a:ext uri="{FF2B5EF4-FFF2-40B4-BE49-F238E27FC236}">
                <a16:creationId xmlns:a16="http://schemas.microsoft.com/office/drawing/2014/main" id="{DBD297AB-E434-14A5-5310-D8A5A6D94D15}"/>
              </a:ext>
            </a:extLst>
          </p:cNvPr>
          <p:cNvSpPr txBox="1"/>
          <p:nvPr/>
        </p:nvSpPr>
        <p:spPr>
          <a:xfrm>
            <a:off x="2677811" y="3299532"/>
            <a:ext cx="906179" cy="369332"/>
          </a:xfrm>
          <a:prstGeom prst="rect">
            <a:avLst/>
          </a:prstGeom>
          <a:noFill/>
        </p:spPr>
        <p:txBody>
          <a:bodyPr wrap="square" rtlCol="0">
            <a:spAutoFit/>
          </a:bodyPr>
          <a:lstStyle/>
          <a:p>
            <a:r>
              <a:rPr lang="en-US" dirty="0">
                <a:solidFill>
                  <a:srgbClr val="000000"/>
                </a:solidFill>
              </a:rPr>
              <a:t>Step 2</a:t>
            </a:r>
          </a:p>
        </p:txBody>
      </p:sp>
      <p:cxnSp>
        <p:nvCxnSpPr>
          <p:cNvPr id="30" name="Straight Arrow Connector 29">
            <a:extLst>
              <a:ext uri="{FF2B5EF4-FFF2-40B4-BE49-F238E27FC236}">
                <a16:creationId xmlns:a16="http://schemas.microsoft.com/office/drawing/2014/main" id="{DDB918B6-C4FB-E238-9E01-27CAABDCE2FF}"/>
              </a:ext>
            </a:extLst>
          </p:cNvPr>
          <p:cNvCxnSpPr>
            <a:cxnSpLocks/>
            <a:endCxn id="10" idx="3"/>
          </p:cNvCxnSpPr>
          <p:nvPr/>
        </p:nvCxnSpPr>
        <p:spPr>
          <a:xfrm flipH="1" flipV="1">
            <a:off x="2051714" y="2661456"/>
            <a:ext cx="1561379" cy="202116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2" name="Multiplication Sign 11">
            <a:extLst>
              <a:ext uri="{FF2B5EF4-FFF2-40B4-BE49-F238E27FC236}">
                <a16:creationId xmlns:a16="http://schemas.microsoft.com/office/drawing/2014/main" id="{819B06E0-90F5-BA4F-B400-171A25CF8E5E}"/>
              </a:ext>
            </a:extLst>
          </p:cNvPr>
          <p:cNvSpPr/>
          <p:nvPr/>
        </p:nvSpPr>
        <p:spPr>
          <a:xfrm>
            <a:off x="1080640" y="3356992"/>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3" name="TextBox 12">
            <a:extLst>
              <a:ext uri="{FF2B5EF4-FFF2-40B4-BE49-F238E27FC236}">
                <a16:creationId xmlns:a16="http://schemas.microsoft.com/office/drawing/2014/main" id="{5C74D7DC-E3FC-C774-B7E3-793E726074FD}"/>
              </a:ext>
            </a:extLst>
          </p:cNvPr>
          <p:cNvSpPr txBox="1"/>
          <p:nvPr/>
        </p:nvSpPr>
        <p:spPr>
          <a:xfrm>
            <a:off x="1358190" y="3356461"/>
            <a:ext cx="906179" cy="369332"/>
          </a:xfrm>
          <a:prstGeom prst="rect">
            <a:avLst/>
          </a:prstGeom>
          <a:noFill/>
        </p:spPr>
        <p:txBody>
          <a:bodyPr wrap="square" rtlCol="0">
            <a:spAutoFit/>
          </a:bodyPr>
          <a:lstStyle/>
          <a:p>
            <a:r>
              <a:rPr lang="en-US" dirty="0">
                <a:solidFill>
                  <a:srgbClr val="000000"/>
                </a:solidFill>
              </a:rPr>
              <a:t>Step 2</a:t>
            </a:r>
          </a:p>
        </p:txBody>
      </p:sp>
      <p:sp>
        <p:nvSpPr>
          <p:cNvPr id="14" name="Rectangle 13">
            <a:extLst>
              <a:ext uri="{FF2B5EF4-FFF2-40B4-BE49-F238E27FC236}">
                <a16:creationId xmlns:a16="http://schemas.microsoft.com/office/drawing/2014/main" id="{5C0EBEB8-981A-3E40-BFB5-B1999833DD1F}"/>
              </a:ext>
            </a:extLst>
          </p:cNvPr>
          <p:cNvSpPr/>
          <p:nvPr/>
        </p:nvSpPr>
        <p:spPr>
          <a:xfrm>
            <a:off x="3435998" y="4775737"/>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ICO2</a:t>
            </a:r>
          </a:p>
        </p:txBody>
      </p:sp>
      <p:cxnSp>
        <p:nvCxnSpPr>
          <p:cNvPr id="27" name="Straight Arrow Connector 26">
            <a:extLst>
              <a:ext uri="{FF2B5EF4-FFF2-40B4-BE49-F238E27FC236}">
                <a16:creationId xmlns:a16="http://schemas.microsoft.com/office/drawing/2014/main" id="{867BD05C-517D-9929-5BFF-92A648400FAF}"/>
              </a:ext>
            </a:extLst>
          </p:cNvPr>
          <p:cNvCxnSpPr>
            <a:cxnSpLocks/>
            <a:stCxn id="2" idx="3"/>
            <a:endCxn id="14" idx="1"/>
          </p:cNvCxnSpPr>
          <p:nvPr/>
        </p:nvCxnSpPr>
        <p:spPr>
          <a:xfrm>
            <a:off x="2051714" y="5027916"/>
            <a:ext cx="1384284" cy="10557"/>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33" name="TextBox 32">
            <a:extLst>
              <a:ext uri="{FF2B5EF4-FFF2-40B4-BE49-F238E27FC236}">
                <a16:creationId xmlns:a16="http://schemas.microsoft.com/office/drawing/2014/main" id="{EE8C86B5-763C-15E9-B5CC-B7D3F4248F93}"/>
              </a:ext>
            </a:extLst>
          </p:cNvPr>
          <p:cNvSpPr txBox="1"/>
          <p:nvPr/>
        </p:nvSpPr>
        <p:spPr>
          <a:xfrm>
            <a:off x="2528430" y="5136025"/>
            <a:ext cx="906179" cy="369332"/>
          </a:xfrm>
          <a:prstGeom prst="rect">
            <a:avLst/>
          </a:prstGeom>
          <a:noFill/>
        </p:spPr>
        <p:txBody>
          <a:bodyPr wrap="square" rtlCol="0">
            <a:spAutoFit/>
          </a:bodyPr>
          <a:lstStyle/>
          <a:p>
            <a:r>
              <a:rPr lang="en-US" dirty="0">
                <a:solidFill>
                  <a:srgbClr val="000000"/>
                </a:solidFill>
              </a:rPr>
              <a:t>Step 1</a:t>
            </a:r>
          </a:p>
        </p:txBody>
      </p:sp>
      <p:cxnSp>
        <p:nvCxnSpPr>
          <p:cNvPr id="34" name="Straight Arrow Connector 33">
            <a:extLst>
              <a:ext uri="{FF2B5EF4-FFF2-40B4-BE49-F238E27FC236}">
                <a16:creationId xmlns:a16="http://schemas.microsoft.com/office/drawing/2014/main" id="{F7FACDCB-60D5-3755-9ABE-6E4713099424}"/>
              </a:ext>
            </a:extLst>
          </p:cNvPr>
          <p:cNvCxnSpPr>
            <a:cxnSpLocks/>
          </p:cNvCxnSpPr>
          <p:nvPr/>
        </p:nvCxnSpPr>
        <p:spPr>
          <a:xfrm flipH="1">
            <a:off x="2051714" y="4779232"/>
            <a:ext cx="1404963" cy="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40" name="TextBox 39">
            <a:extLst>
              <a:ext uri="{FF2B5EF4-FFF2-40B4-BE49-F238E27FC236}">
                <a16:creationId xmlns:a16="http://schemas.microsoft.com/office/drawing/2014/main" id="{94997A62-C30C-BC3C-FBDE-2A97B0060544}"/>
              </a:ext>
            </a:extLst>
          </p:cNvPr>
          <p:cNvSpPr txBox="1"/>
          <p:nvPr/>
        </p:nvSpPr>
        <p:spPr>
          <a:xfrm>
            <a:off x="2618476" y="4406405"/>
            <a:ext cx="906179" cy="369332"/>
          </a:xfrm>
          <a:prstGeom prst="rect">
            <a:avLst/>
          </a:prstGeom>
          <a:noFill/>
        </p:spPr>
        <p:txBody>
          <a:bodyPr wrap="square" rtlCol="0">
            <a:spAutoFit/>
          </a:bodyPr>
          <a:lstStyle/>
          <a:p>
            <a:r>
              <a:rPr lang="en-US" dirty="0">
                <a:solidFill>
                  <a:srgbClr val="000000"/>
                </a:solidFill>
              </a:rPr>
              <a:t>Step 3</a:t>
            </a:r>
          </a:p>
        </p:txBody>
      </p:sp>
    </p:spTree>
    <p:extLst>
      <p:ext uri="{BB962C8B-B14F-4D97-AF65-F5344CB8AC3E}">
        <p14:creationId xmlns:p14="http://schemas.microsoft.com/office/powerpoint/2010/main" val="2148636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7"/>
                                        </p:tgtEl>
                                        <p:attrNameLst>
                                          <p:attrName>style.visibility</p:attrName>
                                        </p:attrNameLst>
                                      </p:cBhvr>
                                      <p:to>
                                        <p:strVal val="visible"/>
                                      </p:to>
                                    </p:set>
                                    <p:animEffect transition="in" filter="fade">
                                      <p:cBhvr>
                                        <p:cTn id="7" dur="1000"/>
                                        <p:tgtEl>
                                          <p:spTgt spid="27"/>
                                        </p:tgtEl>
                                      </p:cBhvr>
                                    </p:animEffect>
                                    <p:anim calcmode="lin" valueType="num">
                                      <p:cBhvr>
                                        <p:cTn id="8" dur="1000" fill="hold"/>
                                        <p:tgtEl>
                                          <p:spTgt spid="27"/>
                                        </p:tgtEl>
                                        <p:attrNameLst>
                                          <p:attrName>ppt_x</p:attrName>
                                        </p:attrNameLst>
                                      </p:cBhvr>
                                      <p:tavLst>
                                        <p:tav tm="0">
                                          <p:val>
                                            <p:strVal val="#ppt_x"/>
                                          </p:val>
                                        </p:tav>
                                        <p:tav tm="100000">
                                          <p:val>
                                            <p:strVal val="#ppt_x"/>
                                          </p:val>
                                        </p:tav>
                                      </p:tavLst>
                                    </p:anim>
                                    <p:anim calcmode="lin" valueType="num">
                                      <p:cBhvr>
                                        <p:cTn id="9" dur="1000" fill="hold"/>
                                        <p:tgtEl>
                                          <p:spTgt spid="27"/>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3"/>
                                        </p:tgtEl>
                                        <p:attrNameLst>
                                          <p:attrName>style.visibility</p:attrName>
                                        </p:attrNameLst>
                                      </p:cBhvr>
                                      <p:to>
                                        <p:strVal val="visible"/>
                                      </p:to>
                                    </p:set>
                                    <p:animEffect transition="in" filter="fade">
                                      <p:cBhvr>
                                        <p:cTn id="12" dur="1000"/>
                                        <p:tgtEl>
                                          <p:spTgt spid="33"/>
                                        </p:tgtEl>
                                      </p:cBhvr>
                                    </p:animEffect>
                                    <p:anim calcmode="lin" valueType="num">
                                      <p:cBhvr>
                                        <p:cTn id="13" dur="1000" fill="hold"/>
                                        <p:tgtEl>
                                          <p:spTgt spid="33"/>
                                        </p:tgtEl>
                                        <p:attrNameLst>
                                          <p:attrName>ppt_x</p:attrName>
                                        </p:attrNameLst>
                                      </p:cBhvr>
                                      <p:tavLst>
                                        <p:tav tm="0">
                                          <p:val>
                                            <p:strVal val="#ppt_x"/>
                                          </p:val>
                                        </p:tav>
                                        <p:tav tm="100000">
                                          <p:val>
                                            <p:strVal val="#ppt_x"/>
                                          </p:val>
                                        </p:tav>
                                      </p:tavLst>
                                    </p:anim>
                                    <p:anim calcmode="lin" valueType="num">
                                      <p:cBhvr>
                                        <p:cTn id="14" dur="1000" fill="hold"/>
                                        <p:tgtEl>
                                          <p:spTgt spid="33"/>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
                                        </p:tgtEl>
                                        <p:attrNameLst>
                                          <p:attrName>style.visibility</p:attrName>
                                        </p:attrNameLst>
                                      </p:cBhvr>
                                      <p:to>
                                        <p:strVal val="visible"/>
                                      </p:to>
                                    </p:set>
                                    <p:anim calcmode="lin" valueType="num">
                                      <p:cBhvr additive="base">
                                        <p:cTn id="23" dur="500" fill="hold"/>
                                        <p:tgtEl>
                                          <p:spTgt spid="13"/>
                                        </p:tgtEl>
                                        <p:attrNameLst>
                                          <p:attrName>ppt_x</p:attrName>
                                        </p:attrNameLst>
                                      </p:cBhvr>
                                      <p:tavLst>
                                        <p:tav tm="0">
                                          <p:val>
                                            <p:strVal val="#ppt_x"/>
                                          </p:val>
                                        </p:tav>
                                        <p:tav tm="100000">
                                          <p:val>
                                            <p:strVal val="#ppt_x"/>
                                          </p:val>
                                        </p:tav>
                                      </p:tavLst>
                                    </p:anim>
                                    <p:anim calcmode="lin" valueType="num">
                                      <p:cBhvr additive="base">
                                        <p:cTn id="24" dur="500" fill="hold"/>
                                        <p:tgtEl>
                                          <p:spTgt spid="13"/>
                                        </p:tgtEl>
                                        <p:attrNameLst>
                                          <p:attrName>ppt_y</p:attrName>
                                        </p:attrNameLst>
                                      </p:cBhvr>
                                      <p:tavLst>
                                        <p:tav tm="0">
                                          <p:val>
                                            <p:strVal val="1+#ppt_h/2"/>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0"/>
                                        </p:tgtEl>
                                        <p:attrNameLst>
                                          <p:attrName>style.visibility</p:attrName>
                                        </p:attrNameLst>
                                      </p:cBhvr>
                                      <p:to>
                                        <p:strVal val="visible"/>
                                      </p:to>
                                    </p:set>
                                    <p:animEffect transition="in" filter="fade">
                                      <p:cBhvr>
                                        <p:cTn id="27" dur="1000"/>
                                        <p:tgtEl>
                                          <p:spTgt spid="30"/>
                                        </p:tgtEl>
                                      </p:cBhvr>
                                    </p:animEffect>
                                    <p:anim calcmode="lin" valueType="num">
                                      <p:cBhvr>
                                        <p:cTn id="28" dur="1000" fill="hold"/>
                                        <p:tgtEl>
                                          <p:spTgt spid="30"/>
                                        </p:tgtEl>
                                        <p:attrNameLst>
                                          <p:attrName>ppt_x</p:attrName>
                                        </p:attrNameLst>
                                      </p:cBhvr>
                                      <p:tavLst>
                                        <p:tav tm="0">
                                          <p:val>
                                            <p:strVal val="#ppt_x"/>
                                          </p:val>
                                        </p:tav>
                                        <p:tav tm="100000">
                                          <p:val>
                                            <p:strVal val="#ppt_x"/>
                                          </p:val>
                                        </p:tav>
                                      </p:tavLst>
                                    </p:anim>
                                    <p:anim calcmode="lin" valueType="num">
                                      <p:cBhvr>
                                        <p:cTn id="29" dur="1000" fill="hold"/>
                                        <p:tgtEl>
                                          <p:spTgt spid="30"/>
                                        </p:tgtEl>
                                        <p:attrNameLst>
                                          <p:attrName>ppt_y</p:attrName>
                                        </p:attrNameLst>
                                      </p:cBhvr>
                                      <p:tavLst>
                                        <p:tav tm="0">
                                          <p:val>
                                            <p:strVal val="#ppt_y+.1"/>
                                          </p:val>
                                        </p:tav>
                                        <p:tav tm="100000">
                                          <p:val>
                                            <p:strVal val="#ppt_y"/>
                                          </p:val>
                                        </p:tav>
                                      </p:tavLst>
                                    </p:anim>
                                  </p:childTnLst>
                                </p:cTn>
                              </p:par>
                              <p:par>
                                <p:cTn id="30" presetID="42" presetClass="entr" presetSubtype="0" fill="hold" grpId="0" nodeType="withEffect">
                                  <p:stCondLst>
                                    <p:cond delay="0"/>
                                  </p:stCondLst>
                                  <p:childTnLst>
                                    <p:set>
                                      <p:cBhvr>
                                        <p:cTn id="31" dur="1" fill="hold">
                                          <p:stCondLst>
                                            <p:cond delay="0"/>
                                          </p:stCondLst>
                                        </p:cTn>
                                        <p:tgtEl>
                                          <p:spTgt spid="17"/>
                                        </p:tgtEl>
                                        <p:attrNameLst>
                                          <p:attrName>style.visibility</p:attrName>
                                        </p:attrNameLst>
                                      </p:cBhvr>
                                      <p:to>
                                        <p:strVal val="visible"/>
                                      </p:to>
                                    </p:set>
                                    <p:animEffect transition="in" filter="fade">
                                      <p:cBhvr>
                                        <p:cTn id="32" dur="1000"/>
                                        <p:tgtEl>
                                          <p:spTgt spid="17"/>
                                        </p:tgtEl>
                                      </p:cBhvr>
                                    </p:animEffect>
                                    <p:anim calcmode="lin" valueType="num">
                                      <p:cBhvr>
                                        <p:cTn id="33" dur="1000" fill="hold"/>
                                        <p:tgtEl>
                                          <p:spTgt spid="17"/>
                                        </p:tgtEl>
                                        <p:attrNameLst>
                                          <p:attrName>ppt_x</p:attrName>
                                        </p:attrNameLst>
                                      </p:cBhvr>
                                      <p:tavLst>
                                        <p:tav tm="0">
                                          <p:val>
                                            <p:strVal val="#ppt_x"/>
                                          </p:val>
                                        </p:tav>
                                        <p:tav tm="100000">
                                          <p:val>
                                            <p:strVal val="#ppt_x"/>
                                          </p:val>
                                        </p:tav>
                                      </p:tavLst>
                                    </p:anim>
                                    <p:anim calcmode="lin" valueType="num">
                                      <p:cBhvr>
                                        <p:cTn id="3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4"/>
                                        </p:tgtEl>
                                        <p:attrNameLst>
                                          <p:attrName>style.visibility</p:attrName>
                                        </p:attrNameLst>
                                      </p:cBhvr>
                                      <p:to>
                                        <p:strVal val="visible"/>
                                      </p:to>
                                    </p:set>
                                    <p:animEffect transition="in" filter="fade">
                                      <p:cBhvr>
                                        <p:cTn id="39" dur="1000"/>
                                        <p:tgtEl>
                                          <p:spTgt spid="34"/>
                                        </p:tgtEl>
                                      </p:cBhvr>
                                    </p:animEffect>
                                    <p:anim calcmode="lin" valueType="num">
                                      <p:cBhvr>
                                        <p:cTn id="40" dur="1000" fill="hold"/>
                                        <p:tgtEl>
                                          <p:spTgt spid="34"/>
                                        </p:tgtEl>
                                        <p:attrNameLst>
                                          <p:attrName>ppt_x</p:attrName>
                                        </p:attrNameLst>
                                      </p:cBhvr>
                                      <p:tavLst>
                                        <p:tav tm="0">
                                          <p:val>
                                            <p:strVal val="#ppt_x"/>
                                          </p:val>
                                        </p:tav>
                                        <p:tav tm="100000">
                                          <p:val>
                                            <p:strVal val="#ppt_x"/>
                                          </p:val>
                                        </p:tav>
                                      </p:tavLst>
                                    </p:anim>
                                    <p:anim calcmode="lin" valueType="num">
                                      <p:cBhvr>
                                        <p:cTn id="41" dur="1000" fill="hold"/>
                                        <p:tgtEl>
                                          <p:spTgt spid="34"/>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40"/>
                                        </p:tgtEl>
                                        <p:attrNameLst>
                                          <p:attrName>style.visibility</p:attrName>
                                        </p:attrNameLst>
                                      </p:cBhvr>
                                      <p:to>
                                        <p:strVal val="visible"/>
                                      </p:to>
                                    </p:set>
                                    <p:animEffect transition="in" filter="fade">
                                      <p:cBhvr>
                                        <p:cTn id="44" dur="1000"/>
                                        <p:tgtEl>
                                          <p:spTgt spid="40"/>
                                        </p:tgtEl>
                                      </p:cBhvr>
                                    </p:animEffect>
                                    <p:anim calcmode="lin" valueType="num">
                                      <p:cBhvr>
                                        <p:cTn id="45" dur="1000" fill="hold"/>
                                        <p:tgtEl>
                                          <p:spTgt spid="40"/>
                                        </p:tgtEl>
                                        <p:attrNameLst>
                                          <p:attrName>ppt_x</p:attrName>
                                        </p:attrNameLst>
                                      </p:cBhvr>
                                      <p:tavLst>
                                        <p:tav tm="0">
                                          <p:val>
                                            <p:strVal val="#ppt_x"/>
                                          </p:val>
                                        </p:tav>
                                        <p:tav tm="100000">
                                          <p:val>
                                            <p:strVal val="#ppt_x"/>
                                          </p:val>
                                        </p:tav>
                                      </p:tavLst>
                                    </p:anim>
                                    <p:anim calcmode="lin" valueType="num">
                                      <p:cBhvr>
                                        <p:cTn id="46" dur="1000" fill="hold"/>
                                        <p:tgtEl>
                                          <p:spTgt spid="4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p:bldP spid="12" grpId="0" animBg="1"/>
      <p:bldP spid="13" grpId="0"/>
      <p:bldP spid="33" grpId="0"/>
      <p:bldP spid="4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541DB7-E02F-2136-3127-1415AAB6AB2D}"/>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811F8A98-CF50-1B58-97F3-B93A7258BDA3}"/>
              </a:ext>
            </a:extLst>
          </p:cNvPr>
          <p:cNvSpPr>
            <a:spLocks noGrp="1"/>
          </p:cNvSpPr>
          <p:nvPr>
            <p:ph type="title"/>
          </p:nvPr>
        </p:nvSpPr>
        <p:spPr/>
        <p:txBody>
          <a:bodyPr>
            <a:normAutofit/>
          </a:bodyPr>
          <a:lstStyle/>
          <a:p>
            <a:r>
              <a:rPr lang="en-US" dirty="0"/>
              <a:t>Swap 5: Reverse-Flipping</a:t>
            </a:r>
            <a:endParaRPr lang="en-IN" dirty="0">
              <a:cs typeface="Arial" charset="0"/>
            </a:endParaRPr>
          </a:p>
        </p:txBody>
      </p:sp>
      <p:sp>
        <p:nvSpPr>
          <p:cNvPr id="3" name="Content Placeholder 2">
            <a:extLst>
              <a:ext uri="{FF2B5EF4-FFF2-40B4-BE49-F238E27FC236}">
                <a16:creationId xmlns:a16="http://schemas.microsoft.com/office/drawing/2014/main" id="{CCAC3CDA-7D84-5E13-2BBB-62EF48017E6E}"/>
              </a:ext>
            </a:extLst>
          </p:cNvPr>
          <p:cNvSpPr>
            <a:spLocks noGrp="1"/>
          </p:cNvSpPr>
          <p:nvPr>
            <p:ph idx="1"/>
          </p:nvPr>
        </p:nvSpPr>
        <p:spPr>
          <a:xfrm>
            <a:off x="4995987" y="1459805"/>
            <a:ext cx="3968499" cy="4896544"/>
          </a:xfrm>
        </p:spPr>
        <p:txBody>
          <a:bodyPr rtlCol="0">
            <a:normAutofit fontScale="85000" lnSpcReduction="10000"/>
          </a:bodyPr>
          <a:lstStyle/>
          <a:p>
            <a:pPr fontAlgn="auto">
              <a:spcAft>
                <a:spcPts val="0"/>
              </a:spcAft>
              <a:defRPr/>
            </a:pPr>
            <a:r>
              <a:rPr lang="en-US" dirty="0"/>
              <a:t>ICO2 is acquiring shares of US Co. from shareholders of US Co. by way of swap of securities </a:t>
            </a:r>
          </a:p>
          <a:p>
            <a:pPr lvl="1">
              <a:defRPr/>
            </a:pPr>
            <a:r>
              <a:rPr lang="en-US" dirty="0"/>
              <a:t>Permitted under OI Rules.</a:t>
            </a:r>
          </a:p>
          <a:p>
            <a:pPr>
              <a:defRPr/>
            </a:pPr>
            <a:endParaRPr lang="en-US" dirty="0"/>
          </a:p>
          <a:p>
            <a:pPr>
              <a:defRPr/>
            </a:pPr>
            <a:r>
              <a:rPr lang="en-US" dirty="0"/>
              <a:t>Issue of shares by ICO2 to NR Shareholders against swap of equity capital of US Co.</a:t>
            </a:r>
          </a:p>
          <a:p>
            <a:pPr lvl="1">
              <a:defRPr/>
            </a:pPr>
            <a:r>
              <a:rPr lang="en-US" dirty="0"/>
              <a:t>Permitted under NDI Rules w.e.f. 16</a:t>
            </a:r>
            <a:r>
              <a:rPr lang="en-US" baseline="30000" dirty="0"/>
              <a:t>th</a:t>
            </a:r>
            <a:r>
              <a:rPr lang="en-US" dirty="0"/>
              <a:t> August 2024</a:t>
            </a:r>
          </a:p>
          <a:p>
            <a:pPr lvl="1">
              <a:defRPr/>
            </a:pPr>
            <a:endParaRPr lang="en-US" dirty="0"/>
          </a:p>
          <a:p>
            <a:pPr>
              <a:defRPr/>
            </a:pPr>
            <a:r>
              <a:rPr lang="en-US" dirty="0"/>
              <a:t>ICO2 holding ICO1 through US Co. – round tripped structure</a:t>
            </a:r>
          </a:p>
          <a:p>
            <a:pPr lvl="1">
              <a:defRPr/>
            </a:pPr>
            <a:r>
              <a:rPr lang="en-US" dirty="0"/>
              <a:t>Permitted under OI Rules</a:t>
            </a:r>
          </a:p>
          <a:p>
            <a:pPr marL="0" indent="0" fontAlgn="auto">
              <a:spcAft>
                <a:spcPts val="0"/>
              </a:spcAft>
              <a:buNone/>
              <a:defRPr/>
            </a:pPr>
            <a:endParaRPr lang="en-US" dirty="0"/>
          </a:p>
          <a:p>
            <a:pPr marL="0" indent="0" fontAlgn="auto">
              <a:spcAft>
                <a:spcPts val="0"/>
              </a:spcAft>
              <a:buNone/>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56B469D2-1A2E-D321-6AFE-F12A3B2477CE}"/>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35</a:t>
            </a:fld>
            <a:endParaRPr lang="en-US" altLang="en-US" dirty="0"/>
          </a:p>
        </p:txBody>
      </p:sp>
      <p:cxnSp>
        <p:nvCxnSpPr>
          <p:cNvPr id="6" name="Straight Connector 5">
            <a:extLst>
              <a:ext uri="{FF2B5EF4-FFF2-40B4-BE49-F238E27FC236}">
                <a16:creationId xmlns:a16="http://schemas.microsoft.com/office/drawing/2014/main" id="{4B1A97AB-D2A8-2496-F5A3-676B6A5D878F}"/>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5" name="Rectangle 4">
            <a:extLst>
              <a:ext uri="{FF2B5EF4-FFF2-40B4-BE49-F238E27FC236}">
                <a16:creationId xmlns:a16="http://schemas.microsoft.com/office/drawing/2014/main" id="{13F74E9D-7BB7-1E66-289B-99F96F9CC042}"/>
              </a:ext>
            </a:extLst>
          </p:cNvPr>
          <p:cNvSpPr/>
          <p:nvPr/>
        </p:nvSpPr>
        <p:spPr>
          <a:xfrm>
            <a:off x="457199" y="4754624"/>
            <a:ext cx="1594515" cy="54658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NR Shareholders</a:t>
            </a:r>
          </a:p>
        </p:txBody>
      </p:sp>
      <p:sp>
        <p:nvSpPr>
          <p:cNvPr id="19" name="Rectangle 18">
            <a:extLst>
              <a:ext uri="{FF2B5EF4-FFF2-40B4-BE49-F238E27FC236}">
                <a16:creationId xmlns:a16="http://schemas.microsoft.com/office/drawing/2014/main" id="{1425FFAE-1F7C-6A7C-5B82-BAFFA46EC18E}"/>
              </a:ext>
            </a:extLst>
          </p:cNvPr>
          <p:cNvSpPr/>
          <p:nvPr/>
        </p:nvSpPr>
        <p:spPr>
          <a:xfrm>
            <a:off x="3435996" y="239872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ICO1</a:t>
            </a:r>
          </a:p>
        </p:txBody>
      </p:sp>
      <p:sp>
        <p:nvSpPr>
          <p:cNvPr id="21" name="TextBox 20">
            <a:extLst>
              <a:ext uri="{FF2B5EF4-FFF2-40B4-BE49-F238E27FC236}">
                <a16:creationId xmlns:a16="http://schemas.microsoft.com/office/drawing/2014/main" id="{E9CB40EE-73CC-5DBB-E9A5-AD0456961F0B}"/>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22" name="TextBox 21">
            <a:extLst>
              <a:ext uri="{FF2B5EF4-FFF2-40B4-BE49-F238E27FC236}">
                <a16:creationId xmlns:a16="http://schemas.microsoft.com/office/drawing/2014/main" id="{C1C93B24-EB54-0F00-58C1-1B26D11AFEA0}"/>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23" name="Rectangle 22">
            <a:extLst>
              <a:ext uri="{FF2B5EF4-FFF2-40B4-BE49-F238E27FC236}">
                <a16:creationId xmlns:a16="http://schemas.microsoft.com/office/drawing/2014/main" id="{8BA15098-0F68-89D0-CB5E-5939485CE6A1}"/>
              </a:ext>
            </a:extLst>
          </p:cNvPr>
          <p:cNvSpPr/>
          <p:nvPr/>
        </p:nvSpPr>
        <p:spPr>
          <a:xfrm>
            <a:off x="457199" y="2398720"/>
            <a:ext cx="1594515"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28" name="Straight Arrow Connector 27">
            <a:extLst>
              <a:ext uri="{FF2B5EF4-FFF2-40B4-BE49-F238E27FC236}">
                <a16:creationId xmlns:a16="http://schemas.microsoft.com/office/drawing/2014/main" id="{078D9BB3-FEA0-3153-6DC0-6374F640DF0F}"/>
              </a:ext>
            </a:extLst>
          </p:cNvPr>
          <p:cNvCxnSpPr>
            <a:cxnSpLocks/>
            <a:endCxn id="23" idx="3"/>
          </p:cNvCxnSpPr>
          <p:nvPr/>
        </p:nvCxnSpPr>
        <p:spPr>
          <a:xfrm flipH="1" flipV="1">
            <a:off x="2051714" y="2661456"/>
            <a:ext cx="1800206" cy="211428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E390ACDB-4DB3-CEA9-85D9-768176E49EFD}"/>
              </a:ext>
            </a:extLst>
          </p:cNvPr>
          <p:cNvSpPr/>
          <p:nvPr/>
        </p:nvSpPr>
        <p:spPr>
          <a:xfrm>
            <a:off x="3435998" y="4775737"/>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ICO2</a:t>
            </a:r>
          </a:p>
        </p:txBody>
      </p:sp>
      <p:cxnSp>
        <p:nvCxnSpPr>
          <p:cNvPr id="34" name="Straight Arrow Connector 33">
            <a:extLst>
              <a:ext uri="{FF2B5EF4-FFF2-40B4-BE49-F238E27FC236}">
                <a16:creationId xmlns:a16="http://schemas.microsoft.com/office/drawing/2014/main" id="{EF5E6FE4-FD62-5871-C46D-B62D9637B58F}"/>
              </a:ext>
            </a:extLst>
          </p:cNvPr>
          <p:cNvCxnSpPr>
            <a:cxnSpLocks/>
            <a:stCxn id="5" idx="3"/>
            <a:endCxn id="32" idx="1"/>
          </p:cNvCxnSpPr>
          <p:nvPr/>
        </p:nvCxnSpPr>
        <p:spPr>
          <a:xfrm>
            <a:off x="2051714" y="5027916"/>
            <a:ext cx="1384284" cy="1055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8" name="Straight Arrow Connector 37">
            <a:extLst>
              <a:ext uri="{FF2B5EF4-FFF2-40B4-BE49-F238E27FC236}">
                <a16:creationId xmlns:a16="http://schemas.microsoft.com/office/drawing/2014/main" id="{42372B20-24DE-7AFB-A7B4-ECF6FC7319A6}"/>
              </a:ext>
            </a:extLst>
          </p:cNvPr>
          <p:cNvCxnSpPr>
            <a:cxnSpLocks/>
          </p:cNvCxnSpPr>
          <p:nvPr/>
        </p:nvCxnSpPr>
        <p:spPr>
          <a:xfrm>
            <a:off x="2051714" y="2661456"/>
            <a:ext cx="1384282"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Tree>
    <p:extLst>
      <p:ext uri="{BB962C8B-B14F-4D97-AF65-F5344CB8AC3E}">
        <p14:creationId xmlns:p14="http://schemas.microsoft.com/office/powerpoint/2010/main" val="6858617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3F707-ADFE-F769-7ACF-776425D358DE}"/>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2190F5FA-0C94-4533-2741-2550FE241B6D}"/>
              </a:ext>
            </a:extLst>
          </p:cNvPr>
          <p:cNvSpPr>
            <a:spLocks noGrp="1"/>
          </p:cNvSpPr>
          <p:nvPr>
            <p:ph type="title"/>
          </p:nvPr>
        </p:nvSpPr>
        <p:spPr/>
        <p:txBody>
          <a:bodyPr/>
          <a:lstStyle/>
          <a:p>
            <a:r>
              <a:rPr lang="en-US" sz="2400" dirty="0"/>
              <a:t>Issue of ‘transfer’ under OI Rules</a:t>
            </a:r>
            <a:br>
              <a:rPr lang="en-US" sz="2400" dirty="0"/>
            </a:br>
            <a:r>
              <a:rPr lang="en-US" sz="2400" dirty="0"/>
              <a:t>Swap </a:t>
            </a:r>
            <a:r>
              <a:rPr lang="en-US" dirty="0"/>
              <a:t>6</a:t>
            </a:r>
            <a:r>
              <a:rPr lang="en-US" sz="2400" dirty="0"/>
              <a:t>: ICOs swapping shares of FCOs held by them</a:t>
            </a:r>
            <a:endParaRPr lang="en-IN" dirty="0">
              <a:cs typeface="Arial" charset="0"/>
            </a:endParaRPr>
          </a:p>
        </p:txBody>
      </p:sp>
      <p:sp>
        <p:nvSpPr>
          <p:cNvPr id="3" name="Content Placeholder 2">
            <a:extLst>
              <a:ext uri="{FF2B5EF4-FFF2-40B4-BE49-F238E27FC236}">
                <a16:creationId xmlns:a16="http://schemas.microsoft.com/office/drawing/2014/main" id="{39A6780C-14FB-095B-8EEC-165BB55F713E}"/>
              </a:ext>
            </a:extLst>
          </p:cNvPr>
          <p:cNvSpPr>
            <a:spLocks noGrp="1"/>
          </p:cNvSpPr>
          <p:nvPr>
            <p:ph idx="1"/>
          </p:nvPr>
        </p:nvSpPr>
        <p:spPr>
          <a:xfrm>
            <a:off x="4995989" y="1459805"/>
            <a:ext cx="3824480" cy="4896544"/>
          </a:xfrm>
        </p:spPr>
        <p:txBody>
          <a:bodyPr rtlCol="0">
            <a:normAutofit fontScale="92500"/>
          </a:bodyPr>
          <a:lstStyle/>
          <a:p>
            <a:pPr>
              <a:defRPr/>
            </a:pPr>
            <a:r>
              <a:rPr lang="en-US" dirty="0"/>
              <a:t>ICO 1 held shares of US Co. 1.</a:t>
            </a:r>
          </a:p>
          <a:p>
            <a:pPr fontAlgn="auto">
              <a:spcAft>
                <a:spcPts val="0"/>
              </a:spcAft>
              <a:defRPr/>
            </a:pPr>
            <a:r>
              <a:rPr lang="en-US" dirty="0"/>
              <a:t>ICO 2 held shares of US Co. 2. </a:t>
            </a:r>
          </a:p>
          <a:p>
            <a:pPr fontAlgn="auto">
              <a:spcAft>
                <a:spcPts val="0"/>
              </a:spcAft>
              <a:defRPr/>
            </a:pPr>
            <a:r>
              <a:rPr lang="en-US" b="1" dirty="0"/>
              <a:t>Transaction:</a:t>
            </a:r>
            <a:r>
              <a:rPr lang="en-US" dirty="0"/>
              <a:t> ICO 1 &amp; ICO 2 swapped the shares of US Cos. held by them. </a:t>
            </a:r>
          </a:p>
          <a:p>
            <a:pPr fontAlgn="auto">
              <a:spcAft>
                <a:spcPts val="0"/>
              </a:spcAft>
              <a:defRPr/>
            </a:pPr>
            <a:endParaRPr lang="en-US" dirty="0"/>
          </a:p>
          <a:p>
            <a:pPr fontAlgn="auto">
              <a:spcAft>
                <a:spcPts val="0"/>
              </a:spcAft>
              <a:defRPr/>
            </a:pPr>
            <a:r>
              <a:rPr lang="en-US" b="1" dirty="0"/>
              <a:t>Step 1:</a:t>
            </a:r>
            <a:r>
              <a:rPr lang="en-US" dirty="0"/>
              <a:t> ICO 1 sold shares of US Co. 1 to ICO 2</a:t>
            </a:r>
          </a:p>
          <a:p>
            <a:pPr>
              <a:defRPr/>
            </a:pPr>
            <a:r>
              <a:rPr lang="en-US" b="1" dirty="0"/>
              <a:t>Step 2:</a:t>
            </a:r>
            <a:r>
              <a:rPr lang="en-US" dirty="0"/>
              <a:t> ICO 2 sold shares of US Co. 2 to ICO 1. </a:t>
            </a:r>
          </a:p>
          <a:p>
            <a:pPr>
              <a:defRPr/>
            </a:pPr>
            <a:endParaRPr lang="en-US" dirty="0"/>
          </a:p>
        </p:txBody>
      </p:sp>
      <p:sp>
        <p:nvSpPr>
          <p:cNvPr id="4" name="Slide Number Placeholder 3">
            <a:extLst>
              <a:ext uri="{FF2B5EF4-FFF2-40B4-BE49-F238E27FC236}">
                <a16:creationId xmlns:a16="http://schemas.microsoft.com/office/drawing/2014/main" id="{CB5A96E7-15EA-CFEA-4058-A9829A0EB208}"/>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36</a:t>
            </a:fld>
            <a:endParaRPr lang="en-US" altLang="en-US" dirty="0"/>
          </a:p>
        </p:txBody>
      </p:sp>
      <p:sp>
        <p:nvSpPr>
          <p:cNvPr id="2" name="Rectangle 1">
            <a:extLst>
              <a:ext uri="{FF2B5EF4-FFF2-40B4-BE49-F238E27FC236}">
                <a16:creationId xmlns:a16="http://schemas.microsoft.com/office/drawing/2014/main" id="{40B06A0E-4233-7E96-3793-56B39F618C02}"/>
              </a:ext>
            </a:extLst>
          </p:cNvPr>
          <p:cNvSpPr/>
          <p:nvPr/>
        </p:nvSpPr>
        <p:spPr>
          <a:xfrm>
            <a:off x="395536" y="4754624"/>
            <a:ext cx="1424034" cy="54658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US" dirty="0">
                <a:solidFill>
                  <a:schemeClr val="tx1"/>
                </a:solidFill>
              </a:rPr>
              <a:t>US Co. 2</a:t>
            </a:r>
          </a:p>
        </p:txBody>
      </p:sp>
      <p:cxnSp>
        <p:nvCxnSpPr>
          <p:cNvPr id="6" name="Straight Connector 5">
            <a:extLst>
              <a:ext uri="{FF2B5EF4-FFF2-40B4-BE49-F238E27FC236}">
                <a16:creationId xmlns:a16="http://schemas.microsoft.com/office/drawing/2014/main" id="{73066E66-B245-425E-A5BF-719DCD31D146}"/>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7C270956-4765-BF22-5261-2FD51735F965}"/>
              </a:ext>
            </a:extLst>
          </p:cNvPr>
          <p:cNvSpPr/>
          <p:nvPr/>
        </p:nvSpPr>
        <p:spPr>
          <a:xfrm>
            <a:off x="3435996" y="216817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10378865-2CEC-114E-C9E3-77D182C5D45A}"/>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6CF72A0C-310A-6E91-B01E-88B7DC2A7D54}"/>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9E4B6F0D-4411-83AE-1603-351F0210FE4E}"/>
              </a:ext>
            </a:extLst>
          </p:cNvPr>
          <p:cNvSpPr/>
          <p:nvPr/>
        </p:nvSpPr>
        <p:spPr>
          <a:xfrm>
            <a:off x="395536" y="2168170"/>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 1</a:t>
            </a:r>
          </a:p>
        </p:txBody>
      </p:sp>
      <p:cxnSp>
        <p:nvCxnSpPr>
          <p:cNvPr id="11" name="Straight Arrow Connector 10">
            <a:extLst>
              <a:ext uri="{FF2B5EF4-FFF2-40B4-BE49-F238E27FC236}">
                <a16:creationId xmlns:a16="http://schemas.microsoft.com/office/drawing/2014/main" id="{9FF4055C-B3CC-DE34-D115-55597F0038D3}"/>
              </a:ext>
            </a:extLst>
          </p:cNvPr>
          <p:cNvCxnSpPr>
            <a:cxnSpLocks/>
            <a:stCxn id="7" idx="1"/>
            <a:endCxn id="10" idx="3"/>
          </p:cNvCxnSpPr>
          <p:nvPr/>
        </p:nvCxnSpPr>
        <p:spPr>
          <a:xfrm flipH="1">
            <a:off x="1819570" y="2430906"/>
            <a:ext cx="1616426"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BD8B1841-2563-F931-F067-07632F2A6D1D}"/>
              </a:ext>
            </a:extLst>
          </p:cNvPr>
          <p:cNvSpPr/>
          <p:nvPr/>
        </p:nvSpPr>
        <p:spPr>
          <a:xfrm>
            <a:off x="2713571" y="4847896"/>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D90CD2DD-1C85-1190-B2F5-B9F7F7135546}"/>
              </a:ext>
            </a:extLst>
          </p:cNvPr>
          <p:cNvSpPr/>
          <p:nvPr/>
        </p:nvSpPr>
        <p:spPr>
          <a:xfrm>
            <a:off x="3435995" y="474928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2</a:t>
            </a:r>
          </a:p>
        </p:txBody>
      </p:sp>
      <p:cxnSp>
        <p:nvCxnSpPr>
          <p:cNvPr id="17" name="Straight Arrow Connector 16">
            <a:extLst>
              <a:ext uri="{FF2B5EF4-FFF2-40B4-BE49-F238E27FC236}">
                <a16:creationId xmlns:a16="http://schemas.microsoft.com/office/drawing/2014/main" id="{B3670FFB-B0A9-FD51-FD66-165CB4FE41E8}"/>
              </a:ext>
            </a:extLst>
          </p:cNvPr>
          <p:cNvCxnSpPr>
            <a:cxnSpLocks/>
            <a:stCxn id="12" idx="0"/>
            <a:endCxn id="10" idx="2"/>
          </p:cNvCxnSpPr>
          <p:nvPr/>
        </p:nvCxnSpPr>
        <p:spPr>
          <a:xfrm flipH="1" flipV="1">
            <a:off x="1107553" y="2693641"/>
            <a:ext cx="3040459" cy="2055647"/>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27" name="Straight Arrow Connector 26">
            <a:extLst>
              <a:ext uri="{FF2B5EF4-FFF2-40B4-BE49-F238E27FC236}">
                <a16:creationId xmlns:a16="http://schemas.microsoft.com/office/drawing/2014/main" id="{4EB47E7B-6BAF-9C67-7E65-A8BDDAF3D839}"/>
              </a:ext>
            </a:extLst>
          </p:cNvPr>
          <p:cNvCxnSpPr>
            <a:cxnSpLocks/>
            <a:stCxn id="12" idx="1"/>
            <a:endCxn id="2" idx="3"/>
          </p:cNvCxnSpPr>
          <p:nvPr/>
        </p:nvCxnSpPr>
        <p:spPr>
          <a:xfrm flipH="1">
            <a:off x="1819570" y="5012024"/>
            <a:ext cx="1616425" cy="15892"/>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30" name="Multiplication Sign 29">
            <a:extLst>
              <a:ext uri="{FF2B5EF4-FFF2-40B4-BE49-F238E27FC236}">
                <a16:creationId xmlns:a16="http://schemas.microsoft.com/office/drawing/2014/main" id="{4D659E56-30C1-38D2-845D-66E7C422BA4D}"/>
              </a:ext>
            </a:extLst>
          </p:cNvPr>
          <p:cNvSpPr/>
          <p:nvPr/>
        </p:nvSpPr>
        <p:spPr>
          <a:xfrm>
            <a:off x="2713571" y="2266778"/>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34" name="Straight Arrow Connector 33">
            <a:extLst>
              <a:ext uri="{FF2B5EF4-FFF2-40B4-BE49-F238E27FC236}">
                <a16:creationId xmlns:a16="http://schemas.microsoft.com/office/drawing/2014/main" id="{FB5B8D46-E606-DC94-7A22-07D8014652CA}"/>
              </a:ext>
            </a:extLst>
          </p:cNvPr>
          <p:cNvCxnSpPr>
            <a:cxnSpLocks/>
            <a:stCxn id="7" idx="2"/>
            <a:endCxn id="2" idx="0"/>
          </p:cNvCxnSpPr>
          <p:nvPr/>
        </p:nvCxnSpPr>
        <p:spPr>
          <a:xfrm flipH="1">
            <a:off x="1107553" y="2693641"/>
            <a:ext cx="3040460" cy="2060983"/>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5" name="TextBox 4">
            <a:extLst>
              <a:ext uri="{FF2B5EF4-FFF2-40B4-BE49-F238E27FC236}">
                <a16:creationId xmlns:a16="http://schemas.microsoft.com/office/drawing/2014/main" id="{9952E92F-C834-F4E7-0602-365AAEF7FC42}"/>
              </a:ext>
            </a:extLst>
          </p:cNvPr>
          <p:cNvSpPr txBox="1"/>
          <p:nvPr/>
        </p:nvSpPr>
        <p:spPr>
          <a:xfrm rot="1969336">
            <a:off x="1841359" y="3087414"/>
            <a:ext cx="906179" cy="369332"/>
          </a:xfrm>
          <a:prstGeom prst="rect">
            <a:avLst/>
          </a:prstGeom>
          <a:noFill/>
        </p:spPr>
        <p:txBody>
          <a:bodyPr wrap="square" rtlCol="0">
            <a:spAutoFit/>
          </a:bodyPr>
          <a:lstStyle/>
          <a:p>
            <a:r>
              <a:rPr lang="en-US" dirty="0">
                <a:solidFill>
                  <a:srgbClr val="000000"/>
                </a:solidFill>
              </a:rPr>
              <a:t>Step 1</a:t>
            </a:r>
          </a:p>
        </p:txBody>
      </p:sp>
      <p:sp>
        <p:nvSpPr>
          <p:cNvPr id="16" name="TextBox 15">
            <a:extLst>
              <a:ext uri="{FF2B5EF4-FFF2-40B4-BE49-F238E27FC236}">
                <a16:creationId xmlns:a16="http://schemas.microsoft.com/office/drawing/2014/main" id="{D40F994A-8F0C-82FA-FF64-E31C98768D50}"/>
              </a:ext>
            </a:extLst>
          </p:cNvPr>
          <p:cNvSpPr txBox="1"/>
          <p:nvPr/>
        </p:nvSpPr>
        <p:spPr>
          <a:xfrm>
            <a:off x="2608112" y="1988840"/>
            <a:ext cx="906179" cy="369332"/>
          </a:xfrm>
          <a:prstGeom prst="rect">
            <a:avLst/>
          </a:prstGeom>
          <a:noFill/>
        </p:spPr>
        <p:txBody>
          <a:bodyPr wrap="square" rtlCol="0">
            <a:spAutoFit/>
          </a:bodyPr>
          <a:lstStyle/>
          <a:p>
            <a:r>
              <a:rPr lang="en-US" dirty="0">
                <a:solidFill>
                  <a:srgbClr val="000000"/>
                </a:solidFill>
              </a:rPr>
              <a:t>Step 1</a:t>
            </a:r>
          </a:p>
        </p:txBody>
      </p:sp>
      <p:sp>
        <p:nvSpPr>
          <p:cNvPr id="18" name="TextBox 17">
            <a:extLst>
              <a:ext uri="{FF2B5EF4-FFF2-40B4-BE49-F238E27FC236}">
                <a16:creationId xmlns:a16="http://schemas.microsoft.com/office/drawing/2014/main" id="{607A4995-8A5A-3DF1-C2C1-6E9435EA2DEF}"/>
              </a:ext>
            </a:extLst>
          </p:cNvPr>
          <p:cNvSpPr txBox="1"/>
          <p:nvPr/>
        </p:nvSpPr>
        <p:spPr>
          <a:xfrm>
            <a:off x="2531587" y="4552889"/>
            <a:ext cx="906179" cy="369332"/>
          </a:xfrm>
          <a:prstGeom prst="rect">
            <a:avLst/>
          </a:prstGeom>
          <a:noFill/>
        </p:spPr>
        <p:txBody>
          <a:bodyPr wrap="square" rtlCol="0">
            <a:spAutoFit/>
          </a:bodyPr>
          <a:lstStyle/>
          <a:p>
            <a:r>
              <a:rPr lang="en-US" dirty="0">
                <a:solidFill>
                  <a:srgbClr val="000000"/>
                </a:solidFill>
              </a:rPr>
              <a:t>Step 2</a:t>
            </a:r>
          </a:p>
        </p:txBody>
      </p:sp>
      <p:sp>
        <p:nvSpPr>
          <p:cNvPr id="19" name="TextBox 18">
            <a:extLst>
              <a:ext uri="{FF2B5EF4-FFF2-40B4-BE49-F238E27FC236}">
                <a16:creationId xmlns:a16="http://schemas.microsoft.com/office/drawing/2014/main" id="{5682DAEF-236C-07DE-DE7C-77D8F01D2E0D}"/>
              </a:ext>
            </a:extLst>
          </p:cNvPr>
          <p:cNvSpPr txBox="1"/>
          <p:nvPr/>
        </p:nvSpPr>
        <p:spPr>
          <a:xfrm rot="19520155">
            <a:off x="3059906" y="3198676"/>
            <a:ext cx="906179" cy="369332"/>
          </a:xfrm>
          <a:prstGeom prst="rect">
            <a:avLst/>
          </a:prstGeom>
          <a:noFill/>
        </p:spPr>
        <p:txBody>
          <a:bodyPr wrap="square" rtlCol="0">
            <a:spAutoFit/>
          </a:bodyPr>
          <a:lstStyle/>
          <a:p>
            <a:r>
              <a:rPr lang="en-US" dirty="0">
                <a:solidFill>
                  <a:srgbClr val="000000"/>
                </a:solidFill>
              </a:rPr>
              <a:t>Step 2</a:t>
            </a:r>
          </a:p>
        </p:txBody>
      </p:sp>
    </p:spTree>
    <p:extLst>
      <p:ext uri="{BB962C8B-B14F-4D97-AF65-F5344CB8AC3E}">
        <p14:creationId xmlns:p14="http://schemas.microsoft.com/office/powerpoint/2010/main" val="148591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 calcmode="lin" valueType="num">
                                      <p:cBhvr additive="base">
                                        <p:cTn id="7" dur="500" fill="hold"/>
                                        <p:tgtEl>
                                          <p:spTgt spid="30"/>
                                        </p:tgtEl>
                                        <p:attrNameLst>
                                          <p:attrName>ppt_x</p:attrName>
                                        </p:attrNameLst>
                                      </p:cBhvr>
                                      <p:tavLst>
                                        <p:tav tm="0">
                                          <p:val>
                                            <p:strVal val="#ppt_x"/>
                                          </p:val>
                                        </p:tav>
                                        <p:tav tm="100000">
                                          <p:val>
                                            <p:strVal val="#ppt_x"/>
                                          </p:val>
                                        </p:tav>
                                      </p:tavLst>
                                    </p:anim>
                                    <p:anim calcmode="lin" valueType="num">
                                      <p:cBhvr additive="base">
                                        <p:cTn id="8" dur="500" fill="hold"/>
                                        <p:tgtEl>
                                          <p:spTgt spid="3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6"/>
                                        </p:tgtEl>
                                        <p:attrNameLst>
                                          <p:attrName>style.visibility</p:attrName>
                                        </p:attrNameLst>
                                      </p:cBhvr>
                                      <p:to>
                                        <p:strVal val="visible"/>
                                      </p:to>
                                    </p:set>
                                    <p:anim calcmode="lin" valueType="num">
                                      <p:cBhvr additive="base">
                                        <p:cTn id="11" dur="500" fill="hold"/>
                                        <p:tgtEl>
                                          <p:spTgt spid="16"/>
                                        </p:tgtEl>
                                        <p:attrNameLst>
                                          <p:attrName>ppt_x</p:attrName>
                                        </p:attrNameLst>
                                      </p:cBhvr>
                                      <p:tavLst>
                                        <p:tav tm="0">
                                          <p:val>
                                            <p:strVal val="#ppt_x"/>
                                          </p:val>
                                        </p:tav>
                                        <p:tav tm="100000">
                                          <p:val>
                                            <p:strVal val="#ppt_x"/>
                                          </p:val>
                                        </p:tav>
                                      </p:tavLst>
                                    </p:anim>
                                    <p:anim calcmode="lin" valueType="num">
                                      <p:cBhvr additive="base">
                                        <p:cTn id="1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1000"/>
                                        <p:tgtEl>
                                          <p:spTgt spid="5"/>
                                        </p:tgtEl>
                                      </p:cBhvr>
                                    </p:animEffect>
                                    <p:anim calcmode="lin" valueType="num">
                                      <p:cBhvr>
                                        <p:cTn id="18" dur="1000" fill="hold"/>
                                        <p:tgtEl>
                                          <p:spTgt spid="5"/>
                                        </p:tgtEl>
                                        <p:attrNameLst>
                                          <p:attrName>ppt_x</p:attrName>
                                        </p:attrNameLst>
                                      </p:cBhvr>
                                      <p:tavLst>
                                        <p:tav tm="0">
                                          <p:val>
                                            <p:strVal val="#ppt_x"/>
                                          </p:val>
                                        </p:tav>
                                        <p:tav tm="100000">
                                          <p:val>
                                            <p:strVal val="#ppt_x"/>
                                          </p:val>
                                        </p:tav>
                                      </p:tavLst>
                                    </p:anim>
                                    <p:anim calcmode="lin" valueType="num">
                                      <p:cBhvr>
                                        <p:cTn id="19" dur="1000" fill="hold"/>
                                        <p:tgtEl>
                                          <p:spTgt spid="5"/>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Effect transition="in" filter="fade">
                                      <p:cBhvr>
                                        <p:cTn id="29" dur="1000"/>
                                        <p:tgtEl>
                                          <p:spTgt spid="18"/>
                                        </p:tgtEl>
                                      </p:cBhvr>
                                    </p:animEffect>
                                    <p:anim calcmode="lin" valueType="num">
                                      <p:cBhvr>
                                        <p:cTn id="30" dur="1000" fill="hold"/>
                                        <p:tgtEl>
                                          <p:spTgt spid="18"/>
                                        </p:tgtEl>
                                        <p:attrNameLst>
                                          <p:attrName>ppt_x</p:attrName>
                                        </p:attrNameLst>
                                      </p:cBhvr>
                                      <p:tavLst>
                                        <p:tav tm="0">
                                          <p:val>
                                            <p:strVal val="#ppt_x"/>
                                          </p:val>
                                        </p:tav>
                                        <p:tav tm="100000">
                                          <p:val>
                                            <p:strVal val="#ppt_x"/>
                                          </p:val>
                                        </p:tav>
                                      </p:tavLst>
                                    </p:anim>
                                    <p:anim calcmode="lin" valueType="num">
                                      <p:cBhvr>
                                        <p:cTn id="31" dur="1000" fill="hold"/>
                                        <p:tgtEl>
                                          <p:spTgt spid="18"/>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5"/>
                                        </p:tgtEl>
                                        <p:attrNameLst>
                                          <p:attrName>style.visibility</p:attrName>
                                        </p:attrNameLst>
                                      </p:cBhvr>
                                      <p:to>
                                        <p:strVal val="visible"/>
                                      </p:to>
                                    </p:set>
                                    <p:animEffect transition="in" filter="fade">
                                      <p:cBhvr>
                                        <p:cTn id="34" dur="1000"/>
                                        <p:tgtEl>
                                          <p:spTgt spid="15"/>
                                        </p:tgtEl>
                                      </p:cBhvr>
                                    </p:animEffect>
                                    <p:anim calcmode="lin" valueType="num">
                                      <p:cBhvr>
                                        <p:cTn id="35" dur="1000" fill="hold"/>
                                        <p:tgtEl>
                                          <p:spTgt spid="15"/>
                                        </p:tgtEl>
                                        <p:attrNameLst>
                                          <p:attrName>ppt_x</p:attrName>
                                        </p:attrNameLst>
                                      </p:cBhvr>
                                      <p:tavLst>
                                        <p:tav tm="0">
                                          <p:val>
                                            <p:strVal val="#ppt_x"/>
                                          </p:val>
                                        </p:tav>
                                        <p:tav tm="100000">
                                          <p:val>
                                            <p:strVal val="#ppt_x"/>
                                          </p:val>
                                        </p:tav>
                                      </p:tavLst>
                                    </p:anim>
                                    <p:anim calcmode="lin" valueType="num">
                                      <p:cBhvr>
                                        <p:cTn id="36" dur="1000" fill="hold"/>
                                        <p:tgtEl>
                                          <p:spTgt spid="15"/>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nodeType="clickEffect">
                                  <p:stCondLst>
                                    <p:cond delay="0"/>
                                  </p:stCondLst>
                                  <p:childTnLst>
                                    <p:set>
                                      <p:cBhvr>
                                        <p:cTn id="40" dur="1" fill="hold">
                                          <p:stCondLst>
                                            <p:cond delay="0"/>
                                          </p:stCondLst>
                                        </p:cTn>
                                        <p:tgtEl>
                                          <p:spTgt spid="34"/>
                                        </p:tgtEl>
                                        <p:attrNameLst>
                                          <p:attrName>style.visibility</p:attrName>
                                        </p:attrNameLst>
                                      </p:cBhvr>
                                      <p:to>
                                        <p:strVal val="visible"/>
                                      </p:to>
                                    </p:set>
                                    <p:animEffect transition="in" filter="fade">
                                      <p:cBhvr>
                                        <p:cTn id="41" dur="1000"/>
                                        <p:tgtEl>
                                          <p:spTgt spid="34"/>
                                        </p:tgtEl>
                                      </p:cBhvr>
                                    </p:animEffect>
                                    <p:anim calcmode="lin" valueType="num">
                                      <p:cBhvr>
                                        <p:cTn id="42" dur="1000" fill="hold"/>
                                        <p:tgtEl>
                                          <p:spTgt spid="34"/>
                                        </p:tgtEl>
                                        <p:attrNameLst>
                                          <p:attrName>ppt_x</p:attrName>
                                        </p:attrNameLst>
                                      </p:cBhvr>
                                      <p:tavLst>
                                        <p:tav tm="0">
                                          <p:val>
                                            <p:strVal val="#ppt_x"/>
                                          </p:val>
                                        </p:tav>
                                        <p:tav tm="100000">
                                          <p:val>
                                            <p:strVal val="#ppt_x"/>
                                          </p:val>
                                        </p:tav>
                                      </p:tavLst>
                                    </p:anim>
                                    <p:anim calcmode="lin" valueType="num">
                                      <p:cBhvr>
                                        <p:cTn id="43" dur="1000" fill="hold"/>
                                        <p:tgtEl>
                                          <p:spTgt spid="34"/>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9"/>
                                        </p:tgtEl>
                                        <p:attrNameLst>
                                          <p:attrName>style.visibility</p:attrName>
                                        </p:attrNameLst>
                                      </p:cBhvr>
                                      <p:to>
                                        <p:strVal val="visible"/>
                                      </p:to>
                                    </p:set>
                                    <p:animEffect transition="in" filter="fade">
                                      <p:cBhvr>
                                        <p:cTn id="46" dur="1000"/>
                                        <p:tgtEl>
                                          <p:spTgt spid="19"/>
                                        </p:tgtEl>
                                      </p:cBhvr>
                                    </p:animEffect>
                                    <p:anim calcmode="lin" valueType="num">
                                      <p:cBhvr>
                                        <p:cTn id="47" dur="1000" fill="hold"/>
                                        <p:tgtEl>
                                          <p:spTgt spid="19"/>
                                        </p:tgtEl>
                                        <p:attrNameLst>
                                          <p:attrName>ppt_x</p:attrName>
                                        </p:attrNameLst>
                                      </p:cBhvr>
                                      <p:tavLst>
                                        <p:tav tm="0">
                                          <p:val>
                                            <p:strVal val="#ppt_x"/>
                                          </p:val>
                                        </p:tav>
                                        <p:tav tm="100000">
                                          <p:val>
                                            <p:strVal val="#ppt_x"/>
                                          </p:val>
                                        </p:tav>
                                      </p:tavLst>
                                    </p:anim>
                                    <p:anim calcmode="lin" valueType="num">
                                      <p:cBhvr>
                                        <p:cTn id="4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30" grpId="0" animBg="1"/>
      <p:bldP spid="5" grpId="0"/>
      <p:bldP spid="16" grpId="0"/>
      <p:bldP spid="18" grpId="0"/>
      <p:bldP spid="19"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DD6AF2-1AEF-2B4E-132C-DBC486B5B147}"/>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FA215D23-770A-641A-B3EB-C6975C13C7EF}"/>
              </a:ext>
            </a:extLst>
          </p:cNvPr>
          <p:cNvSpPr>
            <a:spLocks noGrp="1"/>
          </p:cNvSpPr>
          <p:nvPr>
            <p:ph type="title"/>
          </p:nvPr>
        </p:nvSpPr>
        <p:spPr/>
        <p:txBody>
          <a:bodyPr/>
          <a:lstStyle/>
          <a:p>
            <a:r>
              <a:rPr lang="en-US" dirty="0"/>
              <a:t>Rule 17 of OI Rules</a:t>
            </a:r>
            <a:endParaRPr lang="en-IN" dirty="0">
              <a:cs typeface="Arial" charset="0"/>
            </a:endParaRPr>
          </a:p>
        </p:txBody>
      </p:sp>
      <p:sp>
        <p:nvSpPr>
          <p:cNvPr id="3" name="Content Placeholder 2">
            <a:extLst>
              <a:ext uri="{FF2B5EF4-FFF2-40B4-BE49-F238E27FC236}">
                <a16:creationId xmlns:a16="http://schemas.microsoft.com/office/drawing/2014/main" id="{DCD2A724-0BDC-2F37-5769-6026F44108CB}"/>
              </a:ext>
            </a:extLst>
          </p:cNvPr>
          <p:cNvSpPr>
            <a:spLocks noGrp="1"/>
          </p:cNvSpPr>
          <p:nvPr>
            <p:ph idx="1"/>
          </p:nvPr>
        </p:nvSpPr>
        <p:spPr/>
        <p:txBody>
          <a:bodyPr rtlCol="0">
            <a:normAutofit fontScale="92500" lnSpcReduction="20000"/>
          </a:bodyPr>
          <a:lstStyle/>
          <a:p>
            <a:pPr algn="l"/>
            <a:r>
              <a:rPr lang="en-US" sz="2000" b="1" i="0" u="none" strike="noStrike" baseline="0" dirty="0">
                <a:latin typeface="Times New Roman" panose="02020603050405020304" pitchFamily="18" charset="0"/>
              </a:rPr>
              <a:t>17. Transfer or liquidation</a:t>
            </a:r>
            <a:r>
              <a:rPr lang="en-US" sz="2000" b="0" i="0" u="none" strike="noStrike" baseline="0" dirty="0">
                <a:latin typeface="Times New Roman" panose="02020603050405020304" pitchFamily="18" charset="0"/>
              </a:rPr>
              <a:t>.– (1) Unless otherwise provided in these rules, a person resident in India holding equity capital in accordance with these rules may transfer such investment, in compliance with the limits and subject to the conditions for such investment or disinvestment, pricing guidelines or documentation and reporting requirements, in the manner provided in these rules and the Foreign Exchange Management (Overseas Investment) Regulations, 2022.</a:t>
            </a:r>
          </a:p>
          <a:p>
            <a:pPr algn="l"/>
            <a:r>
              <a:rPr lang="en-US" sz="2000" b="0" i="0" u="none" strike="noStrike" baseline="0" dirty="0">
                <a:latin typeface="Times New Roman" panose="02020603050405020304" pitchFamily="18" charset="0"/>
              </a:rPr>
              <a:t>(2) A person resident in India may transfer equity capital </a:t>
            </a:r>
            <a:r>
              <a:rPr lang="en-US" sz="2000" b="1" i="0" u="sng" strike="noStrike" baseline="0" dirty="0">
                <a:latin typeface="Times New Roman" panose="02020603050405020304" pitchFamily="18" charset="0"/>
              </a:rPr>
              <a:t>by way of sale </a:t>
            </a:r>
            <a:r>
              <a:rPr lang="en-US" sz="2000" b="0" i="0" u="none" strike="noStrike" baseline="0" dirty="0">
                <a:latin typeface="Times New Roman" panose="02020603050405020304" pitchFamily="18" charset="0"/>
              </a:rPr>
              <a:t>to a person resident in India, who is eligible to make such investment under these rules, or to a person resident outside India.</a:t>
            </a:r>
          </a:p>
          <a:p>
            <a:pPr algn="l"/>
            <a:r>
              <a:rPr lang="en-US" sz="2000" b="0" i="0" u="none" strike="noStrike" baseline="0" dirty="0">
                <a:latin typeface="Times New Roman" panose="02020603050405020304" pitchFamily="18" charset="0"/>
              </a:rPr>
              <a:t>(3) In case the transfer is on account of </a:t>
            </a:r>
            <a:r>
              <a:rPr lang="en-US" sz="2000" b="1" i="0" u="sng" strike="noStrike" baseline="0" dirty="0">
                <a:latin typeface="Times New Roman" panose="02020603050405020304" pitchFamily="18" charset="0"/>
              </a:rPr>
              <a:t>merger, amalgamation or demerger or on account of buyback of foreign securities</a:t>
            </a:r>
            <a:r>
              <a:rPr lang="en-US" sz="2000" b="0" i="0" u="none" strike="noStrike" baseline="0" dirty="0">
                <a:latin typeface="Times New Roman" panose="02020603050405020304" pitchFamily="18" charset="0"/>
              </a:rPr>
              <a:t>, such transfer or liquidation in case of liquidation of the foreign entity, shall have the </a:t>
            </a:r>
            <a:r>
              <a:rPr lang="en-US" sz="2000" b="1" i="0" u="sng" strike="noStrike" baseline="0" dirty="0">
                <a:latin typeface="Times New Roman" panose="02020603050405020304" pitchFamily="18" charset="0"/>
              </a:rPr>
              <a:t>approval of the competent authority</a:t>
            </a:r>
            <a:r>
              <a:rPr lang="en-US" sz="2000" b="0" i="0" u="none" strike="noStrike" baseline="0" dirty="0">
                <a:latin typeface="Times New Roman" panose="02020603050405020304" pitchFamily="18" charset="0"/>
              </a:rPr>
              <a:t> as per the applicable laws in India or the laws of the host country or host jurisdiction, as the case may be.</a:t>
            </a:r>
          </a:p>
          <a:p>
            <a:pPr algn="l"/>
            <a:endParaRPr lang="en-US" sz="2000" dirty="0">
              <a:latin typeface="Times New Roman" panose="02020603050405020304" pitchFamily="18" charset="0"/>
            </a:endParaRPr>
          </a:p>
          <a:p>
            <a:pPr algn="l"/>
            <a:r>
              <a:rPr lang="en-US" sz="2600" b="1" dirty="0"/>
              <a:t>Swap of Shares is not covered in Rule 17 as manner in which F CO. shares can be transferred!!</a:t>
            </a:r>
            <a:endParaRPr lang="en-US" sz="3500" b="1" dirty="0"/>
          </a:p>
        </p:txBody>
      </p:sp>
      <p:sp>
        <p:nvSpPr>
          <p:cNvPr id="4" name="Slide Number Placeholder 3">
            <a:extLst>
              <a:ext uri="{FF2B5EF4-FFF2-40B4-BE49-F238E27FC236}">
                <a16:creationId xmlns:a16="http://schemas.microsoft.com/office/drawing/2014/main" id="{31296241-1666-4115-4B9D-617317986C7D}"/>
              </a:ext>
            </a:extLst>
          </p:cNvPr>
          <p:cNvSpPr>
            <a:spLocks noGrp="1"/>
          </p:cNvSpPr>
          <p:nvPr>
            <p:ph type="sldNum" sz="quarter" idx="12"/>
          </p:nvPr>
        </p:nvSpPr>
        <p:spPr/>
        <p:txBody>
          <a:bodyPr/>
          <a:lstStyle/>
          <a:p>
            <a:r>
              <a:rPr lang="en-US" altLang="en-US" dirty="0"/>
              <a:t>Slide No.: </a:t>
            </a:r>
            <a:fld id="{D203EED5-EEDB-460E-9DEA-C5CDF7EE56C8}" type="slidenum">
              <a:rPr lang="en-US" altLang="en-US" smtClean="0"/>
              <a:pPr/>
              <a:t>37</a:t>
            </a:fld>
            <a:endParaRPr lang="en-US" altLang="en-US" dirty="0"/>
          </a:p>
        </p:txBody>
      </p:sp>
    </p:spTree>
    <p:extLst>
      <p:ext uri="{BB962C8B-B14F-4D97-AF65-F5344CB8AC3E}">
        <p14:creationId xmlns:p14="http://schemas.microsoft.com/office/powerpoint/2010/main" val="249515590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4B24C-5558-82D8-34FE-3216E966A1A3}"/>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1E0CB5B8-55FF-BEC8-B7FB-120D369E637C}"/>
              </a:ext>
            </a:extLst>
          </p:cNvPr>
          <p:cNvSpPr>
            <a:spLocks noGrp="1"/>
          </p:cNvSpPr>
          <p:nvPr>
            <p:ph type="title"/>
          </p:nvPr>
        </p:nvSpPr>
        <p:spPr/>
        <p:txBody>
          <a:bodyPr/>
          <a:lstStyle/>
          <a:p>
            <a:r>
              <a:rPr lang="en-US" sz="2400" dirty="0"/>
              <a:t>Analysis of Swap 6</a:t>
            </a:r>
            <a:endParaRPr lang="en-IN" b="0" dirty="0">
              <a:cs typeface="Arial" charset="0"/>
            </a:endParaRPr>
          </a:p>
        </p:txBody>
      </p:sp>
      <p:sp>
        <p:nvSpPr>
          <p:cNvPr id="3" name="Content Placeholder 2">
            <a:extLst>
              <a:ext uri="{FF2B5EF4-FFF2-40B4-BE49-F238E27FC236}">
                <a16:creationId xmlns:a16="http://schemas.microsoft.com/office/drawing/2014/main" id="{9B55CC1C-175F-672C-4909-87B4A39EB882}"/>
              </a:ext>
            </a:extLst>
          </p:cNvPr>
          <p:cNvSpPr>
            <a:spLocks noGrp="1"/>
          </p:cNvSpPr>
          <p:nvPr>
            <p:ph idx="1"/>
          </p:nvPr>
        </p:nvSpPr>
        <p:spPr>
          <a:xfrm>
            <a:off x="467544" y="1556792"/>
            <a:ext cx="8219256" cy="4799558"/>
          </a:xfrm>
        </p:spPr>
        <p:txBody>
          <a:bodyPr rtlCol="0">
            <a:normAutofit/>
          </a:bodyPr>
          <a:lstStyle/>
          <a:p>
            <a:pPr>
              <a:defRPr/>
            </a:pPr>
            <a:r>
              <a:rPr lang="en-US" b="1" dirty="0"/>
              <a:t>Transaction:</a:t>
            </a:r>
            <a:r>
              <a:rPr lang="en-US" dirty="0"/>
              <a:t> ICO 1 &amp; ICO 2 swapped the shares of US Cos. held by them. </a:t>
            </a:r>
          </a:p>
          <a:p>
            <a:pPr fontAlgn="auto">
              <a:spcAft>
                <a:spcPts val="0"/>
              </a:spcAft>
              <a:defRPr/>
            </a:pPr>
            <a:endParaRPr lang="en-US" dirty="0"/>
          </a:p>
          <a:p>
            <a:pPr fontAlgn="auto">
              <a:spcAft>
                <a:spcPts val="0"/>
              </a:spcAft>
              <a:defRPr/>
            </a:pPr>
            <a:r>
              <a:rPr lang="en-US" dirty="0"/>
              <a:t>For both ICOs, acquisition of FCO’s shares by swap is permitted under OI Rules. </a:t>
            </a:r>
          </a:p>
          <a:p>
            <a:pPr fontAlgn="auto">
              <a:spcAft>
                <a:spcPts val="0"/>
              </a:spcAft>
              <a:defRPr/>
            </a:pPr>
            <a:endParaRPr lang="en-US" dirty="0"/>
          </a:p>
          <a:p>
            <a:pPr fontAlgn="auto">
              <a:spcAft>
                <a:spcPts val="0"/>
              </a:spcAft>
              <a:defRPr/>
            </a:pPr>
            <a:r>
              <a:rPr lang="en-US" dirty="0"/>
              <a:t>However, disinvesting from existing ODI by way of swap is not specifically permitted as per Rule 17 of OI Rules.</a:t>
            </a:r>
          </a:p>
          <a:p>
            <a:pPr fontAlgn="auto">
              <a:spcAft>
                <a:spcPts val="0"/>
              </a:spcAft>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CDBB953F-2CF9-F413-583F-84672D5370FB}"/>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38</a:t>
            </a:fld>
            <a:endParaRPr lang="en-US" altLang="en-US" dirty="0"/>
          </a:p>
        </p:txBody>
      </p:sp>
      <p:sp>
        <p:nvSpPr>
          <p:cNvPr id="2" name="Oval 1">
            <a:extLst>
              <a:ext uri="{FF2B5EF4-FFF2-40B4-BE49-F238E27FC236}">
                <a16:creationId xmlns:a16="http://schemas.microsoft.com/office/drawing/2014/main" id="{6229BFF8-3589-1635-1978-EEB0854F0A5F}"/>
              </a:ext>
            </a:extLst>
          </p:cNvPr>
          <p:cNvSpPr/>
          <p:nvPr/>
        </p:nvSpPr>
        <p:spPr>
          <a:xfrm>
            <a:off x="1043608" y="5445224"/>
            <a:ext cx="6518165" cy="844765"/>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b="1" dirty="0"/>
              <a:t>Is only Investment allowed by way of Swap and not Disinvestment??</a:t>
            </a:r>
            <a:endParaRPr lang="en-IN" sz="2000" b="1" dirty="0"/>
          </a:p>
        </p:txBody>
      </p:sp>
    </p:spTree>
    <p:extLst>
      <p:ext uri="{BB962C8B-B14F-4D97-AF65-F5344CB8AC3E}">
        <p14:creationId xmlns:p14="http://schemas.microsoft.com/office/powerpoint/2010/main" val="3414871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346B8D-B8C0-ED92-D65A-F6E8F85405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97E31E-C40F-8705-9F60-D963BBBD2D24}"/>
              </a:ext>
            </a:extLst>
          </p:cNvPr>
          <p:cNvSpPr>
            <a:spLocks noGrp="1"/>
          </p:cNvSpPr>
          <p:nvPr>
            <p:ph type="ctrTitle"/>
          </p:nvPr>
        </p:nvSpPr>
        <p:spPr/>
        <p:txBody>
          <a:bodyPr>
            <a:normAutofit/>
          </a:bodyPr>
          <a:lstStyle/>
          <a:p>
            <a:r>
              <a:rPr lang="en-US" sz="3600" dirty="0"/>
              <a:t>Introduction</a:t>
            </a:r>
          </a:p>
        </p:txBody>
      </p:sp>
    </p:spTree>
    <p:extLst>
      <p:ext uri="{BB962C8B-B14F-4D97-AF65-F5344CB8AC3E}">
        <p14:creationId xmlns:p14="http://schemas.microsoft.com/office/powerpoint/2010/main" val="187310264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B7777-DD05-94B7-3CB2-C006B4BC4726}"/>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BAF97A6E-F47E-788A-F6AC-4D7FB0F1CE79}"/>
              </a:ext>
            </a:extLst>
          </p:cNvPr>
          <p:cNvSpPr>
            <a:spLocks noGrp="1"/>
          </p:cNvSpPr>
          <p:nvPr>
            <p:ph type="title"/>
          </p:nvPr>
        </p:nvSpPr>
        <p:spPr/>
        <p:txBody>
          <a:bodyPr>
            <a:normAutofit fontScale="90000"/>
          </a:bodyPr>
          <a:lstStyle/>
          <a:p>
            <a:r>
              <a:rPr lang="en-US" sz="2700" dirty="0"/>
              <a:t>Swaps by FOCCs</a:t>
            </a:r>
            <a:br>
              <a:rPr lang="en-US" sz="2700" dirty="0"/>
            </a:br>
            <a:r>
              <a:rPr lang="en-US" sz="2700" dirty="0"/>
              <a:t>Swap 7: FOCC swaps shares of ICO1 to acquire ICO2</a:t>
            </a:r>
            <a:endParaRPr lang="en-IN" sz="2700" dirty="0"/>
          </a:p>
        </p:txBody>
      </p:sp>
      <p:sp>
        <p:nvSpPr>
          <p:cNvPr id="3" name="Content Placeholder 2">
            <a:extLst>
              <a:ext uri="{FF2B5EF4-FFF2-40B4-BE49-F238E27FC236}">
                <a16:creationId xmlns:a16="http://schemas.microsoft.com/office/drawing/2014/main" id="{6C5893A0-AC7C-E3FC-A676-BD53A2F0B61E}"/>
              </a:ext>
            </a:extLst>
          </p:cNvPr>
          <p:cNvSpPr>
            <a:spLocks noGrp="1"/>
          </p:cNvSpPr>
          <p:nvPr>
            <p:ph idx="1"/>
          </p:nvPr>
        </p:nvSpPr>
        <p:spPr>
          <a:xfrm>
            <a:off x="4884215" y="1459805"/>
            <a:ext cx="3936254" cy="4896544"/>
          </a:xfrm>
        </p:spPr>
        <p:txBody>
          <a:bodyPr rtlCol="0">
            <a:normAutofit fontScale="92500" lnSpcReduction="10000"/>
          </a:bodyPr>
          <a:lstStyle/>
          <a:p>
            <a:pPr fontAlgn="auto">
              <a:spcAft>
                <a:spcPts val="0"/>
              </a:spcAft>
              <a:defRPr/>
            </a:pPr>
            <a:r>
              <a:rPr lang="en-US" dirty="0"/>
              <a:t>US Co. held shares of ICO 1 and ICO 2. </a:t>
            </a:r>
          </a:p>
          <a:p>
            <a:pPr fontAlgn="auto">
              <a:spcAft>
                <a:spcPts val="0"/>
              </a:spcAft>
              <a:defRPr/>
            </a:pPr>
            <a:r>
              <a:rPr lang="en-US" dirty="0"/>
              <a:t>ICO 1 held shares of ICO 3. </a:t>
            </a:r>
          </a:p>
          <a:p>
            <a:pPr>
              <a:defRPr/>
            </a:pPr>
            <a:r>
              <a:rPr lang="en-US" b="1" dirty="0"/>
              <a:t>Transaction:</a:t>
            </a:r>
            <a:r>
              <a:rPr lang="en-US" dirty="0"/>
              <a:t> ICO 1 sold shares of ICO 3 to US Co. and acquired shares of ICO 2 in consideration. </a:t>
            </a:r>
          </a:p>
          <a:p>
            <a:pPr fontAlgn="auto">
              <a:spcAft>
                <a:spcPts val="0"/>
              </a:spcAft>
              <a:defRPr/>
            </a:pPr>
            <a:endParaRPr lang="en-US" dirty="0"/>
          </a:p>
          <a:p>
            <a:pPr fontAlgn="auto">
              <a:spcAft>
                <a:spcPts val="0"/>
              </a:spcAft>
              <a:defRPr/>
            </a:pPr>
            <a:r>
              <a:rPr lang="en-US" b="1" dirty="0"/>
              <a:t>Step 1:</a:t>
            </a:r>
            <a:r>
              <a:rPr lang="en-US" dirty="0"/>
              <a:t> ICO 1 purchased the shares of ICO 2 from US Co. </a:t>
            </a:r>
          </a:p>
          <a:p>
            <a:pPr fontAlgn="auto">
              <a:spcAft>
                <a:spcPts val="0"/>
              </a:spcAft>
              <a:defRPr/>
            </a:pPr>
            <a:r>
              <a:rPr lang="en-US" b="1" dirty="0"/>
              <a:t>Step 2:</a:t>
            </a:r>
            <a:r>
              <a:rPr lang="en-US" dirty="0"/>
              <a:t> In consideration, ICO 1 transferred the shares of ICO 3 to US Co. </a:t>
            </a:r>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574F9109-2E6B-CB86-4344-FD020319B38B}"/>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39</a:t>
            </a:fld>
            <a:endParaRPr lang="en-US" altLang="en-US" dirty="0"/>
          </a:p>
        </p:txBody>
      </p:sp>
      <p:sp>
        <p:nvSpPr>
          <p:cNvPr id="2" name="Rectangle 1">
            <a:extLst>
              <a:ext uri="{FF2B5EF4-FFF2-40B4-BE49-F238E27FC236}">
                <a16:creationId xmlns:a16="http://schemas.microsoft.com/office/drawing/2014/main" id="{CBEB7301-F569-1AFE-DBAD-D0DCC8BCBF02}"/>
              </a:ext>
            </a:extLst>
          </p:cNvPr>
          <p:cNvSpPr/>
          <p:nvPr/>
        </p:nvSpPr>
        <p:spPr>
          <a:xfrm>
            <a:off x="3219972" y="5186672"/>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ICO 2</a:t>
            </a:r>
            <a:endParaRPr lang="en-US" dirty="0"/>
          </a:p>
        </p:txBody>
      </p:sp>
      <p:cxnSp>
        <p:nvCxnSpPr>
          <p:cNvPr id="5" name="Straight Arrow Connector 4">
            <a:extLst>
              <a:ext uri="{FF2B5EF4-FFF2-40B4-BE49-F238E27FC236}">
                <a16:creationId xmlns:a16="http://schemas.microsoft.com/office/drawing/2014/main" id="{E3101C27-6DFC-FA83-D3B6-35539217DDF5}"/>
              </a:ext>
            </a:extLst>
          </p:cNvPr>
          <p:cNvCxnSpPr>
            <a:cxnSpLocks/>
            <a:stCxn id="7" idx="2"/>
            <a:endCxn id="12" idx="0"/>
          </p:cNvCxnSpPr>
          <p:nvPr/>
        </p:nvCxnSpPr>
        <p:spPr>
          <a:xfrm flipH="1">
            <a:off x="3931989" y="2514311"/>
            <a:ext cx="2" cy="103729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70B70B5C-0D93-17C0-D525-F8230E74BC4D}"/>
              </a:ext>
            </a:extLst>
          </p:cNvPr>
          <p:cNvCxnSpPr>
            <a:cxnSpLocks/>
          </p:cNvCxnSpPr>
          <p:nvPr/>
        </p:nvCxnSpPr>
        <p:spPr>
          <a:xfrm>
            <a:off x="2267744"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C81EC00E-65E7-677E-85E8-2606325434E5}"/>
              </a:ext>
            </a:extLst>
          </p:cNvPr>
          <p:cNvSpPr/>
          <p:nvPr/>
        </p:nvSpPr>
        <p:spPr>
          <a:xfrm>
            <a:off x="3219974" y="1988840"/>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1</a:t>
            </a:r>
          </a:p>
        </p:txBody>
      </p:sp>
      <p:sp>
        <p:nvSpPr>
          <p:cNvPr id="8" name="TextBox 7">
            <a:extLst>
              <a:ext uri="{FF2B5EF4-FFF2-40B4-BE49-F238E27FC236}">
                <a16:creationId xmlns:a16="http://schemas.microsoft.com/office/drawing/2014/main" id="{4D708BA7-42D3-E1E5-E975-4374F891C166}"/>
              </a:ext>
            </a:extLst>
          </p:cNvPr>
          <p:cNvSpPr txBox="1"/>
          <p:nvPr/>
        </p:nvSpPr>
        <p:spPr>
          <a:xfrm>
            <a:off x="1419672" y="155918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2BD1837B-4E55-F6E1-5612-B1DA5D4562AF}"/>
              </a:ext>
            </a:extLst>
          </p:cNvPr>
          <p:cNvSpPr txBox="1"/>
          <p:nvPr/>
        </p:nvSpPr>
        <p:spPr>
          <a:xfrm>
            <a:off x="2335724" y="1566210"/>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8842DEE6-F127-5BD4-B9D8-212F7C21F31C}"/>
              </a:ext>
            </a:extLst>
          </p:cNvPr>
          <p:cNvSpPr/>
          <p:nvPr/>
        </p:nvSpPr>
        <p:spPr>
          <a:xfrm>
            <a:off x="251520" y="1988840"/>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US Co.</a:t>
            </a:r>
          </a:p>
        </p:txBody>
      </p:sp>
      <p:cxnSp>
        <p:nvCxnSpPr>
          <p:cNvPr id="11" name="Straight Arrow Connector 10">
            <a:extLst>
              <a:ext uri="{FF2B5EF4-FFF2-40B4-BE49-F238E27FC236}">
                <a16:creationId xmlns:a16="http://schemas.microsoft.com/office/drawing/2014/main" id="{F23CF79F-5DB6-6A93-4808-CBFD494A6DF6}"/>
              </a:ext>
            </a:extLst>
          </p:cNvPr>
          <p:cNvCxnSpPr>
            <a:cxnSpLocks/>
            <a:stCxn id="10" idx="3"/>
            <a:endCxn id="7" idx="1"/>
          </p:cNvCxnSpPr>
          <p:nvPr/>
        </p:nvCxnSpPr>
        <p:spPr>
          <a:xfrm>
            <a:off x="1675554" y="2251576"/>
            <a:ext cx="1544420" cy="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0" name="Straight Arrow Connector 19">
            <a:extLst>
              <a:ext uri="{FF2B5EF4-FFF2-40B4-BE49-F238E27FC236}">
                <a16:creationId xmlns:a16="http://schemas.microsoft.com/office/drawing/2014/main" id="{EAF24BC2-D838-1EAC-8D60-8E9677CD2B3E}"/>
              </a:ext>
            </a:extLst>
          </p:cNvPr>
          <p:cNvCxnSpPr>
            <a:cxnSpLocks/>
            <a:stCxn id="10" idx="2"/>
            <a:endCxn id="2" idx="0"/>
          </p:cNvCxnSpPr>
          <p:nvPr/>
        </p:nvCxnSpPr>
        <p:spPr>
          <a:xfrm>
            <a:off x="963537" y="2514311"/>
            <a:ext cx="2968452" cy="2672361"/>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15" name="Multiplication Sign 14">
            <a:extLst>
              <a:ext uri="{FF2B5EF4-FFF2-40B4-BE49-F238E27FC236}">
                <a16:creationId xmlns:a16="http://schemas.microsoft.com/office/drawing/2014/main" id="{1AA39014-CAE2-FED6-1299-63C13AF81A3F}"/>
              </a:ext>
            </a:extLst>
          </p:cNvPr>
          <p:cNvSpPr/>
          <p:nvPr/>
        </p:nvSpPr>
        <p:spPr>
          <a:xfrm>
            <a:off x="2314519" y="3655368"/>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sp>
        <p:nvSpPr>
          <p:cNvPr id="12" name="Rectangle 11">
            <a:extLst>
              <a:ext uri="{FF2B5EF4-FFF2-40B4-BE49-F238E27FC236}">
                <a16:creationId xmlns:a16="http://schemas.microsoft.com/office/drawing/2014/main" id="{B2A4CA68-8216-DF1C-4599-0C0E1D015411}"/>
              </a:ext>
            </a:extLst>
          </p:cNvPr>
          <p:cNvSpPr/>
          <p:nvPr/>
        </p:nvSpPr>
        <p:spPr>
          <a:xfrm>
            <a:off x="3219972" y="3551601"/>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 3</a:t>
            </a:r>
          </a:p>
        </p:txBody>
      </p:sp>
      <p:sp>
        <p:nvSpPr>
          <p:cNvPr id="16" name="Multiplication Sign 15">
            <a:extLst>
              <a:ext uri="{FF2B5EF4-FFF2-40B4-BE49-F238E27FC236}">
                <a16:creationId xmlns:a16="http://schemas.microsoft.com/office/drawing/2014/main" id="{C7EA0E19-962D-D141-1488-B61ED3429D2B}"/>
              </a:ext>
            </a:extLst>
          </p:cNvPr>
          <p:cNvSpPr/>
          <p:nvPr/>
        </p:nvSpPr>
        <p:spPr>
          <a:xfrm>
            <a:off x="3758175" y="2852936"/>
            <a:ext cx="347631" cy="360040"/>
          </a:xfrm>
          <a:prstGeom prst="mathMultiply">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dirty="0"/>
          </a:p>
        </p:txBody>
      </p:sp>
      <p:cxnSp>
        <p:nvCxnSpPr>
          <p:cNvPr id="17" name="Straight Arrow Connector 16">
            <a:extLst>
              <a:ext uri="{FF2B5EF4-FFF2-40B4-BE49-F238E27FC236}">
                <a16:creationId xmlns:a16="http://schemas.microsoft.com/office/drawing/2014/main" id="{EDC6DA73-234F-991C-C54D-4929F48F38EB}"/>
              </a:ext>
            </a:extLst>
          </p:cNvPr>
          <p:cNvCxnSpPr>
            <a:cxnSpLocks/>
            <a:stCxn id="7" idx="1"/>
            <a:endCxn id="2" idx="1"/>
          </p:cNvCxnSpPr>
          <p:nvPr/>
        </p:nvCxnSpPr>
        <p:spPr>
          <a:xfrm rot="10800000" flipV="1">
            <a:off x="3219972" y="2251576"/>
            <a:ext cx="2" cy="3208388"/>
          </a:xfrm>
          <a:prstGeom prst="bentConnector3">
            <a:avLst>
              <a:gd name="adj1" fmla="val 11430100000"/>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35" name="Straight Arrow Connector 34">
            <a:extLst>
              <a:ext uri="{FF2B5EF4-FFF2-40B4-BE49-F238E27FC236}">
                <a16:creationId xmlns:a16="http://schemas.microsoft.com/office/drawing/2014/main" id="{D95EBC74-BB3D-0476-D68D-538968432087}"/>
              </a:ext>
            </a:extLst>
          </p:cNvPr>
          <p:cNvCxnSpPr>
            <a:cxnSpLocks/>
            <a:stCxn id="10" idx="2"/>
            <a:endCxn id="12" idx="1"/>
          </p:cNvCxnSpPr>
          <p:nvPr/>
        </p:nvCxnSpPr>
        <p:spPr>
          <a:xfrm>
            <a:off x="963537" y="2514311"/>
            <a:ext cx="2256435" cy="1300026"/>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8" name="TextBox 17">
            <a:extLst>
              <a:ext uri="{FF2B5EF4-FFF2-40B4-BE49-F238E27FC236}">
                <a16:creationId xmlns:a16="http://schemas.microsoft.com/office/drawing/2014/main" id="{A8EB514E-854B-01B3-AF78-59B89F329FBE}"/>
              </a:ext>
            </a:extLst>
          </p:cNvPr>
          <p:cNvSpPr txBox="1"/>
          <p:nvPr/>
        </p:nvSpPr>
        <p:spPr>
          <a:xfrm>
            <a:off x="1526556" y="3665825"/>
            <a:ext cx="906179" cy="369332"/>
          </a:xfrm>
          <a:prstGeom prst="rect">
            <a:avLst/>
          </a:prstGeom>
          <a:noFill/>
        </p:spPr>
        <p:txBody>
          <a:bodyPr wrap="square" rtlCol="0">
            <a:spAutoFit/>
          </a:bodyPr>
          <a:lstStyle/>
          <a:p>
            <a:r>
              <a:rPr lang="en-US" dirty="0">
                <a:solidFill>
                  <a:srgbClr val="000000"/>
                </a:solidFill>
              </a:rPr>
              <a:t>Step 1</a:t>
            </a:r>
          </a:p>
        </p:txBody>
      </p:sp>
      <p:sp>
        <p:nvSpPr>
          <p:cNvPr id="19" name="TextBox 18">
            <a:extLst>
              <a:ext uri="{FF2B5EF4-FFF2-40B4-BE49-F238E27FC236}">
                <a16:creationId xmlns:a16="http://schemas.microsoft.com/office/drawing/2014/main" id="{F4E2DA6E-5E6C-9C17-D4CD-DED3DB7FA375}"/>
              </a:ext>
            </a:extLst>
          </p:cNvPr>
          <p:cNvSpPr txBox="1"/>
          <p:nvPr/>
        </p:nvSpPr>
        <p:spPr>
          <a:xfrm>
            <a:off x="2432735" y="4547274"/>
            <a:ext cx="906179" cy="369332"/>
          </a:xfrm>
          <a:prstGeom prst="rect">
            <a:avLst/>
          </a:prstGeom>
          <a:noFill/>
        </p:spPr>
        <p:txBody>
          <a:bodyPr wrap="square" rtlCol="0">
            <a:spAutoFit/>
          </a:bodyPr>
          <a:lstStyle/>
          <a:p>
            <a:r>
              <a:rPr lang="en-US" dirty="0">
                <a:solidFill>
                  <a:srgbClr val="000000"/>
                </a:solidFill>
              </a:rPr>
              <a:t>Step 1</a:t>
            </a:r>
          </a:p>
        </p:txBody>
      </p:sp>
      <p:sp>
        <p:nvSpPr>
          <p:cNvPr id="21" name="TextBox 20">
            <a:extLst>
              <a:ext uri="{FF2B5EF4-FFF2-40B4-BE49-F238E27FC236}">
                <a16:creationId xmlns:a16="http://schemas.microsoft.com/office/drawing/2014/main" id="{58F813D5-E7DD-43FA-21C1-D801C6F86CCE}"/>
              </a:ext>
            </a:extLst>
          </p:cNvPr>
          <p:cNvSpPr txBox="1"/>
          <p:nvPr/>
        </p:nvSpPr>
        <p:spPr>
          <a:xfrm>
            <a:off x="4027009" y="2848290"/>
            <a:ext cx="906179" cy="369332"/>
          </a:xfrm>
          <a:prstGeom prst="rect">
            <a:avLst/>
          </a:prstGeom>
          <a:noFill/>
        </p:spPr>
        <p:txBody>
          <a:bodyPr wrap="square" rtlCol="0">
            <a:spAutoFit/>
          </a:bodyPr>
          <a:lstStyle/>
          <a:p>
            <a:r>
              <a:rPr lang="en-US" dirty="0">
                <a:solidFill>
                  <a:srgbClr val="000000"/>
                </a:solidFill>
              </a:rPr>
              <a:t>Step 2</a:t>
            </a:r>
          </a:p>
        </p:txBody>
      </p:sp>
      <p:sp>
        <p:nvSpPr>
          <p:cNvPr id="22" name="TextBox 21">
            <a:extLst>
              <a:ext uri="{FF2B5EF4-FFF2-40B4-BE49-F238E27FC236}">
                <a16:creationId xmlns:a16="http://schemas.microsoft.com/office/drawing/2014/main" id="{F1F6C5EC-1922-B2E0-F355-F2533C01E200}"/>
              </a:ext>
            </a:extLst>
          </p:cNvPr>
          <p:cNvSpPr txBox="1"/>
          <p:nvPr/>
        </p:nvSpPr>
        <p:spPr>
          <a:xfrm rot="1604498">
            <a:off x="1719071" y="2794200"/>
            <a:ext cx="906179" cy="369332"/>
          </a:xfrm>
          <a:prstGeom prst="rect">
            <a:avLst/>
          </a:prstGeom>
          <a:noFill/>
        </p:spPr>
        <p:txBody>
          <a:bodyPr wrap="square" rtlCol="0">
            <a:spAutoFit/>
          </a:bodyPr>
          <a:lstStyle/>
          <a:p>
            <a:r>
              <a:rPr lang="en-US" dirty="0">
                <a:solidFill>
                  <a:srgbClr val="000000"/>
                </a:solidFill>
              </a:rPr>
              <a:t>Step 2</a:t>
            </a:r>
          </a:p>
        </p:txBody>
      </p:sp>
    </p:spTree>
    <p:extLst>
      <p:ext uri="{BB962C8B-B14F-4D97-AF65-F5344CB8AC3E}">
        <p14:creationId xmlns:p14="http://schemas.microsoft.com/office/powerpoint/2010/main" val="2192839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additive="base">
                                        <p:cTn id="7" dur="500" fill="hold"/>
                                        <p:tgtEl>
                                          <p:spTgt spid="15"/>
                                        </p:tgtEl>
                                        <p:attrNameLst>
                                          <p:attrName>ppt_x</p:attrName>
                                        </p:attrNameLst>
                                      </p:cBhvr>
                                      <p:tavLst>
                                        <p:tav tm="0">
                                          <p:val>
                                            <p:strVal val="#ppt_x"/>
                                          </p:val>
                                        </p:tav>
                                        <p:tav tm="100000">
                                          <p:val>
                                            <p:strVal val="#ppt_x"/>
                                          </p:val>
                                        </p:tav>
                                      </p:tavLst>
                                    </p:anim>
                                    <p:anim calcmode="lin" valueType="num">
                                      <p:cBhvr additive="base">
                                        <p:cTn id="8" dur="500" fill="hold"/>
                                        <p:tgtEl>
                                          <p:spTgt spid="15"/>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8"/>
                                        </p:tgtEl>
                                        <p:attrNameLst>
                                          <p:attrName>style.visibility</p:attrName>
                                        </p:attrNameLst>
                                      </p:cBhvr>
                                      <p:to>
                                        <p:strVal val="visible"/>
                                      </p:to>
                                    </p:set>
                                    <p:anim calcmode="lin" valueType="num">
                                      <p:cBhvr additive="base">
                                        <p:cTn id="11" dur="500" fill="hold"/>
                                        <p:tgtEl>
                                          <p:spTgt spid="18"/>
                                        </p:tgtEl>
                                        <p:attrNameLst>
                                          <p:attrName>ppt_x</p:attrName>
                                        </p:attrNameLst>
                                      </p:cBhvr>
                                      <p:tavLst>
                                        <p:tav tm="0">
                                          <p:val>
                                            <p:strVal val="#ppt_x"/>
                                          </p:val>
                                        </p:tav>
                                        <p:tav tm="100000">
                                          <p:val>
                                            <p:strVal val="#ppt_x"/>
                                          </p:val>
                                        </p:tav>
                                      </p:tavLst>
                                    </p:anim>
                                    <p:anim calcmode="lin" valueType="num">
                                      <p:cBhvr additive="base">
                                        <p:cTn id="1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19"/>
                                        </p:tgtEl>
                                        <p:attrNameLst>
                                          <p:attrName>style.visibility</p:attrName>
                                        </p:attrNameLst>
                                      </p:cBhvr>
                                      <p:to>
                                        <p:strVal val="visible"/>
                                      </p:to>
                                    </p:set>
                                    <p:animEffect transition="in" filter="fade">
                                      <p:cBhvr>
                                        <p:cTn id="17" dur="1000"/>
                                        <p:tgtEl>
                                          <p:spTgt spid="19"/>
                                        </p:tgtEl>
                                      </p:cBhvr>
                                    </p:animEffect>
                                    <p:anim calcmode="lin" valueType="num">
                                      <p:cBhvr>
                                        <p:cTn id="18" dur="1000" fill="hold"/>
                                        <p:tgtEl>
                                          <p:spTgt spid="19"/>
                                        </p:tgtEl>
                                        <p:attrNameLst>
                                          <p:attrName>ppt_x</p:attrName>
                                        </p:attrNameLst>
                                      </p:cBhvr>
                                      <p:tavLst>
                                        <p:tav tm="0">
                                          <p:val>
                                            <p:strVal val="#ppt_x"/>
                                          </p:val>
                                        </p:tav>
                                        <p:tav tm="100000">
                                          <p:val>
                                            <p:strVal val="#ppt_x"/>
                                          </p:val>
                                        </p:tav>
                                      </p:tavLst>
                                    </p:anim>
                                    <p:anim calcmode="lin" valueType="num">
                                      <p:cBhvr>
                                        <p:cTn id="19" dur="1000" fill="hold"/>
                                        <p:tgtEl>
                                          <p:spTgt spid="19"/>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17"/>
                                        </p:tgtEl>
                                        <p:attrNameLst>
                                          <p:attrName>style.visibility</p:attrName>
                                        </p:attrNameLst>
                                      </p:cBhvr>
                                      <p:to>
                                        <p:strVal val="visible"/>
                                      </p:to>
                                    </p:set>
                                    <p:animEffect transition="in" filter="fade">
                                      <p:cBhvr>
                                        <p:cTn id="22" dur="1000"/>
                                        <p:tgtEl>
                                          <p:spTgt spid="17"/>
                                        </p:tgtEl>
                                      </p:cBhvr>
                                    </p:animEffect>
                                    <p:anim calcmode="lin" valueType="num">
                                      <p:cBhvr>
                                        <p:cTn id="23" dur="1000" fill="hold"/>
                                        <p:tgtEl>
                                          <p:spTgt spid="17"/>
                                        </p:tgtEl>
                                        <p:attrNameLst>
                                          <p:attrName>ppt_x</p:attrName>
                                        </p:attrNameLst>
                                      </p:cBhvr>
                                      <p:tavLst>
                                        <p:tav tm="0">
                                          <p:val>
                                            <p:strVal val="#ppt_x"/>
                                          </p:val>
                                        </p:tav>
                                        <p:tav tm="100000">
                                          <p:val>
                                            <p:strVal val="#ppt_x"/>
                                          </p:val>
                                        </p:tav>
                                      </p:tavLst>
                                    </p:anim>
                                    <p:anim calcmode="lin" valueType="num">
                                      <p:cBhvr>
                                        <p:cTn id="24"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1"/>
                                        </p:tgtEl>
                                        <p:attrNameLst>
                                          <p:attrName>style.visibility</p:attrName>
                                        </p:attrNameLst>
                                      </p:cBhvr>
                                      <p:to>
                                        <p:strVal val="visible"/>
                                      </p:to>
                                    </p:set>
                                    <p:anim calcmode="lin" valueType="num">
                                      <p:cBhvr additive="base">
                                        <p:cTn id="29" dur="500" fill="hold"/>
                                        <p:tgtEl>
                                          <p:spTgt spid="21"/>
                                        </p:tgtEl>
                                        <p:attrNameLst>
                                          <p:attrName>ppt_x</p:attrName>
                                        </p:attrNameLst>
                                      </p:cBhvr>
                                      <p:tavLst>
                                        <p:tav tm="0">
                                          <p:val>
                                            <p:strVal val="#ppt_x"/>
                                          </p:val>
                                        </p:tav>
                                        <p:tav tm="100000">
                                          <p:val>
                                            <p:strVal val="#ppt_x"/>
                                          </p:val>
                                        </p:tav>
                                      </p:tavLst>
                                    </p:anim>
                                    <p:anim calcmode="lin" valueType="num">
                                      <p:cBhvr additive="base">
                                        <p:cTn id="30" dur="500" fill="hold"/>
                                        <p:tgtEl>
                                          <p:spTgt spid="21"/>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anim calcmode="lin" valueType="num">
                                      <p:cBhvr additive="base">
                                        <p:cTn id="33" dur="500" fill="hold"/>
                                        <p:tgtEl>
                                          <p:spTgt spid="16"/>
                                        </p:tgtEl>
                                        <p:attrNameLst>
                                          <p:attrName>ppt_x</p:attrName>
                                        </p:attrNameLst>
                                      </p:cBhvr>
                                      <p:tavLst>
                                        <p:tav tm="0">
                                          <p:val>
                                            <p:strVal val="#ppt_x"/>
                                          </p:val>
                                        </p:tav>
                                        <p:tav tm="100000">
                                          <p:val>
                                            <p:strVal val="#ppt_x"/>
                                          </p:val>
                                        </p:tav>
                                      </p:tavLst>
                                    </p:anim>
                                    <p:anim calcmode="lin" valueType="num">
                                      <p:cBhvr additive="base">
                                        <p:cTn id="3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grpId="0"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fade">
                                      <p:cBhvr>
                                        <p:cTn id="39" dur="1000"/>
                                        <p:tgtEl>
                                          <p:spTgt spid="22"/>
                                        </p:tgtEl>
                                      </p:cBhvr>
                                    </p:animEffect>
                                    <p:anim calcmode="lin" valueType="num">
                                      <p:cBhvr>
                                        <p:cTn id="40" dur="1000" fill="hold"/>
                                        <p:tgtEl>
                                          <p:spTgt spid="22"/>
                                        </p:tgtEl>
                                        <p:attrNameLst>
                                          <p:attrName>ppt_x</p:attrName>
                                        </p:attrNameLst>
                                      </p:cBhvr>
                                      <p:tavLst>
                                        <p:tav tm="0">
                                          <p:val>
                                            <p:strVal val="#ppt_x"/>
                                          </p:val>
                                        </p:tav>
                                        <p:tav tm="100000">
                                          <p:val>
                                            <p:strVal val="#ppt_x"/>
                                          </p:val>
                                        </p:tav>
                                      </p:tavLst>
                                    </p:anim>
                                    <p:anim calcmode="lin" valueType="num">
                                      <p:cBhvr>
                                        <p:cTn id="41" dur="1000" fill="hold"/>
                                        <p:tgtEl>
                                          <p:spTgt spid="22"/>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1000"/>
                                        <p:tgtEl>
                                          <p:spTgt spid="35"/>
                                        </p:tgtEl>
                                      </p:cBhvr>
                                    </p:animEffect>
                                    <p:anim calcmode="lin" valueType="num">
                                      <p:cBhvr>
                                        <p:cTn id="45" dur="1000" fill="hold"/>
                                        <p:tgtEl>
                                          <p:spTgt spid="35"/>
                                        </p:tgtEl>
                                        <p:attrNameLst>
                                          <p:attrName>ppt_x</p:attrName>
                                        </p:attrNameLst>
                                      </p:cBhvr>
                                      <p:tavLst>
                                        <p:tav tm="0">
                                          <p:val>
                                            <p:strVal val="#ppt_x"/>
                                          </p:val>
                                        </p:tav>
                                        <p:tav tm="100000">
                                          <p:val>
                                            <p:strVal val="#ppt_x"/>
                                          </p:val>
                                        </p:tav>
                                      </p:tavLst>
                                    </p:anim>
                                    <p:anim calcmode="lin" valueType="num">
                                      <p:cBhvr>
                                        <p:cTn id="46" dur="1000" fill="hold"/>
                                        <p:tgtEl>
                                          <p:spTgt spid="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6" grpId="0" animBg="1"/>
      <p:bldP spid="18" grpId="0"/>
      <p:bldP spid="19" grpId="0"/>
      <p:bldP spid="21" grpId="0"/>
      <p:bldP spid="2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0222-D599-9E3B-0798-33FCED59B695}"/>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51ECC959-8FF9-9BC4-A5CB-FF710FB15153}"/>
              </a:ext>
            </a:extLst>
          </p:cNvPr>
          <p:cNvSpPr>
            <a:spLocks noGrp="1"/>
          </p:cNvSpPr>
          <p:nvPr>
            <p:ph type="title"/>
          </p:nvPr>
        </p:nvSpPr>
        <p:spPr/>
        <p:txBody>
          <a:bodyPr/>
          <a:lstStyle/>
          <a:p>
            <a:r>
              <a:rPr lang="en-US" dirty="0"/>
              <a:t>Amendment in </a:t>
            </a:r>
            <a:r>
              <a:rPr lang="en-US" sz="2400" dirty="0"/>
              <a:t>Master Direction on Foreign </a:t>
            </a:r>
            <a:r>
              <a:rPr lang="en-US" dirty="0"/>
              <a:t>Investment in India on 20</a:t>
            </a:r>
            <a:r>
              <a:rPr lang="en-US" baseline="30000" dirty="0"/>
              <a:t>th</a:t>
            </a:r>
            <a:r>
              <a:rPr lang="en-US" dirty="0"/>
              <a:t> January 2025</a:t>
            </a:r>
            <a:endParaRPr lang="en-IN" dirty="0">
              <a:cs typeface="Arial" charset="0"/>
            </a:endParaRPr>
          </a:p>
        </p:txBody>
      </p:sp>
      <p:sp>
        <p:nvSpPr>
          <p:cNvPr id="3" name="Content Placeholder 2">
            <a:extLst>
              <a:ext uri="{FF2B5EF4-FFF2-40B4-BE49-F238E27FC236}">
                <a16:creationId xmlns:a16="http://schemas.microsoft.com/office/drawing/2014/main" id="{D6690BAF-045E-11DF-010E-A24564FB0653}"/>
              </a:ext>
            </a:extLst>
          </p:cNvPr>
          <p:cNvSpPr>
            <a:spLocks noGrp="1"/>
          </p:cNvSpPr>
          <p:nvPr>
            <p:ph idx="1"/>
          </p:nvPr>
        </p:nvSpPr>
        <p:spPr>
          <a:xfrm>
            <a:off x="395536" y="1268760"/>
            <a:ext cx="8568952" cy="4248472"/>
          </a:xfrm>
        </p:spPr>
        <p:txBody>
          <a:bodyPr rtlCol="0">
            <a:normAutofit fontScale="77500" lnSpcReduction="20000"/>
          </a:bodyPr>
          <a:lstStyle/>
          <a:p>
            <a:pPr algn="just">
              <a:spcBef>
                <a:spcPts val="375"/>
              </a:spcBef>
              <a:spcAft>
                <a:spcPts val="600"/>
              </a:spcAft>
            </a:pPr>
            <a:r>
              <a:rPr lang="en-US" b="1" i="0" dirty="0">
                <a:solidFill>
                  <a:srgbClr val="000000"/>
                </a:solidFill>
                <a:effectLst/>
                <a:latin typeface="Arial" panose="020B0604020202020204" pitchFamily="34" charset="0"/>
              </a:rPr>
              <a:t>9. Downstream Investment</a:t>
            </a:r>
          </a:p>
          <a:p>
            <a:pPr algn="just">
              <a:spcBef>
                <a:spcPts val="375"/>
              </a:spcBef>
              <a:spcAft>
                <a:spcPts val="600"/>
              </a:spcAft>
            </a:pPr>
            <a:r>
              <a:rPr lang="en-US" i="0" dirty="0">
                <a:solidFill>
                  <a:schemeClr val="tx1"/>
                </a:solidFill>
                <a:effectLst/>
                <a:latin typeface="Arial" panose="020B0604020202020204" pitchFamily="34" charset="0"/>
              </a:rPr>
              <a:t>The </a:t>
            </a:r>
            <a:r>
              <a:rPr lang="en-US" b="1" i="0" dirty="0">
                <a:solidFill>
                  <a:schemeClr val="tx1"/>
                </a:solidFill>
                <a:effectLst/>
                <a:latin typeface="Arial" panose="020B0604020202020204" pitchFamily="34" charset="0"/>
              </a:rPr>
              <a:t>guiding principle of the downstream investment guidelines is that “what cannot be done directly, shall not be done indirectly”. </a:t>
            </a:r>
            <a:r>
              <a:rPr lang="en-US" b="0" i="0" dirty="0">
                <a:solidFill>
                  <a:schemeClr val="tx1"/>
                </a:solidFill>
                <a:effectLst/>
                <a:latin typeface="Arial" panose="020B0604020202020204" pitchFamily="34" charset="0"/>
              </a:rPr>
              <a:t>Accordingly, downstream investments which are treated as indirect foreign investment are subject to the entry routes, sectoral caps or the investment limits, as the case may be, pricing guidelines, and the attendant conditionalities for such investment as laid down in the NDI Rules.</a:t>
            </a:r>
          </a:p>
          <a:p>
            <a:pPr algn="just">
              <a:spcBef>
                <a:spcPts val="375"/>
              </a:spcBef>
              <a:spcAft>
                <a:spcPts val="600"/>
              </a:spcAft>
            </a:pPr>
            <a:r>
              <a:rPr lang="en-US" b="1" i="0" dirty="0">
                <a:solidFill>
                  <a:schemeClr val="tx1"/>
                </a:solidFill>
                <a:effectLst/>
                <a:latin typeface="Arial" panose="020B0604020202020204" pitchFamily="34" charset="0"/>
              </a:rPr>
              <a:t>Note: Based on the guiding principle of the downstream investment, the arrangements which are available for direct investment under the Rules such as investment by way of swap of equity instrument / equity capital, payment</a:t>
            </a:r>
            <a:r>
              <a:rPr lang="en-US" b="1" dirty="0">
                <a:solidFill>
                  <a:schemeClr val="tx1"/>
                </a:solidFill>
                <a:latin typeface="Arial" panose="020B0604020202020204" pitchFamily="34" charset="0"/>
              </a:rPr>
              <a:t> </a:t>
            </a:r>
            <a:r>
              <a:rPr lang="en-US" b="1" i="0" dirty="0">
                <a:solidFill>
                  <a:schemeClr val="tx1"/>
                </a:solidFill>
                <a:effectLst/>
                <a:latin typeface="Arial" panose="020B0604020202020204" pitchFamily="34" charset="0"/>
              </a:rPr>
              <a:t>arrangements / mechanism as per Rule 9(6) of the Rules etc., shall also be available for the purpose of downstream investment provided that the transaction does not circumvent the provisions contained in Rule 23 of the Rules, including the restrictions on use of borrowed funds for downstream investment.</a:t>
            </a:r>
          </a:p>
        </p:txBody>
      </p:sp>
      <p:sp>
        <p:nvSpPr>
          <p:cNvPr id="4" name="Slide Number Placeholder 3">
            <a:extLst>
              <a:ext uri="{FF2B5EF4-FFF2-40B4-BE49-F238E27FC236}">
                <a16:creationId xmlns:a16="http://schemas.microsoft.com/office/drawing/2014/main" id="{ECD8ACD8-F839-622B-D0DA-88D8D349974F}"/>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40</a:t>
            </a:fld>
            <a:endParaRPr lang="en-US" altLang="en-US" dirty="0"/>
          </a:p>
        </p:txBody>
      </p:sp>
      <p:sp>
        <p:nvSpPr>
          <p:cNvPr id="2" name="Oval 1">
            <a:extLst>
              <a:ext uri="{FF2B5EF4-FFF2-40B4-BE49-F238E27FC236}">
                <a16:creationId xmlns:a16="http://schemas.microsoft.com/office/drawing/2014/main" id="{1122DE74-D92D-0038-D192-1E1D06D1778A}"/>
              </a:ext>
            </a:extLst>
          </p:cNvPr>
          <p:cNvSpPr/>
          <p:nvPr/>
        </p:nvSpPr>
        <p:spPr>
          <a:xfrm>
            <a:off x="578118" y="5374878"/>
            <a:ext cx="8077200" cy="98147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Under IFI Rules - What can be done directly, </a:t>
            </a:r>
            <a:br>
              <a:rPr lang="en-US" sz="2000" dirty="0"/>
            </a:br>
            <a:r>
              <a:rPr lang="en-US" sz="2000" dirty="0"/>
              <a:t>can be done indirectly!</a:t>
            </a:r>
          </a:p>
        </p:txBody>
      </p:sp>
    </p:spTree>
    <p:extLst>
      <p:ext uri="{BB962C8B-B14F-4D97-AF65-F5344CB8AC3E}">
        <p14:creationId xmlns:p14="http://schemas.microsoft.com/office/powerpoint/2010/main" val="4913436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244542-3DFE-FC44-8B16-909D8ED6B836}"/>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12B12E62-5D5D-2C9C-FAFC-E7DCFCCE7A8F}"/>
              </a:ext>
            </a:extLst>
          </p:cNvPr>
          <p:cNvSpPr>
            <a:spLocks noGrp="1"/>
          </p:cNvSpPr>
          <p:nvPr>
            <p:ph type="title"/>
          </p:nvPr>
        </p:nvSpPr>
        <p:spPr/>
        <p:txBody>
          <a:bodyPr/>
          <a:lstStyle/>
          <a:p>
            <a:r>
              <a:rPr lang="en-US" sz="2400" dirty="0"/>
              <a:t>Analysis of Swap 7: FOCC swapping shares of an ICO to acquire another ICO</a:t>
            </a:r>
            <a:endParaRPr lang="en-IN" b="0" dirty="0">
              <a:cs typeface="Arial" charset="0"/>
            </a:endParaRPr>
          </a:p>
        </p:txBody>
      </p:sp>
      <p:sp>
        <p:nvSpPr>
          <p:cNvPr id="3" name="Content Placeholder 2">
            <a:extLst>
              <a:ext uri="{FF2B5EF4-FFF2-40B4-BE49-F238E27FC236}">
                <a16:creationId xmlns:a16="http://schemas.microsoft.com/office/drawing/2014/main" id="{BB29C792-7FB6-7CF1-0635-1251FD754D70}"/>
              </a:ext>
            </a:extLst>
          </p:cNvPr>
          <p:cNvSpPr>
            <a:spLocks noGrp="1"/>
          </p:cNvSpPr>
          <p:nvPr>
            <p:ph idx="1"/>
          </p:nvPr>
        </p:nvSpPr>
        <p:spPr>
          <a:xfrm>
            <a:off x="467544" y="1484784"/>
            <a:ext cx="8219256" cy="4799558"/>
          </a:xfrm>
        </p:spPr>
        <p:txBody>
          <a:bodyPr rtlCol="0">
            <a:normAutofit fontScale="85000" lnSpcReduction="20000"/>
          </a:bodyPr>
          <a:lstStyle/>
          <a:p>
            <a:pPr fontAlgn="auto">
              <a:spcAft>
                <a:spcPts val="0"/>
              </a:spcAft>
              <a:defRPr/>
            </a:pPr>
            <a:r>
              <a:rPr lang="en-US" dirty="0"/>
              <a:t>FCO is acquiring equity instruments in swap of equity instruments</a:t>
            </a:r>
          </a:p>
          <a:p>
            <a:pPr fontAlgn="auto">
              <a:spcAft>
                <a:spcPts val="0"/>
              </a:spcAft>
              <a:defRPr/>
            </a:pPr>
            <a:r>
              <a:rPr lang="en-US" dirty="0"/>
              <a:t>Permitted</a:t>
            </a:r>
          </a:p>
          <a:p>
            <a:pPr lvl="2">
              <a:defRPr/>
            </a:pPr>
            <a:endParaRPr lang="en-US" dirty="0"/>
          </a:p>
          <a:p>
            <a:pPr fontAlgn="auto">
              <a:spcAft>
                <a:spcPts val="0"/>
              </a:spcAft>
              <a:defRPr/>
            </a:pPr>
            <a:r>
              <a:rPr lang="en-US" dirty="0"/>
              <a:t>ICO 1, an Indian company is acquiring shares of another Indian company ICO2 in swap of shares of a third Indian company, ICO3 held by it</a:t>
            </a:r>
          </a:p>
          <a:p>
            <a:pPr fontAlgn="auto">
              <a:spcAft>
                <a:spcPts val="0"/>
              </a:spcAft>
              <a:defRPr/>
            </a:pPr>
            <a:r>
              <a:rPr lang="en-US" dirty="0"/>
              <a:t>Due to IFI provisions, ICO 1 needs to follow all FEMA rules for FDI even though all transactions are within India</a:t>
            </a:r>
          </a:p>
          <a:p>
            <a:pPr fontAlgn="auto">
              <a:spcAft>
                <a:spcPts val="0"/>
              </a:spcAft>
              <a:defRPr/>
            </a:pPr>
            <a:r>
              <a:rPr lang="en-US" dirty="0"/>
              <a:t>Only a “Person Resident outside India” was permitted to acquire equity instruments through swap</a:t>
            </a:r>
          </a:p>
          <a:p>
            <a:pPr fontAlgn="auto">
              <a:spcAft>
                <a:spcPts val="0"/>
              </a:spcAft>
              <a:defRPr/>
            </a:pPr>
            <a:r>
              <a:rPr lang="en-US" dirty="0"/>
              <a:t>“FOCC” was not specifically permitted</a:t>
            </a:r>
          </a:p>
          <a:p>
            <a:pPr lvl="2">
              <a:defRPr/>
            </a:pPr>
            <a:endParaRPr lang="en-US" dirty="0"/>
          </a:p>
          <a:p>
            <a:pPr fontAlgn="auto">
              <a:spcAft>
                <a:spcPts val="0"/>
              </a:spcAft>
              <a:defRPr/>
            </a:pPr>
            <a:r>
              <a:rPr lang="en-US" dirty="0"/>
              <a:t>Clarification brought in Master Direction on 20</a:t>
            </a:r>
            <a:r>
              <a:rPr lang="en-US" baseline="30000" dirty="0"/>
              <a:t>th</a:t>
            </a:r>
            <a:r>
              <a:rPr lang="en-US" dirty="0"/>
              <a:t> January 2025</a:t>
            </a:r>
          </a:p>
          <a:p>
            <a:pPr fontAlgn="auto">
              <a:spcAft>
                <a:spcPts val="0"/>
              </a:spcAft>
              <a:defRPr/>
            </a:pPr>
            <a:r>
              <a:rPr lang="en-US" dirty="0"/>
              <a:t>What has been directly allowed to NRs is permitted to FOCCs also. </a:t>
            </a:r>
          </a:p>
          <a:p>
            <a:pPr lvl="2">
              <a:defRPr/>
            </a:pPr>
            <a:endParaRPr lang="en-US" dirty="0"/>
          </a:p>
          <a:p>
            <a:pPr fontAlgn="auto">
              <a:spcAft>
                <a:spcPts val="0"/>
              </a:spcAft>
              <a:defRPr/>
            </a:pPr>
            <a:r>
              <a:rPr lang="en-US" dirty="0"/>
              <a:t>Is this a retrospective clarification or a prospective amendment?</a:t>
            </a:r>
          </a:p>
          <a:p>
            <a:pPr lvl="1">
              <a:defRPr/>
            </a:pPr>
            <a:r>
              <a:rPr lang="en-US" dirty="0"/>
              <a:t>No corresponding amendment in NDI Rules</a:t>
            </a:r>
          </a:p>
          <a:p>
            <a:pPr fontAlgn="auto">
              <a:spcAft>
                <a:spcPts val="0"/>
              </a:spcAft>
              <a:defRPr/>
            </a:pPr>
            <a:endParaRPr lang="en-US" dirty="0"/>
          </a:p>
          <a:p>
            <a:pPr lvl="3">
              <a:defRPr/>
            </a:pPr>
            <a:endParaRPr lang="en-US" dirty="0"/>
          </a:p>
          <a:p>
            <a:pPr fontAlgn="auto">
              <a:spcAft>
                <a:spcPts val="0"/>
              </a:spcAft>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34D6C6D6-E71D-5ADC-EA30-9B3D882BEAFE}"/>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41</a:t>
            </a:fld>
            <a:endParaRPr lang="en-US" altLang="en-US" dirty="0"/>
          </a:p>
        </p:txBody>
      </p:sp>
    </p:spTree>
    <p:extLst>
      <p:ext uri="{BB962C8B-B14F-4D97-AF65-F5344CB8AC3E}">
        <p14:creationId xmlns:p14="http://schemas.microsoft.com/office/powerpoint/2010/main" val="19875749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37E3F3-CA05-4D1F-7751-10851C544865}"/>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86491380-9B0D-FC1A-B0EF-845EDBAB2003}"/>
              </a:ext>
            </a:extLst>
          </p:cNvPr>
          <p:cNvSpPr>
            <a:spLocks noGrp="1"/>
          </p:cNvSpPr>
          <p:nvPr>
            <p:ph type="title"/>
          </p:nvPr>
        </p:nvSpPr>
        <p:spPr/>
        <p:txBody>
          <a:bodyPr/>
          <a:lstStyle/>
          <a:p>
            <a:r>
              <a:rPr lang="en-US" sz="2400" dirty="0"/>
              <a:t>What is not possible</a:t>
            </a:r>
            <a:endParaRPr lang="en-IN" b="0" dirty="0">
              <a:cs typeface="Arial" charset="0"/>
            </a:endParaRPr>
          </a:p>
        </p:txBody>
      </p:sp>
      <p:sp>
        <p:nvSpPr>
          <p:cNvPr id="3" name="Content Placeholder 2">
            <a:extLst>
              <a:ext uri="{FF2B5EF4-FFF2-40B4-BE49-F238E27FC236}">
                <a16:creationId xmlns:a16="http://schemas.microsoft.com/office/drawing/2014/main" id="{3C056CB2-01A5-432C-A235-C1A963180A0A}"/>
              </a:ext>
            </a:extLst>
          </p:cNvPr>
          <p:cNvSpPr>
            <a:spLocks noGrp="1"/>
          </p:cNvSpPr>
          <p:nvPr>
            <p:ph idx="1"/>
          </p:nvPr>
        </p:nvSpPr>
        <p:spPr>
          <a:xfrm>
            <a:off x="467544" y="1484784"/>
            <a:ext cx="8219256" cy="4799558"/>
          </a:xfrm>
        </p:spPr>
        <p:txBody>
          <a:bodyPr rtlCol="0">
            <a:normAutofit/>
          </a:bodyPr>
          <a:lstStyle/>
          <a:p>
            <a:pPr fontAlgn="auto">
              <a:spcAft>
                <a:spcPts val="0"/>
              </a:spcAft>
              <a:defRPr/>
            </a:pPr>
            <a:r>
              <a:rPr lang="en-US" b="1" dirty="0"/>
              <a:t>Cross-border swaps are not possible for:</a:t>
            </a:r>
          </a:p>
          <a:p>
            <a:pPr fontAlgn="auto">
              <a:spcAft>
                <a:spcPts val="0"/>
              </a:spcAft>
              <a:defRPr/>
            </a:pPr>
            <a:r>
              <a:rPr lang="en-US" b="1" dirty="0"/>
              <a:t>ODI by Resident Individuals:</a:t>
            </a:r>
            <a:r>
              <a:rPr lang="en-US" dirty="0"/>
              <a:t> Resident individuals can acquire foreign securities by way of swap – only in case merger, demerger, amalgamation or liquidation</a:t>
            </a:r>
          </a:p>
          <a:p>
            <a:pPr fontAlgn="auto">
              <a:spcAft>
                <a:spcPts val="0"/>
              </a:spcAft>
              <a:defRPr/>
            </a:pPr>
            <a:endParaRPr lang="en-US" dirty="0"/>
          </a:p>
          <a:p>
            <a:pPr fontAlgn="auto">
              <a:spcAft>
                <a:spcPts val="0"/>
              </a:spcAft>
              <a:defRPr/>
            </a:pPr>
            <a:r>
              <a:rPr lang="en-US" b="1" dirty="0"/>
              <a:t>FDI in LLP:</a:t>
            </a:r>
            <a:r>
              <a:rPr lang="en-US" dirty="0"/>
              <a:t> FDI in LLP or its disinvestment cannot be done by way of swap as ‘equity instruments’ and ‘equity capital’ cover securities issued only by companies</a:t>
            </a:r>
          </a:p>
          <a:p>
            <a:pPr fontAlgn="auto">
              <a:spcAft>
                <a:spcPts val="0"/>
              </a:spcAft>
              <a:defRPr/>
            </a:pPr>
            <a:endParaRPr lang="en-US" dirty="0"/>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9F8A95AD-9B9C-F729-A961-71C8D554D38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42</a:t>
            </a:fld>
            <a:endParaRPr lang="en-US" altLang="en-US" dirty="0"/>
          </a:p>
        </p:txBody>
      </p:sp>
    </p:spTree>
    <p:extLst>
      <p:ext uri="{BB962C8B-B14F-4D97-AF65-F5344CB8AC3E}">
        <p14:creationId xmlns:p14="http://schemas.microsoft.com/office/powerpoint/2010/main" val="27087696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547B9-8405-8349-56B8-5427B46A80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23D322-0D89-65FB-A862-177D3F504F6E}"/>
              </a:ext>
            </a:extLst>
          </p:cNvPr>
          <p:cNvSpPr>
            <a:spLocks noGrp="1"/>
          </p:cNvSpPr>
          <p:nvPr>
            <p:ph type="ctrTitle"/>
          </p:nvPr>
        </p:nvSpPr>
        <p:spPr/>
        <p:txBody>
          <a:bodyPr>
            <a:normAutofit/>
          </a:bodyPr>
          <a:lstStyle/>
          <a:p>
            <a:r>
              <a:rPr lang="en-US" sz="3600" dirty="0"/>
              <a:t>Overseas Portfolio Investment</a:t>
            </a:r>
          </a:p>
        </p:txBody>
      </p:sp>
    </p:spTree>
    <p:extLst>
      <p:ext uri="{BB962C8B-B14F-4D97-AF65-F5344CB8AC3E}">
        <p14:creationId xmlns:p14="http://schemas.microsoft.com/office/powerpoint/2010/main" val="4664668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CAE9D7-D2F1-4ADB-AF37-55F08845C601}"/>
              </a:ext>
            </a:extLst>
          </p:cNvPr>
          <p:cNvSpPr>
            <a:spLocks noGrp="1"/>
          </p:cNvSpPr>
          <p:nvPr>
            <p:ph type="title"/>
          </p:nvPr>
        </p:nvSpPr>
        <p:spPr/>
        <p:txBody>
          <a:bodyPr/>
          <a:lstStyle/>
          <a:p>
            <a:r>
              <a:rPr lang="en-US" dirty="0">
                <a:latin typeface="+mj-lt"/>
              </a:rPr>
              <a:t>OI Rules</a:t>
            </a:r>
          </a:p>
        </p:txBody>
      </p:sp>
      <p:sp>
        <p:nvSpPr>
          <p:cNvPr id="3" name="Slide Number Placeholder 2">
            <a:extLst>
              <a:ext uri="{FF2B5EF4-FFF2-40B4-BE49-F238E27FC236}">
                <a16:creationId xmlns:a16="http://schemas.microsoft.com/office/drawing/2014/main" id="{4365B63F-C3BC-4B25-8913-D60AE572818D}"/>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44</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FF7E0196-3703-CBDF-778A-864DFEF3FD25}"/>
              </a:ext>
            </a:extLst>
          </p:cNvPr>
          <p:cNvSpPr>
            <a:spLocks noGrp="1"/>
          </p:cNvSpPr>
          <p:nvPr>
            <p:ph idx="1"/>
          </p:nvPr>
        </p:nvSpPr>
        <p:spPr>
          <a:xfrm>
            <a:off x="395536" y="1484784"/>
            <a:ext cx="8363272" cy="5010608"/>
          </a:xfrm>
        </p:spPr>
        <p:txBody>
          <a:bodyPr>
            <a:normAutofit/>
          </a:bodyPr>
          <a:lstStyle/>
          <a:p>
            <a:r>
              <a:rPr lang="en-US" sz="2200" b="1" u="sng" dirty="0"/>
              <a:t>Investment in foreign securities</a:t>
            </a:r>
          </a:p>
          <a:p>
            <a:endParaRPr lang="en-US" sz="2200" dirty="0"/>
          </a:p>
          <a:p>
            <a:r>
              <a:rPr lang="en-US" sz="2200" b="1" dirty="0"/>
              <a:t>Following not permitted as OPI:</a:t>
            </a:r>
          </a:p>
          <a:p>
            <a:r>
              <a:rPr lang="en-US" sz="2200" dirty="0"/>
              <a:t>Investment classified as ODI</a:t>
            </a:r>
          </a:p>
          <a:p>
            <a:r>
              <a:rPr lang="en-US" sz="2200" dirty="0"/>
              <a:t>Unlisted debt instrument</a:t>
            </a:r>
          </a:p>
          <a:p>
            <a:r>
              <a:rPr lang="en-US" sz="2200" dirty="0"/>
              <a:t>Security issued by a resident, who is not in an IFSC</a:t>
            </a:r>
          </a:p>
          <a:p>
            <a:r>
              <a:rPr lang="en-US" sz="2200" dirty="0"/>
              <a:t>Derivatives and commodities</a:t>
            </a:r>
          </a:p>
          <a:p>
            <a:endParaRPr lang="en-US" sz="2200" dirty="0"/>
          </a:p>
          <a:p>
            <a:r>
              <a:rPr lang="en-US" sz="2200" dirty="0"/>
              <a:t>Bonds of Indian companies listed on foreign stock exchanges</a:t>
            </a:r>
          </a:p>
          <a:p>
            <a:pPr lvl="1"/>
            <a:r>
              <a:rPr lang="en-US" sz="1800" dirty="0"/>
              <a:t>Not permitted (Security issued by a resident)</a:t>
            </a:r>
          </a:p>
        </p:txBody>
      </p:sp>
    </p:spTree>
    <p:extLst>
      <p:ext uri="{BB962C8B-B14F-4D97-AF65-F5344CB8AC3E}">
        <p14:creationId xmlns:p14="http://schemas.microsoft.com/office/powerpoint/2010/main" val="422230959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itle 1"/>
          <p:cNvSpPr>
            <a:spLocks noGrp="1"/>
          </p:cNvSpPr>
          <p:nvPr>
            <p:ph type="title"/>
          </p:nvPr>
        </p:nvSpPr>
        <p:spPr/>
        <p:txBody>
          <a:bodyPr/>
          <a:lstStyle/>
          <a:p>
            <a:r>
              <a:rPr lang="en-US" sz="2400" dirty="0"/>
              <a:t>Para 1(ix)(e) of OI Directions</a:t>
            </a:r>
          </a:p>
        </p:txBody>
      </p:sp>
      <p:sp>
        <p:nvSpPr>
          <p:cNvPr id="3" name="Content Placeholder 2"/>
          <p:cNvSpPr>
            <a:spLocks noGrp="1"/>
          </p:cNvSpPr>
          <p:nvPr>
            <p:ph idx="1"/>
          </p:nvPr>
        </p:nvSpPr>
        <p:spPr>
          <a:xfrm>
            <a:off x="395536" y="1484784"/>
            <a:ext cx="8291264" cy="5040560"/>
          </a:xfrm>
        </p:spPr>
        <p:txBody>
          <a:bodyPr rtlCol="0">
            <a:normAutofit lnSpcReduction="10000"/>
          </a:bodyPr>
          <a:lstStyle/>
          <a:p>
            <a:r>
              <a:rPr lang="en-US" b="0" i="0" u="none" strike="noStrike" baseline="0" dirty="0">
                <a:solidFill>
                  <a:srgbClr val="000000"/>
                </a:solidFill>
                <a:latin typeface="Arial" panose="020B0604020202020204" pitchFamily="34" charset="0"/>
              </a:rPr>
              <a:t>The investment (including sponsor contribution) in </a:t>
            </a:r>
            <a:r>
              <a:rPr lang="en-US" b="1" i="0" u="sng" strike="noStrike" baseline="0" dirty="0">
                <a:solidFill>
                  <a:srgbClr val="000000"/>
                </a:solidFill>
                <a:latin typeface="Arial" panose="020B0604020202020204" pitchFamily="34" charset="0"/>
              </a:rPr>
              <a:t>units</a:t>
            </a:r>
            <a:r>
              <a:rPr lang="en-US" b="0" i="0" u="none" strike="noStrike" baseline="0" dirty="0">
                <a:solidFill>
                  <a:srgbClr val="000000"/>
                </a:solidFill>
                <a:latin typeface="Arial" panose="020B0604020202020204" pitchFamily="34" charset="0"/>
              </a:rPr>
              <a:t> of any </a:t>
            </a:r>
            <a:r>
              <a:rPr lang="en-US" b="1" i="0" u="sng" strike="noStrike" baseline="0" dirty="0">
                <a:solidFill>
                  <a:srgbClr val="000000"/>
                </a:solidFill>
                <a:latin typeface="Arial" panose="020B0604020202020204" pitchFamily="34" charset="0"/>
              </a:rPr>
              <a:t>investment fund overseas, duly regulated</a:t>
            </a:r>
            <a:r>
              <a:rPr lang="en-US" b="0" i="0" u="none" strike="noStrike" baseline="0" dirty="0">
                <a:solidFill>
                  <a:srgbClr val="000000"/>
                </a:solidFill>
                <a:latin typeface="Arial" panose="020B0604020202020204" pitchFamily="34" charset="0"/>
              </a:rPr>
              <a:t> by the regulator for the financial sector in the host jurisdiction, shall be considered as OPI. </a:t>
            </a:r>
          </a:p>
          <a:p>
            <a:endParaRPr lang="en-US" sz="2400" b="1" dirty="0"/>
          </a:p>
          <a:p>
            <a:r>
              <a:rPr lang="en-US" dirty="0"/>
              <a:t>In several countries such as Singapore, the Fund is not regulated. The Fund Manager is regulated. </a:t>
            </a:r>
          </a:p>
          <a:p>
            <a:r>
              <a:rPr lang="en-US" dirty="0"/>
              <a:t>This posed as a restriction on investment in such Funds which were regulated. </a:t>
            </a:r>
          </a:p>
          <a:p>
            <a:pPr lvl="2">
              <a:defRPr/>
            </a:pPr>
            <a:endParaRPr lang="en-US" dirty="0"/>
          </a:p>
          <a:p>
            <a:pPr fontAlgn="auto">
              <a:spcAft>
                <a:spcPts val="0"/>
              </a:spcAft>
              <a:defRPr/>
            </a:pPr>
            <a:r>
              <a:rPr lang="en-US" dirty="0"/>
              <a:t>Also, Investment Fund may not always issue “units”</a:t>
            </a:r>
          </a:p>
          <a:p>
            <a:pPr fontAlgn="auto">
              <a:spcAft>
                <a:spcPts val="0"/>
              </a:spcAft>
              <a:defRPr/>
            </a:pPr>
            <a:r>
              <a:rPr lang="en-US" dirty="0"/>
              <a:t>It can be capital interest in the entity</a:t>
            </a:r>
          </a:p>
          <a:p>
            <a:pPr lvl="1">
              <a:defRPr/>
            </a:pPr>
            <a:r>
              <a:rPr lang="en-US" dirty="0"/>
              <a:t>Most common being LP-GP structure</a:t>
            </a:r>
          </a:p>
        </p:txBody>
      </p:sp>
      <p:sp>
        <p:nvSpPr>
          <p:cNvPr id="4" name="Slide Number Placeholder 3">
            <a:extLst>
              <a:ext uri="{FF2B5EF4-FFF2-40B4-BE49-F238E27FC236}">
                <a16:creationId xmlns:a16="http://schemas.microsoft.com/office/drawing/2014/main" id="{98FDD482-CC4D-73CD-EC74-E16704B0958A}"/>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45</a:t>
            </a:fld>
            <a:endParaRPr lang="en-US" altLang="en-US" dirty="0"/>
          </a:p>
        </p:txBody>
      </p:sp>
    </p:spTree>
    <p:extLst>
      <p:ext uri="{BB962C8B-B14F-4D97-AF65-F5344CB8AC3E}">
        <p14:creationId xmlns:p14="http://schemas.microsoft.com/office/powerpoint/2010/main" val="33601399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2F4173-B341-C83F-66B0-B41B0CB1B606}"/>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8DD9F57-FE4B-4D04-EBC0-0DFE7A362D63}"/>
              </a:ext>
            </a:extLst>
          </p:cNvPr>
          <p:cNvSpPr>
            <a:spLocks noGrp="1"/>
          </p:cNvSpPr>
          <p:nvPr>
            <p:ph type="title"/>
          </p:nvPr>
        </p:nvSpPr>
        <p:spPr/>
        <p:txBody>
          <a:bodyPr/>
          <a:lstStyle/>
          <a:p>
            <a:r>
              <a:rPr lang="en-US" sz="2400" dirty="0"/>
              <a:t>A.P. (DIR Series) Circular No. 09 dated June 7, 2024</a:t>
            </a:r>
            <a:endParaRPr lang="en-IN" dirty="0">
              <a:cs typeface="Arial" charset="0"/>
            </a:endParaRPr>
          </a:p>
        </p:txBody>
      </p:sp>
      <p:sp>
        <p:nvSpPr>
          <p:cNvPr id="3" name="Content Placeholder 2">
            <a:extLst>
              <a:ext uri="{FF2B5EF4-FFF2-40B4-BE49-F238E27FC236}">
                <a16:creationId xmlns:a16="http://schemas.microsoft.com/office/drawing/2014/main" id="{3DE2E0FF-BBAE-3DFB-B433-5019995562EA}"/>
              </a:ext>
            </a:extLst>
          </p:cNvPr>
          <p:cNvSpPr>
            <a:spLocks noGrp="1"/>
          </p:cNvSpPr>
          <p:nvPr>
            <p:ph idx="1"/>
          </p:nvPr>
        </p:nvSpPr>
        <p:spPr>
          <a:xfrm>
            <a:off x="395536" y="1412776"/>
            <a:ext cx="8291264" cy="4943574"/>
          </a:xfrm>
        </p:spPr>
        <p:txBody>
          <a:bodyPr rtlCol="0">
            <a:normAutofit/>
          </a:bodyPr>
          <a:lstStyle/>
          <a:p>
            <a:pPr>
              <a:lnSpc>
                <a:spcPct val="150000"/>
              </a:lnSpc>
            </a:pPr>
            <a:r>
              <a:rPr lang="en-US" sz="1800" b="0" i="0" u="none" strike="noStrike" baseline="0" dirty="0">
                <a:solidFill>
                  <a:srgbClr val="000000"/>
                </a:solidFill>
                <a:latin typeface="Arial" panose="020B0604020202020204" pitchFamily="34" charset="0"/>
              </a:rPr>
              <a:t>The investment (including sponsor contribution) in units </a:t>
            </a:r>
            <a:r>
              <a:rPr lang="en-US" sz="1800" b="1" i="0" u="sng" strike="noStrike" baseline="0" dirty="0">
                <a:solidFill>
                  <a:srgbClr val="000000"/>
                </a:solidFill>
                <a:latin typeface="Arial" panose="020B0604020202020204" pitchFamily="34" charset="0"/>
              </a:rPr>
              <a:t>or any other instrument (by whatever name called)</a:t>
            </a:r>
            <a:r>
              <a:rPr lang="en-US" sz="1800" i="0" strike="noStrike" baseline="0" dirty="0">
                <a:solidFill>
                  <a:srgbClr val="000000"/>
                </a:solidFill>
                <a:latin typeface="Arial" panose="020B0604020202020204" pitchFamily="34" charset="0"/>
              </a:rPr>
              <a:t> </a:t>
            </a:r>
            <a:r>
              <a:rPr lang="en-US" sz="1800" b="0" i="0" u="none" strike="noStrike" baseline="0" dirty="0">
                <a:solidFill>
                  <a:srgbClr val="000000"/>
                </a:solidFill>
                <a:latin typeface="Arial" panose="020B0604020202020204" pitchFamily="34" charset="0"/>
              </a:rPr>
              <a:t>issued by an investment fund overseas, duly regulated by the regulator for the financial sector in the host jurisdiction, shall be treated as OPI….</a:t>
            </a:r>
          </a:p>
          <a:p>
            <a:pPr>
              <a:lnSpc>
                <a:spcPct val="150000"/>
              </a:lnSpc>
            </a:pPr>
            <a:r>
              <a:rPr lang="en-US" sz="1800" b="1" i="0" strike="noStrike" baseline="0" dirty="0">
                <a:solidFill>
                  <a:srgbClr val="000000"/>
                </a:solidFill>
                <a:latin typeface="Arial" panose="020B0604020202020204" pitchFamily="34" charset="0"/>
              </a:rPr>
              <a:t>Explanation: ‘investment fund overseas, duly regulated’ for the purpose of this para shall also include funds whose activities are regulated by financial sector regulator of host country or jurisdiction </a:t>
            </a:r>
            <a:r>
              <a:rPr lang="en-US" sz="1800" b="1" i="0" u="sng" strike="noStrike" baseline="0" dirty="0">
                <a:solidFill>
                  <a:srgbClr val="000000"/>
                </a:solidFill>
                <a:latin typeface="Arial" panose="020B0604020202020204" pitchFamily="34" charset="0"/>
              </a:rPr>
              <a:t>through a fund manager. </a:t>
            </a:r>
          </a:p>
          <a:p>
            <a:pPr lvl="3">
              <a:lnSpc>
                <a:spcPct val="150000"/>
              </a:lnSpc>
              <a:defRPr/>
            </a:pPr>
            <a:endParaRPr lang="en-US" dirty="0"/>
          </a:p>
          <a:p>
            <a:pPr fontAlgn="auto">
              <a:lnSpc>
                <a:spcPct val="150000"/>
              </a:lnSpc>
              <a:spcAft>
                <a:spcPts val="0"/>
              </a:spcAft>
              <a:defRPr/>
            </a:pPr>
            <a:r>
              <a:rPr lang="en-US" dirty="0"/>
              <a:t>Both issues have been addressed through this circular</a:t>
            </a:r>
          </a:p>
        </p:txBody>
      </p:sp>
      <p:sp>
        <p:nvSpPr>
          <p:cNvPr id="4" name="Slide Number Placeholder 3">
            <a:extLst>
              <a:ext uri="{FF2B5EF4-FFF2-40B4-BE49-F238E27FC236}">
                <a16:creationId xmlns:a16="http://schemas.microsoft.com/office/drawing/2014/main" id="{004B02AE-3917-207B-8329-723E48BC43B7}"/>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46</a:t>
            </a:fld>
            <a:endParaRPr lang="en-US" altLang="en-US" dirty="0"/>
          </a:p>
        </p:txBody>
      </p:sp>
    </p:spTree>
    <p:extLst>
      <p:ext uri="{BB962C8B-B14F-4D97-AF65-F5344CB8AC3E}">
        <p14:creationId xmlns:p14="http://schemas.microsoft.com/office/powerpoint/2010/main" val="391674947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0260DB-9848-A99A-B666-77B37FE375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B71478-1B50-C915-73BE-374A8465DAE4}"/>
              </a:ext>
            </a:extLst>
          </p:cNvPr>
          <p:cNvSpPr>
            <a:spLocks noGrp="1"/>
          </p:cNvSpPr>
          <p:nvPr>
            <p:ph type="ctrTitle"/>
          </p:nvPr>
        </p:nvSpPr>
        <p:spPr/>
        <p:txBody>
          <a:bodyPr>
            <a:normAutofit/>
          </a:bodyPr>
          <a:lstStyle/>
          <a:p>
            <a:r>
              <a:rPr lang="en-US" sz="3600" dirty="0"/>
              <a:t>Non-repatriable investments excluded from IFI calculation</a:t>
            </a:r>
          </a:p>
        </p:txBody>
      </p:sp>
    </p:spTree>
    <p:extLst>
      <p:ext uri="{BB962C8B-B14F-4D97-AF65-F5344CB8AC3E}">
        <p14:creationId xmlns:p14="http://schemas.microsoft.com/office/powerpoint/2010/main" val="319024836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BA86E6-8489-6956-3545-D9732A76D5DE}"/>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8F68CD8E-A4FF-231F-65CF-EA4E2EB34802}"/>
              </a:ext>
            </a:extLst>
          </p:cNvPr>
          <p:cNvSpPr>
            <a:spLocks noGrp="1"/>
          </p:cNvSpPr>
          <p:nvPr>
            <p:ph type="title"/>
          </p:nvPr>
        </p:nvSpPr>
        <p:spPr/>
        <p:txBody>
          <a:bodyPr>
            <a:normAutofit fontScale="90000"/>
          </a:bodyPr>
          <a:lstStyle/>
          <a:p>
            <a:r>
              <a:rPr lang="en-US" dirty="0">
                <a:cs typeface="Arial" charset="0"/>
              </a:rPr>
              <a:t>Exclusion from IFI calculation – Investment on a non-repatriation basis by “OCIs” and “entities owned &amp; controlled by NRI/OCI”</a:t>
            </a:r>
            <a:endParaRPr lang="en-IN" dirty="0">
              <a:cs typeface="Arial" charset="0"/>
            </a:endParaRPr>
          </a:p>
        </p:txBody>
      </p:sp>
      <p:sp>
        <p:nvSpPr>
          <p:cNvPr id="3" name="Content Placeholder 2">
            <a:extLst>
              <a:ext uri="{FF2B5EF4-FFF2-40B4-BE49-F238E27FC236}">
                <a16:creationId xmlns:a16="http://schemas.microsoft.com/office/drawing/2014/main" id="{9DB8E1F6-A74B-5D07-E3C2-AD211B2B23FE}"/>
              </a:ext>
            </a:extLst>
          </p:cNvPr>
          <p:cNvSpPr>
            <a:spLocks noGrp="1"/>
          </p:cNvSpPr>
          <p:nvPr>
            <p:ph idx="1"/>
          </p:nvPr>
        </p:nvSpPr>
        <p:spPr>
          <a:xfrm>
            <a:off x="4844060" y="1340767"/>
            <a:ext cx="3888426" cy="3196139"/>
          </a:xfrm>
        </p:spPr>
        <p:txBody>
          <a:bodyPr rtlCol="0">
            <a:normAutofit/>
          </a:bodyPr>
          <a:lstStyle/>
          <a:p>
            <a:pPr fontAlgn="auto">
              <a:spcAft>
                <a:spcPts val="0"/>
              </a:spcAft>
              <a:defRPr/>
            </a:pPr>
            <a:r>
              <a:rPr lang="en-US" dirty="0"/>
              <a:t>A foreign company has made 48% FDI in an Indian company, ICO. </a:t>
            </a:r>
          </a:p>
          <a:p>
            <a:pPr lvl="1">
              <a:defRPr/>
            </a:pPr>
            <a:endParaRPr lang="en-US" dirty="0"/>
          </a:p>
          <a:p>
            <a:pPr fontAlgn="auto">
              <a:spcAft>
                <a:spcPts val="0"/>
              </a:spcAft>
              <a:defRPr/>
            </a:pPr>
            <a:r>
              <a:rPr lang="en-US" dirty="0"/>
              <a:t>An OCI and his foreign company own the balance shareholding on non-repatriation basis. </a:t>
            </a:r>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C17DAD89-3ABD-521C-0883-DC34285CDC75}"/>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48</a:t>
            </a:fld>
            <a:endParaRPr lang="en-US" altLang="en-US" dirty="0"/>
          </a:p>
        </p:txBody>
      </p:sp>
      <p:sp>
        <p:nvSpPr>
          <p:cNvPr id="2" name="Rectangle 1">
            <a:extLst>
              <a:ext uri="{FF2B5EF4-FFF2-40B4-BE49-F238E27FC236}">
                <a16:creationId xmlns:a16="http://schemas.microsoft.com/office/drawing/2014/main" id="{CF50B84E-62EF-6F28-DBAB-CFA761B23C73}"/>
              </a:ext>
            </a:extLst>
          </p:cNvPr>
          <p:cNvSpPr/>
          <p:nvPr/>
        </p:nvSpPr>
        <p:spPr>
          <a:xfrm>
            <a:off x="627684" y="4869160"/>
            <a:ext cx="1424035" cy="114300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a:solidFill>
                  <a:schemeClr val="tx1"/>
                </a:solidFill>
              </a:rPr>
              <a:t>OCI-owned &amp; controlled company</a:t>
            </a:r>
          </a:p>
        </p:txBody>
      </p:sp>
      <p:cxnSp>
        <p:nvCxnSpPr>
          <p:cNvPr id="6" name="Straight Connector 5">
            <a:extLst>
              <a:ext uri="{FF2B5EF4-FFF2-40B4-BE49-F238E27FC236}">
                <a16:creationId xmlns:a16="http://schemas.microsoft.com/office/drawing/2014/main" id="{27E244D8-FC6E-DEFA-F134-C4CE38B17ABC}"/>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7D1B56E5-CC46-17DC-311E-2DABE6A9DBFF}"/>
              </a:ext>
            </a:extLst>
          </p:cNvPr>
          <p:cNvSpPr/>
          <p:nvPr/>
        </p:nvSpPr>
        <p:spPr>
          <a:xfrm>
            <a:off x="3381106" y="3577839"/>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ICO</a:t>
            </a:r>
          </a:p>
        </p:txBody>
      </p:sp>
      <p:sp>
        <p:nvSpPr>
          <p:cNvPr id="8" name="TextBox 7">
            <a:extLst>
              <a:ext uri="{FF2B5EF4-FFF2-40B4-BE49-F238E27FC236}">
                <a16:creationId xmlns:a16="http://schemas.microsoft.com/office/drawing/2014/main" id="{E31A15BA-4D84-9B40-5232-11C909DD9E42}"/>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0E00A45A-70E4-81B3-8E0C-67BC7C32491D}"/>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566FEDBC-53BE-F310-8E26-AD86B0EC6FFF}"/>
              </a:ext>
            </a:extLst>
          </p:cNvPr>
          <p:cNvSpPr/>
          <p:nvPr/>
        </p:nvSpPr>
        <p:spPr>
          <a:xfrm>
            <a:off x="627686" y="3573016"/>
            <a:ext cx="1424034" cy="52547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IN" dirty="0">
                <a:solidFill>
                  <a:schemeClr val="tx1"/>
                </a:solidFill>
              </a:rPr>
              <a:t>OCI</a:t>
            </a:r>
          </a:p>
        </p:txBody>
      </p:sp>
      <p:cxnSp>
        <p:nvCxnSpPr>
          <p:cNvPr id="11" name="Straight Arrow Connector 10">
            <a:extLst>
              <a:ext uri="{FF2B5EF4-FFF2-40B4-BE49-F238E27FC236}">
                <a16:creationId xmlns:a16="http://schemas.microsoft.com/office/drawing/2014/main" id="{7BB34689-93FE-D065-A63B-B7290F880406}"/>
              </a:ext>
            </a:extLst>
          </p:cNvPr>
          <p:cNvCxnSpPr>
            <a:cxnSpLocks/>
            <a:stCxn id="2" idx="0"/>
            <a:endCxn id="7" idx="2"/>
          </p:cNvCxnSpPr>
          <p:nvPr/>
        </p:nvCxnSpPr>
        <p:spPr>
          <a:xfrm flipV="1">
            <a:off x="1339702" y="4103310"/>
            <a:ext cx="2753421" cy="765850"/>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27" name="Straight Arrow Connector 26">
            <a:extLst>
              <a:ext uri="{FF2B5EF4-FFF2-40B4-BE49-F238E27FC236}">
                <a16:creationId xmlns:a16="http://schemas.microsoft.com/office/drawing/2014/main" id="{C78850C7-71AF-C1FA-2518-7FF0CB4BC61F}"/>
              </a:ext>
            </a:extLst>
          </p:cNvPr>
          <p:cNvCxnSpPr>
            <a:cxnSpLocks/>
            <a:stCxn id="10" idx="3"/>
            <a:endCxn id="7" idx="1"/>
          </p:cNvCxnSpPr>
          <p:nvPr/>
        </p:nvCxnSpPr>
        <p:spPr>
          <a:xfrm>
            <a:off x="2051720" y="3835752"/>
            <a:ext cx="1329386" cy="4823"/>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24" name="TextBox 23">
            <a:extLst>
              <a:ext uri="{FF2B5EF4-FFF2-40B4-BE49-F238E27FC236}">
                <a16:creationId xmlns:a16="http://schemas.microsoft.com/office/drawing/2014/main" id="{9E0AB746-9BBE-E27E-5623-21B49B0367A7}"/>
              </a:ext>
            </a:extLst>
          </p:cNvPr>
          <p:cNvSpPr txBox="1"/>
          <p:nvPr/>
        </p:nvSpPr>
        <p:spPr>
          <a:xfrm>
            <a:off x="2586033" y="3500583"/>
            <a:ext cx="763076" cy="369332"/>
          </a:xfrm>
          <a:prstGeom prst="rect">
            <a:avLst/>
          </a:prstGeom>
          <a:noFill/>
        </p:spPr>
        <p:txBody>
          <a:bodyPr wrap="square" rtlCol="0">
            <a:spAutoFit/>
          </a:bodyPr>
          <a:lstStyle/>
          <a:p>
            <a:r>
              <a:rPr lang="en-US" dirty="0">
                <a:solidFill>
                  <a:srgbClr val="000000"/>
                </a:solidFill>
              </a:rPr>
              <a:t>26%</a:t>
            </a:r>
          </a:p>
        </p:txBody>
      </p:sp>
      <p:sp>
        <p:nvSpPr>
          <p:cNvPr id="25" name="TextBox 24">
            <a:extLst>
              <a:ext uri="{FF2B5EF4-FFF2-40B4-BE49-F238E27FC236}">
                <a16:creationId xmlns:a16="http://schemas.microsoft.com/office/drawing/2014/main" id="{D684F73D-61C5-9655-5896-C519CB9BCF24}"/>
              </a:ext>
            </a:extLst>
          </p:cNvPr>
          <p:cNvSpPr txBox="1"/>
          <p:nvPr/>
        </p:nvSpPr>
        <p:spPr>
          <a:xfrm>
            <a:off x="2998886" y="4418054"/>
            <a:ext cx="763076" cy="369332"/>
          </a:xfrm>
          <a:prstGeom prst="rect">
            <a:avLst/>
          </a:prstGeom>
          <a:noFill/>
        </p:spPr>
        <p:txBody>
          <a:bodyPr wrap="square" rtlCol="0">
            <a:spAutoFit/>
          </a:bodyPr>
          <a:lstStyle/>
          <a:p>
            <a:r>
              <a:rPr lang="en-US" dirty="0">
                <a:solidFill>
                  <a:srgbClr val="000000"/>
                </a:solidFill>
              </a:rPr>
              <a:t>26%</a:t>
            </a:r>
          </a:p>
        </p:txBody>
      </p:sp>
      <p:sp>
        <p:nvSpPr>
          <p:cNvPr id="29" name="Rectangle 28">
            <a:extLst>
              <a:ext uri="{FF2B5EF4-FFF2-40B4-BE49-F238E27FC236}">
                <a16:creationId xmlns:a16="http://schemas.microsoft.com/office/drawing/2014/main" id="{9EA75A89-F663-994A-291B-B977CE75C1A1}"/>
              </a:ext>
            </a:extLst>
          </p:cNvPr>
          <p:cNvSpPr/>
          <p:nvPr/>
        </p:nvSpPr>
        <p:spPr>
          <a:xfrm>
            <a:off x="627686" y="2061657"/>
            <a:ext cx="1424034" cy="695754"/>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Foreign company</a:t>
            </a:r>
          </a:p>
        </p:txBody>
      </p:sp>
      <p:cxnSp>
        <p:nvCxnSpPr>
          <p:cNvPr id="31" name="Straight Arrow Connector 30">
            <a:extLst>
              <a:ext uri="{FF2B5EF4-FFF2-40B4-BE49-F238E27FC236}">
                <a16:creationId xmlns:a16="http://schemas.microsoft.com/office/drawing/2014/main" id="{439C8D04-8136-B870-B053-B35C8FEFFC74}"/>
              </a:ext>
            </a:extLst>
          </p:cNvPr>
          <p:cNvCxnSpPr>
            <a:cxnSpLocks/>
            <a:stCxn id="29" idx="3"/>
            <a:endCxn id="7" idx="0"/>
          </p:cNvCxnSpPr>
          <p:nvPr/>
        </p:nvCxnSpPr>
        <p:spPr>
          <a:xfrm>
            <a:off x="2051720" y="2409534"/>
            <a:ext cx="2041403" cy="1168305"/>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sp>
        <p:nvSpPr>
          <p:cNvPr id="35" name="TextBox 34">
            <a:extLst>
              <a:ext uri="{FF2B5EF4-FFF2-40B4-BE49-F238E27FC236}">
                <a16:creationId xmlns:a16="http://schemas.microsoft.com/office/drawing/2014/main" id="{CB4BF45A-073E-8F94-D5CC-4EBE750AFC2F}"/>
              </a:ext>
            </a:extLst>
          </p:cNvPr>
          <p:cNvSpPr txBox="1"/>
          <p:nvPr/>
        </p:nvSpPr>
        <p:spPr>
          <a:xfrm>
            <a:off x="2958340" y="2624355"/>
            <a:ext cx="763076" cy="369332"/>
          </a:xfrm>
          <a:prstGeom prst="rect">
            <a:avLst/>
          </a:prstGeom>
          <a:noFill/>
        </p:spPr>
        <p:txBody>
          <a:bodyPr wrap="square" rtlCol="0">
            <a:spAutoFit/>
          </a:bodyPr>
          <a:lstStyle/>
          <a:p>
            <a:r>
              <a:rPr lang="en-US" dirty="0">
                <a:solidFill>
                  <a:srgbClr val="000000"/>
                </a:solidFill>
              </a:rPr>
              <a:t>48%</a:t>
            </a:r>
          </a:p>
        </p:txBody>
      </p:sp>
      <p:graphicFrame>
        <p:nvGraphicFramePr>
          <p:cNvPr id="37" name="Table 36">
            <a:extLst>
              <a:ext uri="{FF2B5EF4-FFF2-40B4-BE49-F238E27FC236}">
                <a16:creationId xmlns:a16="http://schemas.microsoft.com/office/drawing/2014/main" id="{51D774C4-D63B-E106-5EE5-2BB9E68ABA55}"/>
              </a:ext>
            </a:extLst>
          </p:cNvPr>
          <p:cNvGraphicFramePr>
            <a:graphicFrameLocks noGrp="1"/>
          </p:cNvGraphicFramePr>
          <p:nvPr/>
        </p:nvGraphicFramePr>
        <p:xfrm>
          <a:off x="4844060" y="4941168"/>
          <a:ext cx="4104456" cy="1010920"/>
        </p:xfrm>
        <a:graphic>
          <a:graphicData uri="http://schemas.openxmlformats.org/drawingml/2006/table">
            <a:tbl>
              <a:tblPr firstRow="1" bandRow="1">
                <a:tableStyleId>{5C22544A-7EE6-4342-B048-85BDC9FD1C3A}</a:tableStyleId>
              </a:tblPr>
              <a:tblGrid>
                <a:gridCol w="2055217">
                  <a:extLst>
                    <a:ext uri="{9D8B030D-6E8A-4147-A177-3AD203B41FA5}">
                      <a16:colId xmlns:a16="http://schemas.microsoft.com/office/drawing/2014/main" val="3509839866"/>
                    </a:ext>
                  </a:extLst>
                </a:gridCol>
                <a:gridCol w="2049239">
                  <a:extLst>
                    <a:ext uri="{9D8B030D-6E8A-4147-A177-3AD203B41FA5}">
                      <a16:colId xmlns:a16="http://schemas.microsoft.com/office/drawing/2014/main" val="567073190"/>
                    </a:ext>
                  </a:extLst>
                </a:gridCol>
              </a:tblGrid>
              <a:tr h="370840">
                <a:tc>
                  <a:txBody>
                    <a:bodyPr/>
                    <a:lstStyle/>
                    <a:p>
                      <a:pPr algn="ctr"/>
                      <a:r>
                        <a:rPr lang="en-IN" dirty="0"/>
                        <a:t>Till </a:t>
                      </a:r>
                    </a:p>
                    <a:p>
                      <a:pPr algn="ctr"/>
                      <a:r>
                        <a:rPr lang="en-IN" dirty="0"/>
                        <a:t>16</a:t>
                      </a:r>
                      <a:r>
                        <a:rPr lang="en-IN" baseline="30000" dirty="0"/>
                        <a:t>th</a:t>
                      </a:r>
                      <a:r>
                        <a:rPr lang="en-IN" dirty="0"/>
                        <a:t> August 2024</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From </a:t>
                      </a:r>
                    </a:p>
                    <a:p>
                      <a:pPr marL="0" marR="0" lvl="0" indent="0" algn="ctr" defTabSz="914400" rtl="0" eaLnBrk="1" fontAlgn="auto" latinLnBrk="0" hangingPunct="1">
                        <a:lnSpc>
                          <a:spcPct val="100000"/>
                        </a:lnSpc>
                        <a:spcBef>
                          <a:spcPts val="0"/>
                        </a:spcBef>
                        <a:spcAft>
                          <a:spcPts val="0"/>
                        </a:spcAft>
                        <a:buClrTx/>
                        <a:buSzTx/>
                        <a:buFontTx/>
                        <a:buNone/>
                        <a:tabLst/>
                        <a:defRPr/>
                      </a:pPr>
                      <a:r>
                        <a:rPr lang="en-IN" dirty="0"/>
                        <a:t>16</a:t>
                      </a:r>
                      <a:r>
                        <a:rPr lang="en-IN" baseline="30000" dirty="0"/>
                        <a:t>th</a:t>
                      </a:r>
                      <a:r>
                        <a:rPr lang="en-IN" dirty="0"/>
                        <a:t> August 2024</a:t>
                      </a:r>
                    </a:p>
                  </a:txBody>
                  <a:tcPr/>
                </a:tc>
                <a:extLst>
                  <a:ext uri="{0D108BD9-81ED-4DB2-BD59-A6C34878D82A}">
                    <a16:rowId xmlns:a16="http://schemas.microsoft.com/office/drawing/2014/main" val="1848781286"/>
                  </a:ext>
                </a:extLst>
              </a:tr>
              <a:tr h="370840">
                <a:tc>
                  <a:txBody>
                    <a:bodyPr/>
                    <a:lstStyle/>
                    <a:p>
                      <a:r>
                        <a:rPr lang="en-IN" dirty="0"/>
                        <a:t>ICO is an FOCC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dirty="0"/>
                        <a:t>ICO not an FOCC</a:t>
                      </a:r>
                    </a:p>
                  </a:txBody>
                  <a:tcPr/>
                </a:tc>
                <a:extLst>
                  <a:ext uri="{0D108BD9-81ED-4DB2-BD59-A6C34878D82A}">
                    <a16:rowId xmlns:a16="http://schemas.microsoft.com/office/drawing/2014/main" val="2138162053"/>
                  </a:ext>
                </a:extLst>
              </a:tr>
            </a:tbl>
          </a:graphicData>
        </a:graphic>
      </p:graphicFrame>
    </p:spTree>
    <p:extLst>
      <p:ext uri="{BB962C8B-B14F-4D97-AF65-F5344CB8AC3E}">
        <p14:creationId xmlns:p14="http://schemas.microsoft.com/office/powerpoint/2010/main" val="2372738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39CAD-AE59-46F6-89B7-9943413C5FB1}"/>
              </a:ext>
            </a:extLst>
          </p:cNvPr>
          <p:cNvSpPr>
            <a:spLocks noGrp="1"/>
          </p:cNvSpPr>
          <p:nvPr>
            <p:ph type="title"/>
          </p:nvPr>
        </p:nvSpPr>
        <p:spPr/>
        <p:txBody>
          <a:bodyPr/>
          <a:lstStyle/>
          <a:p>
            <a:r>
              <a:rPr lang="en-IN" dirty="0"/>
              <a:t>FEMA – What it really is!</a:t>
            </a:r>
          </a:p>
        </p:txBody>
      </p:sp>
      <p:sp>
        <p:nvSpPr>
          <p:cNvPr id="3" name="Content Placeholder 2">
            <a:extLst>
              <a:ext uri="{FF2B5EF4-FFF2-40B4-BE49-F238E27FC236}">
                <a16:creationId xmlns:a16="http://schemas.microsoft.com/office/drawing/2014/main" id="{FB02527A-83D8-49AC-A580-5527CA6772AB}"/>
              </a:ext>
            </a:extLst>
          </p:cNvPr>
          <p:cNvSpPr>
            <a:spLocks noGrp="1"/>
          </p:cNvSpPr>
          <p:nvPr>
            <p:ph idx="1"/>
          </p:nvPr>
        </p:nvSpPr>
        <p:spPr>
          <a:xfrm>
            <a:off x="304800" y="1295400"/>
            <a:ext cx="8229600" cy="5060952"/>
          </a:xfrm>
        </p:spPr>
        <p:txBody>
          <a:bodyPr>
            <a:normAutofit fontScale="92500" lnSpcReduction="10000"/>
          </a:bodyPr>
          <a:lstStyle/>
          <a:p>
            <a:r>
              <a:rPr lang="en-IN" sz="2800" dirty="0"/>
              <a:t>Government “Policy” drafted in a legal language</a:t>
            </a:r>
          </a:p>
          <a:p>
            <a:pPr lvl="1"/>
            <a:r>
              <a:rPr lang="en-IN" sz="2000" dirty="0"/>
              <a:t>Written in non-legal language</a:t>
            </a:r>
          </a:p>
          <a:p>
            <a:pPr lvl="2"/>
            <a:r>
              <a:rPr lang="en-US" sz="1800" dirty="0"/>
              <a:t>Compounded by change in position later in time</a:t>
            </a:r>
          </a:p>
          <a:p>
            <a:pPr lvl="1"/>
            <a:r>
              <a:rPr lang="en-IN" sz="2000" dirty="0"/>
              <a:t>Not the best drafting</a:t>
            </a:r>
          </a:p>
          <a:p>
            <a:pPr lvl="2"/>
            <a:r>
              <a:rPr lang="en-IN" sz="1800" dirty="0"/>
              <a:t>Precis writing gone bad</a:t>
            </a:r>
          </a:p>
          <a:p>
            <a:pPr lvl="1"/>
            <a:r>
              <a:rPr lang="en-IN" dirty="0"/>
              <a:t>Aggravated when ‘interpreted’</a:t>
            </a:r>
          </a:p>
          <a:p>
            <a:pPr lvl="2"/>
            <a:r>
              <a:rPr lang="en-IN" sz="2000" dirty="0"/>
              <a:t>Technical interpretation will not work</a:t>
            </a:r>
          </a:p>
          <a:p>
            <a:pPr lvl="2"/>
            <a:r>
              <a:rPr lang="en-IN" sz="2000" dirty="0"/>
              <a:t>Absence does not mean that it is permitted, rather the reverse</a:t>
            </a:r>
          </a:p>
          <a:p>
            <a:pPr lvl="1"/>
            <a:r>
              <a:rPr lang="en-US" sz="2000" dirty="0"/>
              <a:t>Multiple notifications and rules can apply to a particular transaction</a:t>
            </a:r>
          </a:p>
          <a:p>
            <a:pPr lvl="2"/>
            <a:r>
              <a:rPr lang="en-US" sz="1800" dirty="0"/>
              <a:t>Inconsistencies between RBI and other regulators</a:t>
            </a:r>
          </a:p>
          <a:p>
            <a:pPr lvl="1"/>
            <a:endParaRPr lang="en-IN" sz="2000" dirty="0"/>
          </a:p>
          <a:p>
            <a:r>
              <a:rPr lang="en-IN" sz="2800" dirty="0"/>
              <a:t>Intent matters over and above everything else</a:t>
            </a:r>
          </a:p>
          <a:p>
            <a:pPr lvl="1"/>
            <a:r>
              <a:rPr lang="en-IN" sz="2000" dirty="0"/>
              <a:t>Some views have been changed - with retrospective effect!</a:t>
            </a:r>
          </a:p>
          <a:p>
            <a:pPr lvl="1"/>
            <a:r>
              <a:rPr lang="en-IN" sz="2000" dirty="0"/>
              <a:t>Views change as you move down the corridor!</a:t>
            </a:r>
          </a:p>
          <a:p>
            <a:pPr lvl="1"/>
            <a:r>
              <a:rPr lang="en-IN" sz="2000" dirty="0"/>
              <a:t>Lack of institutional memory</a:t>
            </a:r>
          </a:p>
        </p:txBody>
      </p:sp>
      <p:sp>
        <p:nvSpPr>
          <p:cNvPr id="6" name="Slide Number Placeholder 5">
            <a:extLst>
              <a:ext uri="{FF2B5EF4-FFF2-40B4-BE49-F238E27FC236}">
                <a16:creationId xmlns:a16="http://schemas.microsoft.com/office/drawing/2014/main" id="{1D85323A-F1E6-402E-BCED-EB1827243239}"/>
              </a:ext>
            </a:extLst>
          </p:cNvPr>
          <p:cNvSpPr>
            <a:spLocks noGrp="1"/>
          </p:cNvSpPr>
          <p:nvPr>
            <p:ph type="sldNum" sz="quarter" idx="12"/>
          </p:nvPr>
        </p:nvSpPr>
        <p:spPr/>
        <p:txBody>
          <a:bodyPr/>
          <a:lstStyle/>
          <a:p>
            <a:r>
              <a:rPr lang="en-US" altLang="en-US" dirty="0"/>
              <a:t>Slide No. </a:t>
            </a:r>
            <a:fld id="{2875C073-7D75-42A2-B2A0-F962751E7348}" type="slidenum">
              <a:rPr lang="en-US" altLang="en-US" smtClean="0"/>
              <a:pPr/>
              <a:t>4</a:t>
            </a:fld>
            <a:endParaRPr lang="en-US" altLang="en-US" dirty="0"/>
          </a:p>
        </p:txBody>
      </p:sp>
    </p:spTree>
    <p:extLst>
      <p:ext uri="{BB962C8B-B14F-4D97-AF65-F5344CB8AC3E}">
        <p14:creationId xmlns:p14="http://schemas.microsoft.com/office/powerpoint/2010/main" val="312369041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A813CC-B7C4-48DE-8FAF-8C7D08F0B4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792C44-5996-9462-DD70-7978A97D5B3C}"/>
              </a:ext>
            </a:extLst>
          </p:cNvPr>
          <p:cNvSpPr>
            <a:spLocks noGrp="1"/>
          </p:cNvSpPr>
          <p:nvPr>
            <p:ph type="title"/>
          </p:nvPr>
        </p:nvSpPr>
        <p:spPr/>
        <p:txBody>
          <a:bodyPr/>
          <a:lstStyle/>
          <a:p>
            <a:r>
              <a:rPr lang="en-US" dirty="0"/>
              <a:t>Amendments in NDI Rules</a:t>
            </a:r>
          </a:p>
        </p:txBody>
      </p:sp>
      <p:sp>
        <p:nvSpPr>
          <p:cNvPr id="3" name="Content Placeholder 2">
            <a:extLst>
              <a:ext uri="{FF2B5EF4-FFF2-40B4-BE49-F238E27FC236}">
                <a16:creationId xmlns:a16="http://schemas.microsoft.com/office/drawing/2014/main" id="{F0BA7D5C-D1E1-E0FA-B5ED-EBEE86EDFC24}"/>
              </a:ext>
            </a:extLst>
          </p:cNvPr>
          <p:cNvSpPr>
            <a:spLocks noGrp="1"/>
          </p:cNvSpPr>
          <p:nvPr>
            <p:ph idx="1"/>
          </p:nvPr>
        </p:nvSpPr>
        <p:spPr>
          <a:xfrm>
            <a:off x="323528" y="1268760"/>
            <a:ext cx="8424936" cy="5184576"/>
          </a:xfrm>
        </p:spPr>
        <p:txBody>
          <a:bodyPr>
            <a:normAutofit fontScale="85000" lnSpcReduction="20000"/>
          </a:bodyPr>
          <a:lstStyle/>
          <a:p>
            <a:r>
              <a:rPr lang="en-US" b="1" dirty="0"/>
              <a:t>Erstwhile position effective from 6</a:t>
            </a:r>
            <a:r>
              <a:rPr lang="en-US" b="1" baseline="30000" dirty="0"/>
              <a:t>th</a:t>
            </a:r>
            <a:r>
              <a:rPr lang="en-US" b="1" dirty="0"/>
              <a:t> August 2021:</a:t>
            </a:r>
          </a:p>
          <a:p>
            <a:r>
              <a:rPr lang="en-US" dirty="0">
                <a:latin typeface="Times New Roman" panose="02020603050405020304" pitchFamily="18" charset="0"/>
                <a:cs typeface="Times New Roman" panose="02020603050405020304" pitchFamily="18" charset="0"/>
              </a:rPr>
              <a:t>Explanation: An investment made by an Indian entity which is owned and controlled by </a:t>
            </a:r>
            <a:r>
              <a:rPr lang="en-US" b="1" u="sng" dirty="0">
                <a:latin typeface="Times New Roman" panose="02020603050405020304" pitchFamily="18" charset="0"/>
                <a:cs typeface="Times New Roman" panose="02020603050405020304" pitchFamily="18" charset="0"/>
              </a:rPr>
              <a:t>NRI(s), on a non-repatriation basis</a:t>
            </a:r>
            <a:r>
              <a:rPr lang="en-US" dirty="0">
                <a:latin typeface="Times New Roman" panose="02020603050405020304" pitchFamily="18" charset="0"/>
                <a:cs typeface="Times New Roman" panose="02020603050405020304" pitchFamily="18" charset="0"/>
              </a:rPr>
              <a:t>, shall not be considered for calculation of indirect foreign investment</a:t>
            </a:r>
          </a:p>
          <a:p>
            <a:pPr lvl="3"/>
            <a:endParaRPr lang="en-US" dirty="0"/>
          </a:p>
          <a:p>
            <a:r>
              <a:rPr lang="en-US" b="1" dirty="0"/>
              <a:t>From 16</a:t>
            </a:r>
            <a:r>
              <a:rPr lang="en-US" b="1" baseline="30000" dirty="0"/>
              <a:t>th</a:t>
            </a:r>
            <a:r>
              <a:rPr lang="en-US" b="1" dirty="0"/>
              <a:t> August 2024:</a:t>
            </a:r>
          </a:p>
          <a:p>
            <a:pPr algn="l"/>
            <a:r>
              <a:rPr lang="en-US" sz="2000" i="0" u="none" strike="noStrike" baseline="0" dirty="0">
                <a:latin typeface="TimesNewRomanPS-BoldMT"/>
              </a:rPr>
              <a:t>“Explanation. </a:t>
            </a:r>
            <a:r>
              <a:rPr lang="en-US" sz="2000" b="0" i="0" u="none" strike="noStrike" baseline="0" dirty="0">
                <a:latin typeface="TimesNewRomanPSMT"/>
              </a:rPr>
              <a:t>–– </a:t>
            </a:r>
            <a:r>
              <a:rPr lang="en-US" sz="2000" b="0" i="0" u="none" strike="noStrike" baseline="0" dirty="0">
                <a:latin typeface="Times New Roman" panose="02020603050405020304" pitchFamily="18" charset="0"/>
              </a:rPr>
              <a:t>An investment made by an Indian entity which is owned and controlled by a Non-Resident Indian </a:t>
            </a:r>
            <a:r>
              <a:rPr lang="en-US" sz="2000" b="1" i="0" u="sng" strike="noStrike" baseline="0" dirty="0">
                <a:latin typeface="Times New Roman" panose="02020603050405020304" pitchFamily="18" charset="0"/>
              </a:rPr>
              <a:t>or an Overseas Citizen of India including a company, a trust and a partnership firm incorporated outside India and owned and controlled by a Non-Resident Indian or an Overseas Citizen of India</a:t>
            </a:r>
            <a:r>
              <a:rPr lang="en-US" sz="2000" b="0" i="0" u="none" strike="noStrike" baseline="0" dirty="0">
                <a:latin typeface="Times New Roman" panose="02020603050405020304" pitchFamily="18" charset="0"/>
              </a:rPr>
              <a:t>, on a non-repatriation basis </a:t>
            </a:r>
            <a:r>
              <a:rPr lang="en-US" sz="2000" b="1" i="1" u="sng" strike="noStrike" baseline="0" dirty="0">
                <a:latin typeface="Times New Roman" panose="02020603050405020304" pitchFamily="18" charset="0"/>
              </a:rPr>
              <a:t>in compliance with Schedule IV of these rules</a:t>
            </a:r>
            <a:r>
              <a:rPr lang="en-US" sz="2000" b="0" i="0" u="none" strike="noStrike" baseline="0" dirty="0">
                <a:latin typeface="Times New Roman" panose="02020603050405020304" pitchFamily="18" charset="0"/>
              </a:rPr>
              <a:t>, shall not be considered for calculation of </a:t>
            </a:r>
            <a:r>
              <a:rPr lang="en-IN" sz="2000" b="0" i="0" u="none" strike="noStrike" baseline="0" dirty="0">
                <a:latin typeface="TimesNewRomanPSMT"/>
              </a:rPr>
              <a:t>indirect foreign investment.”.</a:t>
            </a:r>
          </a:p>
          <a:p>
            <a:pPr algn="l"/>
            <a:endParaRPr lang="en-IN" sz="2000" dirty="0">
              <a:latin typeface="TimesNewRomanPSMT"/>
            </a:endParaRPr>
          </a:p>
          <a:p>
            <a:r>
              <a:rPr lang="en-IN" dirty="0"/>
              <a:t>Along with NRI holdings, holdings by “OCIs” and “entities controlled by NRI/ OCI” to be excluded from IFI calculation</a:t>
            </a:r>
          </a:p>
          <a:p>
            <a:pPr lvl="1"/>
            <a:r>
              <a:rPr lang="en-IN" dirty="0"/>
              <a:t>Entities cover company, trust or partnership firm </a:t>
            </a:r>
            <a:r>
              <a:rPr lang="en-IN" b="1" dirty="0"/>
              <a:t>incorporated </a:t>
            </a:r>
            <a:r>
              <a:rPr lang="en-IN" dirty="0"/>
              <a:t>outside India</a:t>
            </a:r>
          </a:p>
          <a:p>
            <a:endParaRPr lang="en-US" dirty="0"/>
          </a:p>
          <a:p>
            <a:r>
              <a:rPr lang="en-US" dirty="0"/>
              <a:t>Investment on non-repatriation basis – </a:t>
            </a:r>
            <a:r>
              <a:rPr lang="en-US" u="sng" dirty="0"/>
              <a:t>“</a:t>
            </a:r>
            <a:r>
              <a:rPr lang="en-US" b="1" u="sng" dirty="0"/>
              <a:t>in compliance with Schedule IV”</a:t>
            </a:r>
            <a:r>
              <a:rPr lang="en-US" dirty="0"/>
              <a:t> – added</a:t>
            </a:r>
          </a:p>
          <a:p>
            <a:pPr lvl="1"/>
            <a:r>
              <a:rPr lang="en-US" dirty="0"/>
              <a:t>Does it cover holding under Section 6(5) of FEMA?</a:t>
            </a:r>
          </a:p>
          <a:p>
            <a:endParaRPr lang="en-IN" dirty="0"/>
          </a:p>
          <a:p>
            <a:pPr algn="l"/>
            <a:endParaRPr lang="en-US" b="1" dirty="0"/>
          </a:p>
        </p:txBody>
      </p:sp>
      <p:sp>
        <p:nvSpPr>
          <p:cNvPr id="5" name="Slide Number Placeholder 4">
            <a:extLst>
              <a:ext uri="{FF2B5EF4-FFF2-40B4-BE49-F238E27FC236}">
                <a16:creationId xmlns:a16="http://schemas.microsoft.com/office/drawing/2014/main" id="{126FDF9D-ECDD-7099-A87C-4A6E248495BF}"/>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49</a:t>
            </a:fld>
            <a:endParaRPr lang="en-US" altLang="en-US" dirty="0"/>
          </a:p>
        </p:txBody>
      </p:sp>
    </p:spTree>
    <p:extLst>
      <p:ext uri="{BB962C8B-B14F-4D97-AF65-F5344CB8AC3E}">
        <p14:creationId xmlns:p14="http://schemas.microsoft.com/office/powerpoint/2010/main" val="166611258"/>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984D08-28D7-5E9B-DBBC-946D097084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05550-4CDE-950D-408F-4E91B222E60C}"/>
              </a:ext>
            </a:extLst>
          </p:cNvPr>
          <p:cNvSpPr>
            <a:spLocks noGrp="1"/>
          </p:cNvSpPr>
          <p:nvPr>
            <p:ph type="ctrTitle"/>
          </p:nvPr>
        </p:nvSpPr>
        <p:spPr/>
        <p:txBody>
          <a:bodyPr>
            <a:normAutofit/>
          </a:bodyPr>
          <a:lstStyle/>
          <a:p>
            <a:r>
              <a:rPr lang="en-US" sz="3600" dirty="0"/>
              <a:t>Reclassification of FPI to FDI</a:t>
            </a:r>
          </a:p>
        </p:txBody>
      </p:sp>
    </p:spTree>
    <p:extLst>
      <p:ext uri="{BB962C8B-B14F-4D97-AF65-F5344CB8AC3E}">
        <p14:creationId xmlns:p14="http://schemas.microsoft.com/office/powerpoint/2010/main" val="220025816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8121CB-415B-1629-E4DE-60A917226083}"/>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38BB1ABF-C4C6-8226-DC90-C04563AAD5AF}"/>
              </a:ext>
            </a:extLst>
          </p:cNvPr>
          <p:cNvSpPr>
            <a:spLocks noGrp="1"/>
          </p:cNvSpPr>
          <p:nvPr>
            <p:ph type="title"/>
          </p:nvPr>
        </p:nvSpPr>
        <p:spPr/>
        <p:txBody>
          <a:bodyPr/>
          <a:lstStyle/>
          <a:p>
            <a:r>
              <a:rPr lang="en-US" sz="2400" dirty="0"/>
              <a:t>A.P. (DIR Series) Circular No. 19 dated November 11, 2024</a:t>
            </a:r>
            <a:endParaRPr lang="en-IN" dirty="0">
              <a:cs typeface="Arial" charset="0"/>
            </a:endParaRPr>
          </a:p>
        </p:txBody>
      </p:sp>
      <p:sp>
        <p:nvSpPr>
          <p:cNvPr id="3" name="Content Placeholder 2">
            <a:extLst>
              <a:ext uri="{FF2B5EF4-FFF2-40B4-BE49-F238E27FC236}">
                <a16:creationId xmlns:a16="http://schemas.microsoft.com/office/drawing/2014/main" id="{D15712DC-DB04-C821-676C-32572749B63E}"/>
              </a:ext>
            </a:extLst>
          </p:cNvPr>
          <p:cNvSpPr>
            <a:spLocks noGrp="1"/>
          </p:cNvSpPr>
          <p:nvPr>
            <p:ph idx="1"/>
          </p:nvPr>
        </p:nvSpPr>
        <p:spPr>
          <a:xfrm>
            <a:off x="395536" y="1556792"/>
            <a:ext cx="8138864" cy="4539208"/>
          </a:xfrm>
        </p:spPr>
        <p:txBody>
          <a:bodyPr rtlCol="0">
            <a:normAutofit/>
          </a:bodyPr>
          <a:lstStyle/>
          <a:p>
            <a:pPr fontAlgn="auto">
              <a:spcAft>
                <a:spcPts val="0"/>
              </a:spcAft>
              <a:defRPr/>
            </a:pPr>
            <a:r>
              <a:rPr lang="en-US" dirty="0"/>
              <a:t>If total holding of FPI exceeds 10%, </a:t>
            </a:r>
          </a:p>
          <a:p>
            <a:pPr fontAlgn="auto">
              <a:spcAft>
                <a:spcPts val="0"/>
              </a:spcAft>
              <a:defRPr/>
            </a:pPr>
            <a:r>
              <a:rPr lang="en-US" dirty="0"/>
              <a:t>Option 1: Divest the holding</a:t>
            </a:r>
          </a:p>
          <a:p>
            <a:pPr fontAlgn="auto">
              <a:spcAft>
                <a:spcPts val="0"/>
              </a:spcAft>
              <a:defRPr/>
            </a:pPr>
            <a:r>
              <a:rPr lang="en-US" dirty="0"/>
              <a:t>Option 2: Reclassify the holding as FDI</a:t>
            </a:r>
          </a:p>
          <a:p>
            <a:pPr fontAlgn="auto">
              <a:spcAft>
                <a:spcPts val="0"/>
              </a:spcAft>
              <a:defRPr/>
            </a:pPr>
            <a:endParaRPr lang="en-US" dirty="0"/>
          </a:p>
          <a:p>
            <a:pPr fontAlgn="auto">
              <a:spcAft>
                <a:spcPts val="0"/>
              </a:spcAft>
              <a:defRPr/>
            </a:pPr>
            <a:r>
              <a:rPr lang="en-US" b="1" dirty="0"/>
              <a:t>Time limit:</a:t>
            </a:r>
            <a:r>
              <a:rPr lang="en-US" dirty="0"/>
              <a:t> 5 trading days from the settlement date resulting in breach of holding</a:t>
            </a:r>
          </a:p>
          <a:p>
            <a:pPr fontAlgn="auto">
              <a:spcAft>
                <a:spcPts val="0"/>
              </a:spcAft>
              <a:defRPr/>
            </a:pPr>
            <a:endParaRPr lang="en-US" dirty="0"/>
          </a:p>
          <a:p>
            <a:pPr fontAlgn="auto">
              <a:spcAft>
                <a:spcPts val="0"/>
              </a:spcAft>
              <a:defRPr/>
            </a:pPr>
            <a:r>
              <a:rPr lang="en-US" dirty="0"/>
              <a:t>Operational framework for reclassification of FPI to FDI notified in November 2024</a:t>
            </a:r>
          </a:p>
          <a:p>
            <a:pPr fontAlgn="auto">
              <a:spcAft>
                <a:spcPts val="0"/>
              </a:spcAft>
              <a:defRPr/>
            </a:pPr>
            <a:endParaRPr lang="en-US" dirty="0"/>
          </a:p>
        </p:txBody>
      </p:sp>
      <p:sp>
        <p:nvSpPr>
          <p:cNvPr id="4" name="Slide Number Placeholder 3">
            <a:extLst>
              <a:ext uri="{FF2B5EF4-FFF2-40B4-BE49-F238E27FC236}">
                <a16:creationId xmlns:a16="http://schemas.microsoft.com/office/drawing/2014/main" id="{F26D939C-B2C8-A263-E456-D8EA7BCC3D37}"/>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51</a:t>
            </a:fld>
            <a:endParaRPr lang="en-US" altLang="en-US" dirty="0"/>
          </a:p>
        </p:txBody>
      </p:sp>
    </p:spTree>
    <p:extLst>
      <p:ext uri="{BB962C8B-B14F-4D97-AF65-F5344CB8AC3E}">
        <p14:creationId xmlns:p14="http://schemas.microsoft.com/office/powerpoint/2010/main" val="28817234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CC7994-72F8-B4DF-BCAE-3BA52E821367}"/>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A5CDF62D-D743-D006-EA5B-230A7F6E6B33}"/>
              </a:ext>
            </a:extLst>
          </p:cNvPr>
          <p:cNvSpPr>
            <a:spLocks noGrp="1"/>
          </p:cNvSpPr>
          <p:nvPr>
            <p:ph type="title"/>
          </p:nvPr>
        </p:nvSpPr>
        <p:spPr/>
        <p:txBody>
          <a:bodyPr/>
          <a:lstStyle/>
          <a:p>
            <a:r>
              <a:rPr lang="en-US" dirty="0"/>
              <a:t>Operational framework – </a:t>
            </a:r>
            <a:r>
              <a:rPr lang="en-US" sz="2400" dirty="0"/>
              <a:t>Main features</a:t>
            </a:r>
            <a:endParaRPr lang="en-IN" dirty="0">
              <a:cs typeface="Arial" charset="0"/>
            </a:endParaRPr>
          </a:p>
        </p:txBody>
      </p:sp>
      <p:sp>
        <p:nvSpPr>
          <p:cNvPr id="3" name="Content Placeholder 2">
            <a:extLst>
              <a:ext uri="{FF2B5EF4-FFF2-40B4-BE49-F238E27FC236}">
                <a16:creationId xmlns:a16="http://schemas.microsoft.com/office/drawing/2014/main" id="{D044F6FE-2E76-ECF1-7C5F-DF5426C6EBAE}"/>
              </a:ext>
            </a:extLst>
          </p:cNvPr>
          <p:cNvSpPr>
            <a:spLocks noGrp="1"/>
          </p:cNvSpPr>
          <p:nvPr>
            <p:ph idx="1"/>
          </p:nvPr>
        </p:nvSpPr>
        <p:spPr>
          <a:xfrm>
            <a:off x="395536" y="1412776"/>
            <a:ext cx="8291264" cy="4799558"/>
          </a:xfrm>
        </p:spPr>
        <p:txBody>
          <a:bodyPr rtlCol="0">
            <a:normAutofit/>
          </a:bodyPr>
          <a:lstStyle/>
          <a:p>
            <a:pPr fontAlgn="auto">
              <a:spcAft>
                <a:spcPts val="0"/>
              </a:spcAft>
              <a:defRPr/>
            </a:pPr>
            <a:r>
              <a:rPr lang="en-US" dirty="0"/>
              <a:t>Approvals, wherever applicable, to be obtained</a:t>
            </a:r>
          </a:p>
          <a:p>
            <a:pPr fontAlgn="auto">
              <a:spcAft>
                <a:spcPts val="0"/>
              </a:spcAft>
              <a:defRPr/>
            </a:pPr>
            <a:endParaRPr lang="en-US" dirty="0"/>
          </a:p>
          <a:p>
            <a:pPr fontAlgn="auto">
              <a:spcAft>
                <a:spcPts val="0"/>
              </a:spcAft>
              <a:defRPr/>
            </a:pPr>
            <a:r>
              <a:rPr lang="en-US" dirty="0"/>
              <a:t>Sectoral restrictions of FDI apply</a:t>
            </a:r>
          </a:p>
          <a:p>
            <a:pPr fontAlgn="auto">
              <a:spcAft>
                <a:spcPts val="0"/>
              </a:spcAft>
              <a:defRPr/>
            </a:pPr>
            <a:endParaRPr lang="en-US" dirty="0"/>
          </a:p>
          <a:p>
            <a:pPr fontAlgn="auto">
              <a:spcAft>
                <a:spcPts val="0"/>
              </a:spcAft>
              <a:defRPr/>
            </a:pPr>
            <a:r>
              <a:rPr lang="en-US" dirty="0"/>
              <a:t>FDI Reporting to be done </a:t>
            </a:r>
          </a:p>
          <a:p>
            <a:pPr fontAlgn="auto">
              <a:spcAft>
                <a:spcPts val="0"/>
              </a:spcAft>
              <a:defRPr/>
            </a:pPr>
            <a:endParaRPr lang="en-US" dirty="0"/>
          </a:p>
          <a:p>
            <a:pPr fontAlgn="auto">
              <a:spcAft>
                <a:spcPts val="0"/>
              </a:spcAft>
              <a:defRPr/>
            </a:pPr>
            <a:r>
              <a:rPr lang="en-US" dirty="0"/>
              <a:t>Get the holdings transferred by the custodial from FPI-designated demat to FDI-designated demat account</a:t>
            </a:r>
          </a:p>
          <a:p>
            <a:pPr fontAlgn="auto">
              <a:spcAft>
                <a:spcPts val="0"/>
              </a:spcAft>
              <a:defRPr/>
            </a:pPr>
            <a:endParaRPr lang="en-US" dirty="0"/>
          </a:p>
          <a:p>
            <a:pPr fontAlgn="auto">
              <a:spcAft>
                <a:spcPts val="0"/>
              </a:spcAft>
              <a:defRPr/>
            </a:pPr>
            <a:r>
              <a:rPr lang="en-US" dirty="0"/>
              <a:t>Once reclassified as FDI, subsequent reduction below 10% threshold will not again change the holding</a:t>
            </a:r>
          </a:p>
        </p:txBody>
      </p:sp>
      <p:sp>
        <p:nvSpPr>
          <p:cNvPr id="4" name="Slide Number Placeholder 3">
            <a:extLst>
              <a:ext uri="{FF2B5EF4-FFF2-40B4-BE49-F238E27FC236}">
                <a16:creationId xmlns:a16="http://schemas.microsoft.com/office/drawing/2014/main" id="{5703B0B4-D30A-38C8-F653-D7DA4A37BD3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52</a:t>
            </a:fld>
            <a:endParaRPr lang="en-US" altLang="en-US" dirty="0"/>
          </a:p>
        </p:txBody>
      </p:sp>
    </p:spTree>
    <p:extLst>
      <p:ext uri="{BB962C8B-B14F-4D97-AF65-F5344CB8AC3E}">
        <p14:creationId xmlns:p14="http://schemas.microsoft.com/office/powerpoint/2010/main" val="36250156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872674-2237-7523-5F65-0EE8C39C4F16}"/>
              </a:ext>
            </a:extLst>
          </p:cNvPr>
          <p:cNvSpPr>
            <a:spLocks noGrp="1"/>
          </p:cNvSpPr>
          <p:nvPr>
            <p:ph type="ctrTitle"/>
          </p:nvPr>
        </p:nvSpPr>
        <p:spPr/>
        <p:txBody>
          <a:bodyPr/>
          <a:lstStyle/>
          <a:p>
            <a:r>
              <a:rPr lang="en-US" dirty="0"/>
              <a:t>LRS in IFSC</a:t>
            </a:r>
            <a:endParaRPr lang="en-IN" dirty="0"/>
          </a:p>
        </p:txBody>
      </p:sp>
      <p:sp>
        <p:nvSpPr>
          <p:cNvPr id="3" name="Subtitle 2">
            <a:extLst>
              <a:ext uri="{FF2B5EF4-FFF2-40B4-BE49-F238E27FC236}">
                <a16:creationId xmlns:a16="http://schemas.microsoft.com/office/drawing/2014/main" id="{3A6356BB-2881-B980-71B1-50A99D961032}"/>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394706856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CF376-F421-6DCE-85A7-E1570E9E76F6}"/>
              </a:ext>
            </a:extLst>
          </p:cNvPr>
          <p:cNvSpPr>
            <a:spLocks noGrp="1"/>
          </p:cNvSpPr>
          <p:nvPr>
            <p:ph type="title"/>
          </p:nvPr>
        </p:nvSpPr>
        <p:spPr/>
        <p:txBody>
          <a:bodyPr/>
          <a:lstStyle/>
          <a:p>
            <a:r>
              <a:rPr lang="en-US" dirty="0"/>
              <a:t>LRS liberalized to open FCA in IFSC</a:t>
            </a:r>
            <a:endParaRPr lang="en-IN" dirty="0"/>
          </a:p>
        </p:txBody>
      </p:sp>
      <p:sp>
        <p:nvSpPr>
          <p:cNvPr id="3" name="Content Placeholder 2">
            <a:extLst>
              <a:ext uri="{FF2B5EF4-FFF2-40B4-BE49-F238E27FC236}">
                <a16:creationId xmlns:a16="http://schemas.microsoft.com/office/drawing/2014/main" id="{EFCD9A4C-3B33-F31B-2DAF-AE60E318DE99}"/>
              </a:ext>
            </a:extLst>
          </p:cNvPr>
          <p:cNvSpPr>
            <a:spLocks noGrp="1"/>
          </p:cNvSpPr>
          <p:nvPr>
            <p:ph idx="1"/>
          </p:nvPr>
        </p:nvSpPr>
        <p:spPr>
          <a:xfrm>
            <a:off x="304800" y="1295400"/>
            <a:ext cx="8229600" cy="5060950"/>
          </a:xfrm>
        </p:spPr>
        <p:txBody>
          <a:bodyPr>
            <a:normAutofit fontScale="85000" lnSpcReduction="20000"/>
          </a:bodyPr>
          <a:lstStyle/>
          <a:p>
            <a:pPr algn="just">
              <a:lnSpc>
                <a:spcPct val="107000"/>
              </a:lnSpc>
              <a:spcAft>
                <a:spcPts val="800"/>
              </a:spcAft>
            </a:pPr>
            <a:r>
              <a:rPr lang="en-IN" sz="2100" b="1" kern="100" dirty="0">
                <a:effectLst/>
                <a:latin typeface="Book Antiqua" panose="02040602050305030304" pitchFamily="18" charset="0"/>
                <a:ea typeface="Aptos" panose="020B0004020202020204" pitchFamily="34" charset="0"/>
                <a:cs typeface="Times New Roman" panose="02020603050405020304" pitchFamily="18" charset="0"/>
              </a:rPr>
              <a:t>RBI expands the scope of Foreign Currency Account held by Residents in IFSC:</a:t>
            </a:r>
            <a:endParaRPr lang="en-IN" sz="21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Remittances under LRS to IFSCs could be made by Residents only for:</a:t>
            </a:r>
            <a:endParaRPr lang="en-IN" sz="18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a. Making investments in IFSCs in securities except those issued by entities/ companies resident in India (outside IFSC); and</a:t>
            </a: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b. Payment of fees for education to foreign universities or foreign institutions in IFSCs for pursuing gazetted courses.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RBI has, </a:t>
            </a:r>
            <a:r>
              <a:rPr lang="en-IN" sz="1800" kern="100" dirty="0">
                <a:solidFill>
                  <a:srgbClr val="212529"/>
                </a:solidFill>
                <a:latin typeface="Book Antiqua" panose="02040602050305030304" pitchFamily="18" charset="0"/>
                <a:ea typeface="Aptos" panose="020B0004020202020204" pitchFamily="34" charset="0"/>
              </a:rPr>
              <a:t>from 10</a:t>
            </a:r>
            <a:r>
              <a:rPr lang="en-IN" sz="1800" kern="100" baseline="30000" dirty="0">
                <a:solidFill>
                  <a:srgbClr val="212529"/>
                </a:solidFill>
                <a:latin typeface="Book Antiqua" panose="02040602050305030304" pitchFamily="18" charset="0"/>
                <a:ea typeface="Aptos" panose="020B0004020202020204" pitchFamily="34" charset="0"/>
              </a:rPr>
              <a:t>th</a:t>
            </a:r>
            <a:r>
              <a:rPr lang="en-IN" sz="1800" kern="100" dirty="0">
                <a:solidFill>
                  <a:srgbClr val="212529"/>
                </a:solidFill>
                <a:latin typeface="Book Antiqua" panose="02040602050305030304" pitchFamily="18" charset="0"/>
                <a:ea typeface="Aptos" panose="020B0004020202020204" pitchFamily="34" charset="0"/>
              </a:rPr>
              <a:t> July 2024, </a:t>
            </a: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decided that Authorised Persons may facilitate remittances for all permissible purposes under LRS to IFSCs for:</a:t>
            </a:r>
            <a:endParaRPr lang="en-IN" sz="18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a. Availing financial services or financial products as per the International Financial Services Centres Authority Act, 2019 within IFSCs; and</a:t>
            </a:r>
            <a:endParaRPr lang="en-IN" sz="1800"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b. All current or capital account transactions, in any other foreign jurisdiction (other than IFSCs) through an FCA held in IFSCs.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b="1"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This brings FCA in IFSC at part with FCA in any other foreign jurisdiction for remittances of all current and capital account transactions covered under the LRS.</a:t>
            </a:r>
            <a:endParaRPr lang="en-IN" sz="1800" b="1"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IN" sz="1800" b="1" dirty="0">
                <a:solidFill>
                  <a:srgbClr val="212529"/>
                </a:solidFill>
                <a:effectLst/>
                <a:latin typeface="Book Antiqua" panose="02040602050305030304" pitchFamily="18" charset="0"/>
                <a:ea typeface="Aptos" panose="020B0004020202020204" pitchFamily="34" charset="0"/>
              </a:rPr>
              <a:t>[</a:t>
            </a:r>
            <a:r>
              <a:rPr lang="en-IN" sz="1800" b="1" dirty="0">
                <a:solidFill>
                  <a:srgbClr val="000000"/>
                </a:solidFill>
                <a:effectLst/>
                <a:latin typeface="Book Antiqua" panose="02040602050305030304" pitchFamily="18" charset="0"/>
                <a:ea typeface="Aptos" panose="020B0004020202020204" pitchFamily="34" charset="0"/>
              </a:rPr>
              <a:t>A.P. (DIR SERIES 2024-25) CIRCULAR NO. 15, DATED 10-7-2024</a:t>
            </a:r>
            <a:r>
              <a:rPr lang="en-IN" sz="1800" b="1" dirty="0">
                <a:solidFill>
                  <a:srgbClr val="212529"/>
                </a:solidFill>
                <a:effectLst/>
                <a:latin typeface="Book Antiqua" panose="02040602050305030304" pitchFamily="18" charset="0"/>
                <a:ea typeface="Aptos" panose="020B0004020202020204" pitchFamily="34" charset="0"/>
              </a:rPr>
              <a:t>]</a:t>
            </a:r>
          </a:p>
          <a:p>
            <a:pPr algn="just"/>
            <a:endParaRPr lang="en-IN" sz="1800" b="1" dirty="0">
              <a:solidFill>
                <a:srgbClr val="212529"/>
              </a:solidFill>
              <a:effectLst/>
              <a:latin typeface="Book Antiqua" panose="02040602050305030304" pitchFamily="18" charset="0"/>
              <a:ea typeface="Aptos" panose="020B0004020202020204" pitchFamily="34" charset="0"/>
            </a:endParaRPr>
          </a:p>
          <a:p>
            <a:pPr algn="just"/>
            <a:r>
              <a:rPr lang="en-IN" sz="1800" b="1" dirty="0">
                <a:solidFill>
                  <a:srgbClr val="212529"/>
                </a:solidFill>
                <a:latin typeface="Book Antiqua" panose="02040602050305030304" pitchFamily="18" charset="0"/>
                <a:ea typeface="Aptos" panose="020B0004020202020204" pitchFamily="34" charset="0"/>
              </a:rPr>
              <a:t>Parallel amendments made in IFSCA Regulations for IBUs</a:t>
            </a:r>
            <a:endParaRPr lang="en-IN" sz="1800" dirty="0">
              <a:solidFill>
                <a:srgbClr val="000000"/>
              </a:solidFill>
              <a:effectLst/>
              <a:latin typeface="Arial" panose="020B0604020202020204" pitchFamily="34" charset="0"/>
              <a:ea typeface="Aptos" panose="020B0004020202020204" pitchFamily="34" charset="0"/>
            </a:endParaRPr>
          </a:p>
          <a:p>
            <a:endParaRPr lang="en-IN" dirty="0"/>
          </a:p>
        </p:txBody>
      </p:sp>
      <p:sp>
        <p:nvSpPr>
          <p:cNvPr id="4" name="Slide Number Placeholder 3">
            <a:extLst>
              <a:ext uri="{FF2B5EF4-FFF2-40B4-BE49-F238E27FC236}">
                <a16:creationId xmlns:a16="http://schemas.microsoft.com/office/drawing/2014/main" id="{A64CD891-41AC-1A74-8763-B9216B076C21}"/>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54</a:t>
            </a:fld>
            <a:endParaRPr lang="en-US" altLang="en-US" dirty="0"/>
          </a:p>
        </p:txBody>
      </p:sp>
    </p:spTree>
    <p:extLst>
      <p:ext uri="{BB962C8B-B14F-4D97-AF65-F5344CB8AC3E}">
        <p14:creationId xmlns:p14="http://schemas.microsoft.com/office/powerpoint/2010/main" val="36442874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07751-8733-4A01-BDA1-AE14DF1106D5}"/>
              </a:ext>
            </a:extLst>
          </p:cNvPr>
          <p:cNvSpPr>
            <a:spLocks noGrp="1"/>
          </p:cNvSpPr>
          <p:nvPr>
            <p:ph type="title"/>
          </p:nvPr>
        </p:nvSpPr>
        <p:spPr/>
        <p:txBody>
          <a:bodyPr/>
          <a:lstStyle/>
          <a:p>
            <a:r>
              <a:rPr lang="en-US" dirty="0"/>
              <a:t>Foreign Currency Account in IFSC</a:t>
            </a:r>
          </a:p>
        </p:txBody>
      </p:sp>
      <p:sp>
        <p:nvSpPr>
          <p:cNvPr id="3" name="Content Placeholder 2">
            <a:extLst>
              <a:ext uri="{FF2B5EF4-FFF2-40B4-BE49-F238E27FC236}">
                <a16:creationId xmlns:a16="http://schemas.microsoft.com/office/drawing/2014/main" id="{E7360FFB-0440-46C9-896E-ACCF5B23B246}"/>
              </a:ext>
            </a:extLst>
          </p:cNvPr>
          <p:cNvSpPr>
            <a:spLocks noGrp="1"/>
          </p:cNvSpPr>
          <p:nvPr>
            <p:ph idx="1"/>
          </p:nvPr>
        </p:nvSpPr>
        <p:spPr>
          <a:xfrm>
            <a:off x="323528" y="1412776"/>
            <a:ext cx="8424936" cy="4943574"/>
          </a:xfrm>
        </p:spPr>
        <p:txBody>
          <a:bodyPr>
            <a:normAutofit fontScale="70000" lnSpcReduction="20000"/>
          </a:bodyPr>
          <a:lstStyle/>
          <a:p>
            <a:pPr algn="just"/>
            <a:r>
              <a:rPr lang="en-US" sz="2800" dirty="0"/>
              <a:t>The opening of FCA was permitted only for – </a:t>
            </a:r>
          </a:p>
          <a:p>
            <a:pPr lvl="1" algn="just"/>
            <a:r>
              <a:rPr lang="en-US" sz="2800" dirty="0"/>
              <a:t>Making Investments in IFSC (except resident entities/ resident companies) and</a:t>
            </a:r>
          </a:p>
          <a:p>
            <a:pPr lvl="1" algn="just"/>
            <a:r>
              <a:rPr lang="en-US" sz="2800" dirty="0"/>
              <a:t>Payment of fees for education to foreign universities in IFSC.</a:t>
            </a:r>
          </a:p>
          <a:p>
            <a:pPr lvl="0" algn="just"/>
            <a:endParaRPr lang="en-IN" sz="2800" dirty="0"/>
          </a:p>
          <a:p>
            <a:pPr lvl="0" algn="just"/>
            <a:r>
              <a:rPr lang="en-IN" sz="2800" dirty="0"/>
              <a:t>IBU shall now permit use of funds remitted to FCA for availing financial products or financial services within IFSCs.</a:t>
            </a:r>
          </a:p>
          <a:p>
            <a:pPr lvl="0" algn="just"/>
            <a:endParaRPr lang="en-IN" sz="2800" b="1" u="sng" dirty="0"/>
          </a:p>
          <a:p>
            <a:pPr lvl="0" algn="just"/>
            <a:r>
              <a:rPr lang="en-IN" sz="2800" b="1" u="sng" dirty="0"/>
              <a:t>Exception:</a:t>
            </a:r>
            <a:r>
              <a:rPr lang="en-IN" sz="2800" b="1" u="none" dirty="0"/>
              <a:t> Fixed Deposits may be offered to RI provided the tenure is less than 180 days. Further, compliance with general direction no. vi) to be fulfilled if not reinvested.</a:t>
            </a:r>
            <a:endParaRPr lang="en-IN" sz="2800" b="1" u="sng" dirty="0"/>
          </a:p>
          <a:p>
            <a:pPr algn="just"/>
            <a:endParaRPr lang="en-US" sz="2800" dirty="0"/>
          </a:p>
          <a:p>
            <a:pPr algn="just"/>
            <a:r>
              <a:rPr lang="en-US" sz="2800" dirty="0"/>
              <a:t>This new circular shall facilitate RIs to open FCA with IBUs for LRS transactions instead of relying on offshore banks.</a:t>
            </a:r>
          </a:p>
          <a:p>
            <a:pPr algn="just"/>
            <a:endParaRPr lang="en-US" sz="2800" dirty="0"/>
          </a:p>
          <a:p>
            <a:pPr algn="just"/>
            <a:r>
              <a:rPr lang="en-US" sz="2800" dirty="0"/>
              <a:t>Circular No. IFSCA-FMPP0BR/1/2021 –Banking Part – (1)/3 Dated-13</a:t>
            </a:r>
            <a:r>
              <a:rPr lang="en-US" sz="2800" baseline="30000" dirty="0"/>
              <a:t>th</a:t>
            </a:r>
            <a:r>
              <a:rPr lang="en-US" sz="2800" dirty="0"/>
              <a:t> December, 2024</a:t>
            </a:r>
          </a:p>
          <a:p>
            <a:pPr marL="0" indent="0">
              <a:buNone/>
            </a:pPr>
            <a:endParaRPr lang="en-US" sz="2000" dirty="0"/>
          </a:p>
          <a:p>
            <a:endParaRPr lang="en-US" sz="2000" dirty="0"/>
          </a:p>
          <a:p>
            <a:endParaRPr lang="en-US" dirty="0"/>
          </a:p>
        </p:txBody>
      </p:sp>
      <p:sp>
        <p:nvSpPr>
          <p:cNvPr id="5" name="Slide Number Placeholder 4">
            <a:extLst>
              <a:ext uri="{FF2B5EF4-FFF2-40B4-BE49-F238E27FC236}">
                <a16:creationId xmlns:a16="http://schemas.microsoft.com/office/drawing/2014/main" id="{049277D6-F5A1-43EE-8221-0889265A2605}"/>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55</a:t>
            </a:fld>
            <a:endParaRPr kumimoji="0" lang="en-US" altLang="en-US" sz="1200" b="0" i="0" u="none" strike="noStrike" kern="1200" cap="none" spc="0" normalizeH="0" baseline="0" noProof="0" dirty="0">
              <a:ln>
                <a:noFill/>
              </a:ln>
              <a:solidFill>
                <a:srgbClr val="424242">
                  <a:tint val="75000"/>
                </a:srgbClr>
              </a:solidFill>
              <a:effectLst/>
              <a:uLnTx/>
              <a:uFillTx/>
              <a:latin typeface="Book Antiqua"/>
              <a:ea typeface="+mn-ea"/>
              <a:cs typeface="+mn-cs"/>
            </a:endParaRPr>
          </a:p>
        </p:txBody>
      </p:sp>
    </p:spTree>
    <p:extLst>
      <p:ext uri="{BB962C8B-B14F-4D97-AF65-F5344CB8AC3E}">
        <p14:creationId xmlns:p14="http://schemas.microsoft.com/office/powerpoint/2010/main" val="281909858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0F8A7A-D694-3D5D-9610-ABAF62E31CA0}"/>
              </a:ext>
            </a:extLst>
          </p:cNvPr>
          <p:cNvSpPr>
            <a:spLocks noGrp="1"/>
          </p:cNvSpPr>
          <p:nvPr>
            <p:ph type="title"/>
          </p:nvPr>
        </p:nvSpPr>
        <p:spPr/>
        <p:txBody>
          <a:bodyPr/>
          <a:lstStyle/>
          <a:p>
            <a:r>
              <a:rPr lang="en-US" dirty="0"/>
              <a:t>Directions by IFSCA to IBUs for Operating FCA of Indian Resident individuals opened under LRS </a:t>
            </a:r>
            <a:endParaRPr lang="en-IN" dirty="0"/>
          </a:p>
        </p:txBody>
      </p:sp>
      <p:sp>
        <p:nvSpPr>
          <p:cNvPr id="4" name="Slide Number Placeholder 3">
            <a:extLst>
              <a:ext uri="{FF2B5EF4-FFF2-40B4-BE49-F238E27FC236}">
                <a16:creationId xmlns:a16="http://schemas.microsoft.com/office/drawing/2014/main" id="{9867B084-A252-8E7D-45D4-172B0E36A76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2875C073-7D75-42A2-B2A0-F962751E734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56</a:t>
            </a:fld>
            <a:endParaRPr kumimoji="0" lang="en-US" altLang="en-US" sz="1200" b="0" i="0" u="none" strike="noStrike" kern="1200" cap="none" spc="0" normalizeH="0" baseline="0" noProof="0" dirty="0">
              <a:ln>
                <a:noFill/>
              </a:ln>
              <a:solidFill>
                <a:srgbClr val="424242">
                  <a:tint val="75000"/>
                </a:srgbClr>
              </a:solidFill>
              <a:effectLst/>
              <a:uLnTx/>
              <a:uFillTx/>
              <a:latin typeface="Book Antiqua"/>
              <a:ea typeface="+mn-ea"/>
              <a:cs typeface="+mn-cs"/>
            </a:endParaRPr>
          </a:p>
        </p:txBody>
      </p:sp>
      <p:graphicFrame>
        <p:nvGraphicFramePr>
          <p:cNvPr id="8" name="Content Placeholder 7">
            <a:extLst>
              <a:ext uri="{FF2B5EF4-FFF2-40B4-BE49-F238E27FC236}">
                <a16:creationId xmlns:a16="http://schemas.microsoft.com/office/drawing/2014/main" id="{2F0555D6-F975-8A57-231E-E7F59313E888}"/>
              </a:ext>
            </a:extLst>
          </p:cNvPr>
          <p:cNvGraphicFramePr>
            <a:graphicFrameLocks noGrp="1"/>
          </p:cNvGraphicFramePr>
          <p:nvPr>
            <p:ph idx="1"/>
          </p:nvPr>
        </p:nvGraphicFramePr>
        <p:xfrm>
          <a:off x="304800" y="1295400"/>
          <a:ext cx="8227640" cy="1413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9" name="Content Placeholder 7">
            <a:extLst>
              <a:ext uri="{FF2B5EF4-FFF2-40B4-BE49-F238E27FC236}">
                <a16:creationId xmlns:a16="http://schemas.microsoft.com/office/drawing/2014/main" id="{4CB9BC62-DE26-EB63-7CB5-D9A9C6EE94A6}"/>
              </a:ext>
            </a:extLst>
          </p:cNvPr>
          <p:cNvGraphicFramePr>
            <a:graphicFrameLocks/>
          </p:cNvGraphicFramePr>
          <p:nvPr/>
        </p:nvGraphicFramePr>
        <p:xfrm>
          <a:off x="304800" y="2663553"/>
          <a:ext cx="8227640" cy="693439"/>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3" name="Content Placeholder 7">
            <a:extLst>
              <a:ext uri="{FF2B5EF4-FFF2-40B4-BE49-F238E27FC236}">
                <a16:creationId xmlns:a16="http://schemas.microsoft.com/office/drawing/2014/main" id="{46802C78-6C08-1C0C-C31E-0E942D0BBD96}"/>
              </a:ext>
            </a:extLst>
          </p:cNvPr>
          <p:cNvGraphicFramePr>
            <a:graphicFrameLocks/>
          </p:cNvGraphicFramePr>
          <p:nvPr/>
        </p:nvGraphicFramePr>
        <p:xfrm>
          <a:off x="304800" y="4725144"/>
          <a:ext cx="8227640" cy="922967"/>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4" name="Content Placeholder 7">
            <a:extLst>
              <a:ext uri="{FF2B5EF4-FFF2-40B4-BE49-F238E27FC236}">
                <a16:creationId xmlns:a16="http://schemas.microsoft.com/office/drawing/2014/main" id="{A0A84185-7592-AC2A-A318-54E13A091BDA}"/>
              </a:ext>
            </a:extLst>
          </p:cNvPr>
          <p:cNvGraphicFramePr>
            <a:graphicFrameLocks/>
          </p:cNvGraphicFramePr>
          <p:nvPr/>
        </p:nvGraphicFramePr>
        <p:xfrm>
          <a:off x="303863" y="3526043"/>
          <a:ext cx="8227640" cy="839061"/>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15" name="Content Placeholder 7">
            <a:extLst>
              <a:ext uri="{FF2B5EF4-FFF2-40B4-BE49-F238E27FC236}">
                <a16:creationId xmlns:a16="http://schemas.microsoft.com/office/drawing/2014/main" id="{59B19EEE-6E10-6E01-33E9-ADCA5A0FA6E4}"/>
              </a:ext>
            </a:extLst>
          </p:cNvPr>
          <p:cNvGraphicFramePr>
            <a:graphicFrameLocks/>
          </p:cNvGraphicFramePr>
          <p:nvPr/>
        </p:nvGraphicFramePr>
        <p:xfrm>
          <a:off x="304800" y="4454785"/>
          <a:ext cx="8227640" cy="630399"/>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spTree>
    <p:extLst>
      <p:ext uri="{BB962C8B-B14F-4D97-AF65-F5344CB8AC3E}">
        <p14:creationId xmlns:p14="http://schemas.microsoft.com/office/powerpoint/2010/main" val="135821475"/>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1F59B-B900-D3B0-4FA8-EC305880F4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EB2F50-3B0C-7375-E7A3-2703D75D572B}"/>
              </a:ext>
            </a:extLst>
          </p:cNvPr>
          <p:cNvSpPr>
            <a:spLocks noGrp="1"/>
          </p:cNvSpPr>
          <p:nvPr>
            <p:ph type="title"/>
          </p:nvPr>
        </p:nvSpPr>
        <p:spPr/>
        <p:txBody>
          <a:bodyPr/>
          <a:lstStyle/>
          <a:p>
            <a:r>
              <a:rPr lang="en-US" dirty="0"/>
              <a:t>Directions to IBUs for Operating FCA of Indian Resident individuals opened under LRS – GENERAL DIRECTIONS</a:t>
            </a:r>
            <a:endParaRPr lang="en-IN" dirty="0"/>
          </a:p>
        </p:txBody>
      </p:sp>
      <p:sp>
        <p:nvSpPr>
          <p:cNvPr id="4" name="Slide Number Placeholder 3">
            <a:extLst>
              <a:ext uri="{FF2B5EF4-FFF2-40B4-BE49-F238E27FC236}">
                <a16:creationId xmlns:a16="http://schemas.microsoft.com/office/drawing/2014/main" id="{18904F5D-80E6-7447-3486-A237E276100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2875C073-7D75-42A2-B2A0-F962751E734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57</a:t>
            </a:fld>
            <a:endParaRPr kumimoji="0" lang="en-US" altLang="en-US" sz="1200" b="0" i="0" u="none" strike="noStrike" kern="1200" cap="none" spc="0" normalizeH="0" baseline="0" noProof="0" dirty="0">
              <a:ln>
                <a:noFill/>
              </a:ln>
              <a:solidFill>
                <a:srgbClr val="424242">
                  <a:tint val="75000"/>
                </a:srgbClr>
              </a:solidFill>
              <a:effectLst/>
              <a:uLnTx/>
              <a:uFillTx/>
              <a:latin typeface="Book Antiqua"/>
              <a:ea typeface="+mn-ea"/>
              <a:cs typeface="+mn-cs"/>
            </a:endParaRPr>
          </a:p>
        </p:txBody>
      </p:sp>
      <p:graphicFrame>
        <p:nvGraphicFramePr>
          <p:cNvPr id="9" name="Content Placeholder 7">
            <a:extLst>
              <a:ext uri="{FF2B5EF4-FFF2-40B4-BE49-F238E27FC236}">
                <a16:creationId xmlns:a16="http://schemas.microsoft.com/office/drawing/2014/main" id="{C0D840BF-5420-72F8-9645-92043F607055}"/>
              </a:ext>
            </a:extLst>
          </p:cNvPr>
          <p:cNvGraphicFramePr>
            <a:graphicFrameLocks/>
          </p:cNvGraphicFramePr>
          <p:nvPr/>
        </p:nvGraphicFramePr>
        <p:xfrm>
          <a:off x="304800" y="1092514"/>
          <a:ext cx="8227640" cy="6934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Content Placeholder 7">
            <a:extLst>
              <a:ext uri="{FF2B5EF4-FFF2-40B4-BE49-F238E27FC236}">
                <a16:creationId xmlns:a16="http://schemas.microsoft.com/office/drawing/2014/main" id="{E25D7173-FBC9-843C-9F6F-89AA86BF663B}"/>
              </a:ext>
            </a:extLst>
          </p:cNvPr>
          <p:cNvGraphicFramePr>
            <a:graphicFrameLocks/>
          </p:cNvGraphicFramePr>
          <p:nvPr/>
        </p:nvGraphicFramePr>
        <p:xfrm>
          <a:off x="304800" y="3730169"/>
          <a:ext cx="8227640" cy="922967"/>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4" name="Content Placeholder 7">
            <a:extLst>
              <a:ext uri="{FF2B5EF4-FFF2-40B4-BE49-F238E27FC236}">
                <a16:creationId xmlns:a16="http://schemas.microsoft.com/office/drawing/2014/main" id="{14245308-2C31-4011-B8F3-B1505404E487}"/>
              </a:ext>
            </a:extLst>
          </p:cNvPr>
          <p:cNvGraphicFramePr>
            <a:graphicFrameLocks/>
          </p:cNvGraphicFramePr>
          <p:nvPr/>
        </p:nvGraphicFramePr>
        <p:xfrm>
          <a:off x="303863" y="2589939"/>
          <a:ext cx="8227640" cy="839061"/>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5" name="Content Placeholder 7">
            <a:extLst>
              <a:ext uri="{FF2B5EF4-FFF2-40B4-BE49-F238E27FC236}">
                <a16:creationId xmlns:a16="http://schemas.microsoft.com/office/drawing/2014/main" id="{0B91CB66-0AED-6A88-8A39-111E897E59D3}"/>
              </a:ext>
            </a:extLst>
          </p:cNvPr>
          <p:cNvGraphicFramePr>
            <a:graphicFrameLocks/>
          </p:cNvGraphicFramePr>
          <p:nvPr/>
        </p:nvGraphicFramePr>
        <p:xfrm>
          <a:off x="304800" y="3590689"/>
          <a:ext cx="8227640" cy="630399"/>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2066380159"/>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F5E087-47FD-6BD8-1CA8-2FC4CF91FE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509619-E57E-645C-192C-E4B6AE0D9ADC}"/>
              </a:ext>
            </a:extLst>
          </p:cNvPr>
          <p:cNvSpPr>
            <a:spLocks noGrp="1"/>
          </p:cNvSpPr>
          <p:nvPr>
            <p:ph type="ctrTitle"/>
          </p:nvPr>
        </p:nvSpPr>
        <p:spPr/>
        <p:txBody>
          <a:bodyPr>
            <a:normAutofit fontScale="90000"/>
          </a:bodyPr>
          <a:lstStyle/>
          <a:p>
            <a:r>
              <a:rPr lang="en-US" sz="3600" dirty="0"/>
              <a:t>Other changes in Master Direction on Foreign Investment in India</a:t>
            </a:r>
          </a:p>
        </p:txBody>
      </p:sp>
    </p:spTree>
    <p:extLst>
      <p:ext uri="{BB962C8B-B14F-4D97-AF65-F5344CB8AC3E}">
        <p14:creationId xmlns:p14="http://schemas.microsoft.com/office/powerpoint/2010/main" val="37417173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a:extLst>
              <a:ext uri="{FF2B5EF4-FFF2-40B4-BE49-F238E27FC236}">
                <a16:creationId xmlns:a16="http://schemas.microsoft.com/office/drawing/2014/main" id="{C11215ED-C940-4F80-89B3-6C3C949D5E3E}"/>
              </a:ext>
            </a:extLst>
          </p:cNvPr>
          <p:cNvSpPr>
            <a:spLocks noGrp="1"/>
          </p:cNvSpPr>
          <p:nvPr>
            <p:ph type="title"/>
          </p:nvPr>
        </p:nvSpPr>
        <p:spPr/>
        <p:txBody>
          <a:bodyPr/>
          <a:lstStyle/>
          <a:p>
            <a:r>
              <a:rPr lang="en-US" altLang="en-US" dirty="0"/>
              <a:t>Principles</a:t>
            </a:r>
          </a:p>
        </p:txBody>
      </p:sp>
      <p:sp>
        <p:nvSpPr>
          <p:cNvPr id="3" name="Content Placeholder 2">
            <a:extLst>
              <a:ext uri="{FF2B5EF4-FFF2-40B4-BE49-F238E27FC236}">
                <a16:creationId xmlns:a16="http://schemas.microsoft.com/office/drawing/2014/main" id="{8FC884B4-3622-4C76-9152-ECA7841A0F22}"/>
              </a:ext>
            </a:extLst>
          </p:cNvPr>
          <p:cNvSpPr>
            <a:spLocks noGrp="1"/>
          </p:cNvSpPr>
          <p:nvPr>
            <p:ph idx="1"/>
          </p:nvPr>
        </p:nvSpPr>
        <p:spPr>
          <a:xfrm>
            <a:off x="304800" y="1295400"/>
            <a:ext cx="8229600" cy="5060950"/>
          </a:xfrm>
        </p:spPr>
        <p:txBody>
          <a:bodyPr>
            <a:normAutofit fontScale="92500" lnSpcReduction="20000"/>
          </a:bodyPr>
          <a:lstStyle/>
          <a:p>
            <a:pPr>
              <a:defRPr/>
            </a:pPr>
            <a:r>
              <a:rPr lang="en-US" dirty="0"/>
              <a:t>Regulation is based on:</a:t>
            </a:r>
          </a:p>
          <a:p>
            <a:pPr>
              <a:defRPr/>
            </a:pPr>
            <a:r>
              <a:rPr lang="en-US" b="1" dirty="0"/>
              <a:t>Person:</a:t>
            </a:r>
          </a:p>
          <a:p>
            <a:pPr lvl="1">
              <a:defRPr/>
            </a:pPr>
            <a:r>
              <a:rPr lang="en-US" dirty="0"/>
              <a:t>Whether the person is a Resident In India (PRII) or Resident Outside India (PROI)</a:t>
            </a:r>
          </a:p>
          <a:p>
            <a:pPr>
              <a:defRPr/>
            </a:pPr>
            <a:r>
              <a:rPr lang="en-US" b="1" dirty="0"/>
              <a:t>Transaction:</a:t>
            </a:r>
          </a:p>
          <a:p>
            <a:pPr lvl="1">
              <a:defRPr/>
            </a:pPr>
            <a:r>
              <a:rPr lang="en-US" dirty="0"/>
              <a:t>Whether it is a Current or Capital Account transaction</a:t>
            </a:r>
          </a:p>
          <a:p>
            <a:pPr>
              <a:defRPr/>
            </a:pPr>
            <a:endParaRPr lang="en-US" dirty="0"/>
          </a:p>
          <a:p>
            <a:pPr>
              <a:defRPr/>
            </a:pPr>
            <a:r>
              <a:rPr lang="en-US" dirty="0"/>
              <a:t>FEMA does not apply:</a:t>
            </a:r>
          </a:p>
          <a:p>
            <a:pPr lvl="1">
              <a:defRPr/>
            </a:pPr>
            <a:r>
              <a:rPr lang="en-US" dirty="0"/>
              <a:t>Between 2 Residents – unless it’s an overseas transaction</a:t>
            </a:r>
          </a:p>
          <a:p>
            <a:pPr lvl="1">
              <a:defRPr/>
            </a:pPr>
            <a:r>
              <a:rPr lang="en-US" dirty="0"/>
              <a:t>Between 2 non-residents – unless its for an Indian transaction</a:t>
            </a:r>
          </a:p>
          <a:p>
            <a:pPr>
              <a:defRPr/>
            </a:pPr>
            <a:endParaRPr lang="en-US" dirty="0"/>
          </a:p>
          <a:p>
            <a:pPr>
              <a:defRPr/>
            </a:pPr>
            <a:r>
              <a:rPr lang="en-US" dirty="0"/>
              <a:t>But every rule has exceptions: </a:t>
            </a:r>
          </a:p>
          <a:p>
            <a:pPr lvl="1">
              <a:defRPr/>
            </a:pPr>
            <a:r>
              <a:rPr lang="en-US" dirty="0"/>
              <a:t>Foreign branches and overseas JV/WOS are still under FEMA net </a:t>
            </a:r>
          </a:p>
          <a:p>
            <a:pPr lvl="1">
              <a:defRPr/>
            </a:pPr>
            <a:r>
              <a:rPr lang="en-US" dirty="0"/>
              <a:t>Residents outside India – FEMA still applies</a:t>
            </a:r>
          </a:p>
          <a:p>
            <a:pPr lvl="1">
              <a:defRPr/>
            </a:pPr>
            <a:r>
              <a:rPr lang="en-US" dirty="0"/>
              <a:t>Citizens of certain countries – FEMA still applies even if they are Resident for immovable property</a:t>
            </a:r>
          </a:p>
        </p:txBody>
      </p:sp>
      <p:sp>
        <p:nvSpPr>
          <p:cNvPr id="2" name="Footer Placeholder 1">
            <a:extLst>
              <a:ext uri="{FF2B5EF4-FFF2-40B4-BE49-F238E27FC236}">
                <a16:creationId xmlns:a16="http://schemas.microsoft.com/office/drawing/2014/main" id="{962FECF7-320B-46C9-86F3-903EA20DB60C}"/>
              </a:ext>
            </a:extLst>
          </p:cNvPr>
          <p:cNvSpPr>
            <a:spLocks noGrp="1"/>
          </p:cNvSpPr>
          <p:nvPr>
            <p:ph type="ftr" sz="quarter" idx="11"/>
          </p:nvPr>
        </p:nvSpPr>
        <p:spPr/>
        <p:txBody>
          <a:bodyPr/>
          <a:lstStyle/>
          <a:p>
            <a:r>
              <a:rPr lang="en-IN" dirty="0"/>
              <a:t>CA Rutvik Sanghvi</a:t>
            </a:r>
          </a:p>
        </p:txBody>
      </p:sp>
      <p:sp>
        <p:nvSpPr>
          <p:cNvPr id="5" name="Slide Number Placeholder 4">
            <a:extLst>
              <a:ext uri="{FF2B5EF4-FFF2-40B4-BE49-F238E27FC236}">
                <a16:creationId xmlns:a16="http://schemas.microsoft.com/office/drawing/2014/main" id="{BAC5B1FC-07E0-48CC-B04D-29C9A7B8C894}"/>
              </a:ext>
            </a:extLst>
          </p:cNvPr>
          <p:cNvSpPr>
            <a:spLocks noGrp="1"/>
          </p:cNvSpPr>
          <p:nvPr>
            <p:ph type="sldNum" sz="quarter" idx="12"/>
          </p:nvPr>
        </p:nvSpPr>
        <p:spPr/>
        <p:txBody>
          <a:bodyPr/>
          <a:lstStyle/>
          <a:p>
            <a:r>
              <a:rPr lang="en-US" altLang="en-US" dirty="0"/>
              <a:t>Slide No. </a:t>
            </a:r>
            <a:fld id="{2875C073-7D75-42A2-B2A0-F962751E7348}" type="slidenum">
              <a:rPr lang="en-US" altLang="en-US" smtClean="0"/>
              <a:pPr/>
              <a:t>5</a:t>
            </a:fld>
            <a:endParaRPr lang="en-US" altLang="en-US"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92585-A028-AC30-4DE8-17C061E9AD3E}"/>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3B244EE5-B1EC-53A9-C145-913CBB5131AD}"/>
              </a:ext>
            </a:extLst>
          </p:cNvPr>
          <p:cNvSpPr>
            <a:spLocks noGrp="1"/>
          </p:cNvSpPr>
          <p:nvPr>
            <p:ph type="title"/>
          </p:nvPr>
        </p:nvSpPr>
        <p:spPr/>
        <p:txBody>
          <a:bodyPr/>
          <a:lstStyle/>
          <a:p>
            <a:r>
              <a:rPr lang="en-US" sz="2400" dirty="0"/>
              <a:t>Clarification of holding for Emigrating Indians</a:t>
            </a:r>
            <a:endParaRPr lang="en-IN" dirty="0">
              <a:cs typeface="Arial" charset="0"/>
            </a:endParaRPr>
          </a:p>
        </p:txBody>
      </p:sp>
      <p:sp>
        <p:nvSpPr>
          <p:cNvPr id="3" name="Content Placeholder 2">
            <a:extLst>
              <a:ext uri="{FF2B5EF4-FFF2-40B4-BE49-F238E27FC236}">
                <a16:creationId xmlns:a16="http://schemas.microsoft.com/office/drawing/2014/main" id="{867646F3-B987-BB5A-7049-0F5201403C07}"/>
              </a:ext>
            </a:extLst>
          </p:cNvPr>
          <p:cNvSpPr>
            <a:spLocks noGrp="1"/>
          </p:cNvSpPr>
          <p:nvPr>
            <p:ph idx="1"/>
          </p:nvPr>
        </p:nvSpPr>
        <p:spPr>
          <a:xfrm>
            <a:off x="4995989" y="1547451"/>
            <a:ext cx="3690812" cy="4808898"/>
          </a:xfrm>
        </p:spPr>
        <p:txBody>
          <a:bodyPr rtlCol="0">
            <a:normAutofit fontScale="92500" lnSpcReduction="20000"/>
          </a:bodyPr>
          <a:lstStyle/>
          <a:p>
            <a:pPr>
              <a:defRPr/>
            </a:pPr>
            <a:r>
              <a:rPr lang="en-US" b="1" dirty="0">
                <a:solidFill>
                  <a:schemeClr val="tx1">
                    <a:lumMod val="50000"/>
                  </a:schemeClr>
                </a:solidFill>
                <a:latin typeface="Arial" panose="020B0604020202020204" pitchFamily="34" charset="0"/>
              </a:rPr>
              <a:t>In case of change of residential status of a person resident in India to a person resident outside India, the investment shall be considered on non-repatriation basis.</a:t>
            </a:r>
          </a:p>
          <a:p>
            <a:pPr fontAlgn="auto">
              <a:spcAft>
                <a:spcPts val="0"/>
              </a:spcAft>
              <a:defRPr/>
            </a:pPr>
            <a:endParaRPr lang="en-US" dirty="0"/>
          </a:p>
          <a:p>
            <a:pPr fontAlgn="auto">
              <a:spcAft>
                <a:spcPts val="0"/>
              </a:spcAft>
              <a:defRPr/>
            </a:pPr>
            <a:r>
              <a:rPr lang="en-US" dirty="0"/>
              <a:t>Thus, Mr. Desai can hold shares of Desai Pvt. Ltd., but on non-rep basis.</a:t>
            </a:r>
          </a:p>
          <a:p>
            <a:pPr fontAlgn="auto">
              <a:spcAft>
                <a:spcPts val="0"/>
              </a:spcAft>
              <a:defRPr/>
            </a:pPr>
            <a:endParaRPr lang="en-US" dirty="0"/>
          </a:p>
          <a:p>
            <a:pPr fontAlgn="auto">
              <a:spcAft>
                <a:spcPts val="0"/>
              </a:spcAft>
              <a:defRPr/>
            </a:pPr>
            <a:r>
              <a:rPr lang="en-US" dirty="0"/>
              <a:t>Applies to business as well as portfolio investment</a:t>
            </a:r>
          </a:p>
        </p:txBody>
      </p:sp>
      <p:sp>
        <p:nvSpPr>
          <p:cNvPr id="4" name="Slide Number Placeholder 3">
            <a:extLst>
              <a:ext uri="{FF2B5EF4-FFF2-40B4-BE49-F238E27FC236}">
                <a16:creationId xmlns:a16="http://schemas.microsoft.com/office/drawing/2014/main" id="{80DC1B82-4568-D720-7131-2742F5ED6E56}"/>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59</a:t>
            </a:fld>
            <a:endParaRPr lang="en-US" altLang="en-US" dirty="0"/>
          </a:p>
        </p:txBody>
      </p:sp>
      <p:sp>
        <p:nvSpPr>
          <p:cNvPr id="2" name="Rectangle 1">
            <a:extLst>
              <a:ext uri="{FF2B5EF4-FFF2-40B4-BE49-F238E27FC236}">
                <a16:creationId xmlns:a16="http://schemas.microsoft.com/office/drawing/2014/main" id="{E89E3B07-CB45-7DFC-7AD5-ACAA10B8A672}"/>
              </a:ext>
            </a:extLst>
          </p:cNvPr>
          <p:cNvSpPr/>
          <p:nvPr/>
        </p:nvSpPr>
        <p:spPr>
          <a:xfrm>
            <a:off x="3435994" y="3962400"/>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Desai Pvt. Ltd.</a:t>
            </a:r>
            <a:endParaRPr lang="en-US" dirty="0"/>
          </a:p>
        </p:txBody>
      </p:sp>
      <p:cxnSp>
        <p:nvCxnSpPr>
          <p:cNvPr id="5" name="Straight Arrow Connector 4">
            <a:extLst>
              <a:ext uri="{FF2B5EF4-FFF2-40B4-BE49-F238E27FC236}">
                <a16:creationId xmlns:a16="http://schemas.microsoft.com/office/drawing/2014/main" id="{AB681F3E-7BC3-8335-ABE5-619A70B191BE}"/>
              </a:ext>
            </a:extLst>
          </p:cNvPr>
          <p:cNvCxnSpPr>
            <a:cxnSpLocks/>
            <a:stCxn id="7" idx="2"/>
            <a:endCxn id="2" idx="0"/>
          </p:cNvCxnSpPr>
          <p:nvPr/>
        </p:nvCxnSpPr>
        <p:spPr>
          <a:xfrm flipH="1">
            <a:off x="4148011" y="2586319"/>
            <a:ext cx="2" cy="1376081"/>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09FDA1B0-729F-11D5-4BF9-961196AE9BBE}"/>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ED7C0EF5-7A9E-BF8A-9420-A341B586F4B2}"/>
              </a:ext>
            </a:extLst>
          </p:cNvPr>
          <p:cNvSpPr/>
          <p:nvPr/>
        </p:nvSpPr>
        <p:spPr>
          <a:xfrm>
            <a:off x="343599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Mr. Desai</a:t>
            </a:r>
          </a:p>
        </p:txBody>
      </p:sp>
      <p:sp>
        <p:nvSpPr>
          <p:cNvPr id="8" name="TextBox 7">
            <a:extLst>
              <a:ext uri="{FF2B5EF4-FFF2-40B4-BE49-F238E27FC236}">
                <a16:creationId xmlns:a16="http://schemas.microsoft.com/office/drawing/2014/main" id="{753E8833-529F-4219-914F-3593C540A83E}"/>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C4A9739E-598D-929E-1C96-CF11E614C1E9}"/>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C7857A76-1084-19A5-81BA-02031D78C566}"/>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Mr. Desai</a:t>
            </a:r>
          </a:p>
        </p:txBody>
      </p:sp>
      <p:cxnSp>
        <p:nvCxnSpPr>
          <p:cNvPr id="11" name="Straight Arrow Connector 10">
            <a:extLst>
              <a:ext uri="{FF2B5EF4-FFF2-40B4-BE49-F238E27FC236}">
                <a16:creationId xmlns:a16="http://schemas.microsoft.com/office/drawing/2014/main" id="{1332DE4A-50A3-4310-D757-0AD555B1CDFE}"/>
              </a:ext>
            </a:extLst>
          </p:cNvPr>
          <p:cNvCxnSpPr>
            <a:cxnSpLocks/>
            <a:stCxn id="7" idx="1"/>
            <a:endCxn id="10" idx="3"/>
          </p:cNvCxnSpPr>
          <p:nvPr/>
        </p:nvCxnSpPr>
        <p:spPr>
          <a:xfrm flipH="1">
            <a:off x="1819570" y="2323584"/>
            <a:ext cx="1616426" cy="0"/>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cxnSp>
        <p:nvCxnSpPr>
          <p:cNvPr id="20" name="Straight Arrow Connector 19">
            <a:extLst>
              <a:ext uri="{FF2B5EF4-FFF2-40B4-BE49-F238E27FC236}">
                <a16:creationId xmlns:a16="http://schemas.microsoft.com/office/drawing/2014/main" id="{41819D73-108E-76DB-5B10-4DB240F3FDA3}"/>
              </a:ext>
            </a:extLst>
          </p:cNvPr>
          <p:cNvCxnSpPr>
            <a:cxnSpLocks/>
            <a:stCxn id="10" idx="2"/>
            <a:endCxn id="2" idx="0"/>
          </p:cNvCxnSpPr>
          <p:nvPr/>
        </p:nvCxnSpPr>
        <p:spPr>
          <a:xfrm>
            <a:off x="1107553" y="2586319"/>
            <a:ext cx="3040458" cy="1376081"/>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Tree>
    <p:extLst>
      <p:ext uri="{BB962C8B-B14F-4D97-AF65-F5344CB8AC3E}">
        <p14:creationId xmlns:p14="http://schemas.microsoft.com/office/powerpoint/2010/main" val="29363065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fad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3">
                                            <p:txEl>
                                              <p:pRg st="0" end="0"/>
                                            </p:txEl>
                                          </p:spTgt>
                                        </p:tgtEl>
                                        <p:attrNameLst>
                                          <p:attrName>style.visibility</p:attrName>
                                        </p:attrNameLst>
                                      </p:cBhvr>
                                      <p:to>
                                        <p:strVal val="visible"/>
                                      </p:to>
                                    </p:set>
                                    <p:animEffect transition="in" filter="fade">
                                      <p:cBhvr>
                                        <p:cTn id="20" dur="500"/>
                                        <p:tgtEl>
                                          <p:spTgt spid="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fade">
                                      <p:cBhvr>
                                        <p:cTn id="25" dur="500"/>
                                        <p:tgtEl>
                                          <p:spTgt spid="3">
                                            <p:txEl>
                                              <p:pRg st="2" end="2"/>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00AC60-CB40-607A-66E3-A25FF304BB83}"/>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9E73F3A2-A400-7A5C-04A9-B6ED1053B78D}"/>
              </a:ext>
            </a:extLst>
          </p:cNvPr>
          <p:cNvSpPr>
            <a:spLocks noGrp="1"/>
          </p:cNvSpPr>
          <p:nvPr>
            <p:ph type="title"/>
          </p:nvPr>
        </p:nvSpPr>
        <p:spPr/>
        <p:txBody>
          <a:bodyPr/>
          <a:lstStyle/>
          <a:p>
            <a:r>
              <a:rPr lang="en-US" sz="2400" dirty="0"/>
              <a:t>Clarification of holding for Non-resident heirs of Indians</a:t>
            </a:r>
            <a:endParaRPr lang="en-IN" dirty="0">
              <a:cs typeface="Arial" charset="0"/>
            </a:endParaRPr>
          </a:p>
        </p:txBody>
      </p:sp>
      <p:sp>
        <p:nvSpPr>
          <p:cNvPr id="3" name="Content Placeholder 2">
            <a:extLst>
              <a:ext uri="{FF2B5EF4-FFF2-40B4-BE49-F238E27FC236}">
                <a16:creationId xmlns:a16="http://schemas.microsoft.com/office/drawing/2014/main" id="{40AEC866-FBCC-CC23-30E6-D2B1B80131F0}"/>
              </a:ext>
            </a:extLst>
          </p:cNvPr>
          <p:cNvSpPr>
            <a:spLocks noGrp="1"/>
          </p:cNvSpPr>
          <p:nvPr>
            <p:ph idx="1"/>
          </p:nvPr>
        </p:nvSpPr>
        <p:spPr>
          <a:xfrm>
            <a:off x="4995989" y="1459807"/>
            <a:ext cx="3752467" cy="4896543"/>
          </a:xfrm>
        </p:spPr>
        <p:txBody>
          <a:bodyPr rtlCol="0">
            <a:normAutofit fontScale="85000" lnSpcReduction="10000"/>
          </a:bodyPr>
          <a:lstStyle/>
          <a:p>
            <a:pPr>
              <a:defRPr/>
            </a:pPr>
            <a:r>
              <a:rPr lang="en-US" b="1" i="0" dirty="0">
                <a:solidFill>
                  <a:schemeClr val="tx1">
                    <a:lumMod val="50000"/>
                  </a:schemeClr>
                </a:solidFill>
                <a:effectLst/>
                <a:latin typeface="Arial" panose="020B0604020202020204" pitchFamily="34" charset="0"/>
              </a:rPr>
              <a:t>In case of death of a person resident in India and consequent transmission of equity instruments held by the person resident in India to non-resident legal heir by way of inheritance, the inherited equity instruments shall be held on non-repatriation basis and, therefore, reporting for the said transaction shall not be required.</a:t>
            </a:r>
          </a:p>
          <a:p>
            <a:pPr fontAlgn="auto">
              <a:spcAft>
                <a:spcPts val="0"/>
              </a:spcAft>
              <a:defRPr/>
            </a:pPr>
            <a:endParaRPr lang="en-US" dirty="0"/>
          </a:p>
          <a:p>
            <a:pPr fontAlgn="auto">
              <a:spcAft>
                <a:spcPts val="0"/>
              </a:spcAft>
              <a:defRPr/>
            </a:pPr>
            <a:r>
              <a:rPr lang="en-US" dirty="0"/>
              <a:t>Applies to business as well as portfolio investment</a:t>
            </a:r>
          </a:p>
        </p:txBody>
      </p:sp>
      <p:sp>
        <p:nvSpPr>
          <p:cNvPr id="4" name="Slide Number Placeholder 3">
            <a:extLst>
              <a:ext uri="{FF2B5EF4-FFF2-40B4-BE49-F238E27FC236}">
                <a16:creationId xmlns:a16="http://schemas.microsoft.com/office/drawing/2014/main" id="{39B7AC80-F0D3-B537-FEA9-0968920CAA83}"/>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60</a:t>
            </a:fld>
            <a:endParaRPr lang="en-US" altLang="en-US" dirty="0"/>
          </a:p>
        </p:txBody>
      </p:sp>
      <p:sp>
        <p:nvSpPr>
          <p:cNvPr id="2" name="Rectangle 1">
            <a:extLst>
              <a:ext uri="{FF2B5EF4-FFF2-40B4-BE49-F238E27FC236}">
                <a16:creationId xmlns:a16="http://schemas.microsoft.com/office/drawing/2014/main" id="{16584ACA-A8B1-1FE1-F3EE-0CC08CFD6232}"/>
              </a:ext>
            </a:extLst>
          </p:cNvPr>
          <p:cNvSpPr/>
          <p:nvPr/>
        </p:nvSpPr>
        <p:spPr>
          <a:xfrm>
            <a:off x="3435994" y="3962400"/>
            <a:ext cx="1424034" cy="54658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US" sz="1800" dirty="0"/>
              <a:t>India Pvt. Ltd.</a:t>
            </a:r>
            <a:endParaRPr lang="en-US" dirty="0"/>
          </a:p>
        </p:txBody>
      </p:sp>
      <p:cxnSp>
        <p:nvCxnSpPr>
          <p:cNvPr id="5" name="Straight Arrow Connector 4">
            <a:extLst>
              <a:ext uri="{FF2B5EF4-FFF2-40B4-BE49-F238E27FC236}">
                <a16:creationId xmlns:a16="http://schemas.microsoft.com/office/drawing/2014/main" id="{C6657830-381E-DA09-0752-5EFAFEA4810E}"/>
              </a:ext>
            </a:extLst>
          </p:cNvPr>
          <p:cNvCxnSpPr>
            <a:cxnSpLocks/>
            <a:stCxn id="7" idx="2"/>
            <a:endCxn id="2" idx="0"/>
          </p:cNvCxnSpPr>
          <p:nvPr/>
        </p:nvCxnSpPr>
        <p:spPr>
          <a:xfrm flipH="1">
            <a:off x="4148011" y="2586319"/>
            <a:ext cx="2" cy="1376081"/>
          </a:xfrm>
          <a:prstGeom prst="straightConnector1">
            <a:avLst/>
          </a:prstGeom>
          <a:ln>
            <a:solidFill>
              <a:schemeClr val="accent5">
                <a:lumMod val="50000"/>
              </a:schemeClr>
            </a:solidFill>
            <a:tailEnd type="triangle"/>
          </a:ln>
          <a:effectLst/>
        </p:spPr>
        <p:style>
          <a:lnRef idx="1">
            <a:schemeClr val="accent4"/>
          </a:lnRef>
          <a:fillRef idx="3">
            <a:schemeClr val="accent4"/>
          </a:fillRef>
          <a:effectRef idx="2">
            <a:schemeClr val="accent4"/>
          </a:effectRef>
          <a:fontRef idx="minor">
            <a:schemeClr val="lt1"/>
          </a:fontRef>
        </p:style>
      </p:cxnSp>
      <p:cxnSp>
        <p:nvCxnSpPr>
          <p:cNvPr id="6" name="Straight Connector 5">
            <a:extLst>
              <a:ext uri="{FF2B5EF4-FFF2-40B4-BE49-F238E27FC236}">
                <a16:creationId xmlns:a16="http://schemas.microsoft.com/office/drawing/2014/main" id="{787E5716-D1B0-B3F1-B1F7-D6B8B1FA08E8}"/>
              </a:ext>
            </a:extLst>
          </p:cNvPr>
          <p:cNvCxnSpPr>
            <a:cxnSpLocks/>
          </p:cNvCxnSpPr>
          <p:nvPr/>
        </p:nvCxnSpPr>
        <p:spPr>
          <a:xfrm>
            <a:off x="2586633" y="1340768"/>
            <a:ext cx="0" cy="4896544"/>
          </a:xfrm>
          <a:prstGeom prst="line">
            <a:avLst/>
          </a:prstGeom>
          <a:effectLst/>
        </p:spPr>
        <p:style>
          <a:lnRef idx="1">
            <a:schemeClr val="accent4"/>
          </a:lnRef>
          <a:fillRef idx="3">
            <a:schemeClr val="accent4"/>
          </a:fillRef>
          <a:effectRef idx="2">
            <a:schemeClr val="accent4"/>
          </a:effectRef>
          <a:fontRef idx="minor">
            <a:schemeClr val="lt1"/>
          </a:fontRef>
        </p:style>
      </p:cxnSp>
      <p:sp>
        <p:nvSpPr>
          <p:cNvPr id="7" name="Rectangle 6">
            <a:extLst>
              <a:ext uri="{FF2B5EF4-FFF2-40B4-BE49-F238E27FC236}">
                <a16:creationId xmlns:a16="http://schemas.microsoft.com/office/drawing/2014/main" id="{0EFEA01D-5394-5EAB-E9CB-8EC78D537DF2}"/>
              </a:ext>
            </a:extLst>
          </p:cNvPr>
          <p:cNvSpPr/>
          <p:nvPr/>
        </p:nvSpPr>
        <p:spPr>
          <a:xfrm>
            <a:off x="3435996" y="2060848"/>
            <a:ext cx="1424034" cy="525471"/>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t>Father</a:t>
            </a:r>
          </a:p>
        </p:txBody>
      </p:sp>
      <p:sp>
        <p:nvSpPr>
          <p:cNvPr id="8" name="TextBox 7">
            <a:extLst>
              <a:ext uri="{FF2B5EF4-FFF2-40B4-BE49-F238E27FC236}">
                <a16:creationId xmlns:a16="http://schemas.microsoft.com/office/drawing/2014/main" id="{07F9A1A3-90B1-DEC1-D8CA-BF730A5E988D}"/>
              </a:ext>
            </a:extLst>
          </p:cNvPr>
          <p:cNvSpPr txBox="1"/>
          <p:nvPr/>
        </p:nvSpPr>
        <p:spPr>
          <a:xfrm>
            <a:off x="1835696" y="1547451"/>
            <a:ext cx="1051691" cy="369332"/>
          </a:xfrm>
          <a:prstGeom prst="rect">
            <a:avLst/>
          </a:prstGeom>
          <a:noFill/>
        </p:spPr>
        <p:txBody>
          <a:bodyPr wrap="square" rtlCol="0">
            <a:spAutoFit/>
          </a:bodyPr>
          <a:lstStyle/>
          <a:p>
            <a:r>
              <a:rPr lang="en-US" dirty="0">
                <a:solidFill>
                  <a:srgbClr val="000000"/>
                </a:solidFill>
                <a:latin typeface="+mj-lt"/>
              </a:rPr>
              <a:t>USA</a:t>
            </a:r>
          </a:p>
        </p:txBody>
      </p:sp>
      <p:sp>
        <p:nvSpPr>
          <p:cNvPr id="9" name="TextBox 8">
            <a:extLst>
              <a:ext uri="{FF2B5EF4-FFF2-40B4-BE49-F238E27FC236}">
                <a16:creationId xmlns:a16="http://schemas.microsoft.com/office/drawing/2014/main" id="{B040109C-A4B5-78A4-D359-4D6FDDCE5D58}"/>
              </a:ext>
            </a:extLst>
          </p:cNvPr>
          <p:cNvSpPr txBox="1"/>
          <p:nvPr/>
        </p:nvSpPr>
        <p:spPr>
          <a:xfrm>
            <a:off x="2687387" y="1547451"/>
            <a:ext cx="1050717" cy="369332"/>
          </a:xfrm>
          <a:prstGeom prst="rect">
            <a:avLst/>
          </a:prstGeom>
          <a:noFill/>
        </p:spPr>
        <p:txBody>
          <a:bodyPr wrap="square" rtlCol="0">
            <a:spAutoFit/>
          </a:bodyPr>
          <a:lstStyle/>
          <a:p>
            <a:r>
              <a:rPr lang="en-US" dirty="0">
                <a:solidFill>
                  <a:srgbClr val="000000"/>
                </a:solidFill>
                <a:latin typeface="+mj-lt"/>
              </a:rPr>
              <a:t>India</a:t>
            </a:r>
          </a:p>
        </p:txBody>
      </p:sp>
      <p:sp>
        <p:nvSpPr>
          <p:cNvPr id="10" name="Rectangle 9">
            <a:extLst>
              <a:ext uri="{FF2B5EF4-FFF2-40B4-BE49-F238E27FC236}">
                <a16:creationId xmlns:a16="http://schemas.microsoft.com/office/drawing/2014/main" id="{EE336142-8A7A-F733-1EE4-DC49DD43D95A}"/>
              </a:ext>
            </a:extLst>
          </p:cNvPr>
          <p:cNvSpPr/>
          <p:nvPr/>
        </p:nvSpPr>
        <p:spPr>
          <a:xfrm>
            <a:off x="395536" y="2060848"/>
            <a:ext cx="1424034" cy="525471"/>
          </a:xfrm>
          <a:prstGeom prst="rect">
            <a:avLst/>
          </a:prstGeom>
          <a:solidFill>
            <a:schemeClr val="bg1"/>
          </a:solidFill>
        </p:spPr>
        <p:style>
          <a:lnRef idx="1">
            <a:schemeClr val="accent4"/>
          </a:lnRef>
          <a:fillRef idx="3">
            <a:schemeClr val="accent4"/>
          </a:fillRef>
          <a:effectRef idx="2">
            <a:schemeClr val="accent4"/>
          </a:effectRef>
          <a:fontRef idx="minor">
            <a:schemeClr val="lt1"/>
          </a:fontRef>
        </p:style>
        <p:txBody>
          <a:bodyPr rtlCol="0" anchor="ctr"/>
          <a:lstStyle/>
          <a:p>
            <a:pPr algn="ctr"/>
            <a:r>
              <a:rPr lang="en-IN" dirty="0">
                <a:solidFill>
                  <a:schemeClr val="tx1"/>
                </a:solidFill>
              </a:rPr>
              <a:t>Son</a:t>
            </a:r>
          </a:p>
        </p:txBody>
      </p:sp>
      <p:cxnSp>
        <p:nvCxnSpPr>
          <p:cNvPr id="12" name="Straight Arrow Connector 11">
            <a:extLst>
              <a:ext uri="{FF2B5EF4-FFF2-40B4-BE49-F238E27FC236}">
                <a16:creationId xmlns:a16="http://schemas.microsoft.com/office/drawing/2014/main" id="{8AB63A38-C390-CB31-3A36-9E788A20E823}"/>
              </a:ext>
            </a:extLst>
          </p:cNvPr>
          <p:cNvCxnSpPr>
            <a:cxnSpLocks/>
            <a:stCxn id="10" idx="2"/>
            <a:endCxn id="2" idx="0"/>
          </p:cNvCxnSpPr>
          <p:nvPr/>
        </p:nvCxnSpPr>
        <p:spPr>
          <a:xfrm>
            <a:off x="1107553" y="2586319"/>
            <a:ext cx="3040458" cy="1376081"/>
          </a:xfrm>
          <a:prstGeom prst="straightConnector1">
            <a:avLst/>
          </a:prstGeom>
          <a:ln w="19050">
            <a:prstDash val="dash"/>
            <a:tailEnd type="triangle"/>
          </a:ln>
          <a:effectLst/>
        </p:spPr>
        <p:style>
          <a:lnRef idx="1">
            <a:schemeClr val="accent4"/>
          </a:lnRef>
          <a:fillRef idx="3">
            <a:schemeClr val="accent4"/>
          </a:fillRef>
          <a:effectRef idx="2">
            <a:schemeClr val="accent4"/>
          </a:effectRef>
          <a:fontRef idx="minor">
            <a:schemeClr val="lt1"/>
          </a:fontRef>
        </p:style>
      </p:cxnSp>
      <p:sp>
        <p:nvSpPr>
          <p:cNvPr id="13" name="TextBox 12">
            <a:extLst>
              <a:ext uri="{FF2B5EF4-FFF2-40B4-BE49-F238E27FC236}">
                <a16:creationId xmlns:a16="http://schemas.microsoft.com/office/drawing/2014/main" id="{8A3F79D9-FCB2-4A3A-4E63-4D54EC4F1367}"/>
              </a:ext>
            </a:extLst>
          </p:cNvPr>
          <p:cNvSpPr txBox="1"/>
          <p:nvPr/>
        </p:nvSpPr>
        <p:spPr>
          <a:xfrm rot="1421818">
            <a:off x="2564156" y="3139530"/>
            <a:ext cx="1471758" cy="369332"/>
          </a:xfrm>
          <a:prstGeom prst="rect">
            <a:avLst/>
          </a:prstGeom>
          <a:noFill/>
        </p:spPr>
        <p:txBody>
          <a:bodyPr wrap="square" rtlCol="0">
            <a:spAutoFit/>
          </a:bodyPr>
          <a:lstStyle/>
          <a:p>
            <a:r>
              <a:rPr lang="en-US" dirty="0">
                <a:solidFill>
                  <a:srgbClr val="000000"/>
                </a:solidFill>
                <a:latin typeface="+mj-lt"/>
              </a:rPr>
              <a:t>Inheritance</a:t>
            </a:r>
          </a:p>
        </p:txBody>
      </p:sp>
    </p:spTree>
    <p:extLst>
      <p:ext uri="{BB962C8B-B14F-4D97-AF65-F5344CB8AC3E}">
        <p14:creationId xmlns:p14="http://schemas.microsoft.com/office/powerpoint/2010/main" val="12136778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6E37A-9BD3-D0CA-C729-D7C1529FA4C2}"/>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DF6CF622-B934-3EF5-DF17-13154E4E4D75}"/>
              </a:ext>
            </a:extLst>
          </p:cNvPr>
          <p:cNvSpPr>
            <a:spLocks noGrp="1"/>
          </p:cNvSpPr>
          <p:nvPr>
            <p:ph type="title"/>
          </p:nvPr>
        </p:nvSpPr>
        <p:spPr/>
        <p:txBody>
          <a:bodyPr/>
          <a:lstStyle/>
          <a:p>
            <a:r>
              <a:rPr lang="en-US" sz="2400" dirty="0"/>
              <a:t>Definition of ‘Control’ under NDI Rules - Streamlined</a:t>
            </a:r>
            <a:endParaRPr lang="en-IN" dirty="0">
              <a:cs typeface="Arial" charset="0"/>
            </a:endParaRPr>
          </a:p>
        </p:txBody>
      </p:sp>
      <p:sp>
        <p:nvSpPr>
          <p:cNvPr id="3" name="Content Placeholder 2">
            <a:extLst>
              <a:ext uri="{FF2B5EF4-FFF2-40B4-BE49-F238E27FC236}">
                <a16:creationId xmlns:a16="http://schemas.microsoft.com/office/drawing/2014/main" id="{24BCDF2F-C8F2-3C7B-1070-5CEED978ED23}"/>
              </a:ext>
            </a:extLst>
          </p:cNvPr>
          <p:cNvSpPr>
            <a:spLocks noGrp="1"/>
          </p:cNvSpPr>
          <p:nvPr>
            <p:ph idx="1"/>
          </p:nvPr>
        </p:nvSpPr>
        <p:spPr>
          <a:xfrm>
            <a:off x="395536" y="1268760"/>
            <a:ext cx="8138864" cy="5112568"/>
          </a:xfrm>
        </p:spPr>
        <p:txBody>
          <a:bodyPr rtlCol="0">
            <a:normAutofit fontScale="92500"/>
          </a:bodyPr>
          <a:lstStyle/>
          <a:p>
            <a:pPr fontAlgn="auto">
              <a:spcAft>
                <a:spcPts val="0"/>
              </a:spcAft>
              <a:defRPr/>
            </a:pPr>
            <a:r>
              <a:rPr lang="en-US" b="1" i="0" dirty="0">
                <a:solidFill>
                  <a:schemeClr val="tx1">
                    <a:lumMod val="50000"/>
                  </a:schemeClr>
                </a:solidFill>
                <a:effectLst/>
                <a:latin typeface="Arial" panose="020B0604020202020204" pitchFamily="34" charset="0"/>
              </a:rPr>
              <a:t>Control shall have the same meaning as assigned to it in the Companies Act, 2013 and for the purposes of Limited Liability Partnership, shall mean the right to appoint majority of the designated partners, where such designated partners, with specific exclusion to others, have control over all the policies of an LLP.</a:t>
            </a:r>
          </a:p>
          <a:p>
            <a:pPr fontAlgn="auto">
              <a:spcAft>
                <a:spcPts val="0"/>
              </a:spcAft>
              <a:defRPr/>
            </a:pPr>
            <a:endParaRPr lang="en-US" dirty="0">
              <a:solidFill>
                <a:srgbClr val="FF1493"/>
              </a:solidFill>
              <a:latin typeface="Arial" panose="020B0604020202020204" pitchFamily="34" charset="0"/>
            </a:endParaRPr>
          </a:p>
          <a:p>
            <a:pPr fontAlgn="auto">
              <a:spcAft>
                <a:spcPts val="0"/>
              </a:spcAft>
              <a:defRPr/>
            </a:pPr>
            <a:r>
              <a:rPr lang="en-US" b="1" dirty="0"/>
              <a:t>Section 2(27) of Companies Act 2013: </a:t>
            </a:r>
          </a:p>
          <a:p>
            <a:pPr fontAlgn="auto">
              <a:spcAft>
                <a:spcPts val="0"/>
              </a:spcAft>
              <a:defRPr/>
            </a:pPr>
            <a:r>
              <a:rPr lang="en-US" dirty="0"/>
              <a:t>"control" shall include the right to appoint majority of the directors or to control the management or policy decisions exercisable by a person or persons acting individually or in concert, directly or indirectly, including by virtue of their shareholding or management rights or shareholders agreements or voting agreements or in any other manner</a:t>
            </a:r>
          </a:p>
        </p:txBody>
      </p:sp>
      <p:sp>
        <p:nvSpPr>
          <p:cNvPr id="4" name="Slide Number Placeholder 3">
            <a:extLst>
              <a:ext uri="{FF2B5EF4-FFF2-40B4-BE49-F238E27FC236}">
                <a16:creationId xmlns:a16="http://schemas.microsoft.com/office/drawing/2014/main" id="{EAD74FAF-437B-4EBB-8F2B-9D4A1D667769}"/>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61</a:t>
            </a:fld>
            <a:endParaRPr lang="en-US" altLang="en-US" dirty="0"/>
          </a:p>
        </p:txBody>
      </p:sp>
    </p:spTree>
    <p:extLst>
      <p:ext uri="{BB962C8B-B14F-4D97-AF65-F5344CB8AC3E}">
        <p14:creationId xmlns:p14="http://schemas.microsoft.com/office/powerpoint/2010/main" val="8221999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464CF9-7063-95CF-E1C3-022D878F2B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9B3D23-CEB4-2B41-34AE-96A675D9A9CC}"/>
              </a:ext>
            </a:extLst>
          </p:cNvPr>
          <p:cNvSpPr>
            <a:spLocks noGrp="1"/>
          </p:cNvSpPr>
          <p:nvPr>
            <p:ph type="title"/>
          </p:nvPr>
        </p:nvSpPr>
        <p:spPr/>
        <p:txBody>
          <a:bodyPr/>
          <a:lstStyle/>
          <a:p>
            <a:r>
              <a:rPr lang="en-US" sz="2400" dirty="0"/>
              <a:t>Definition of ‘Control’ – Background </a:t>
            </a:r>
            <a:endParaRPr lang="en-US" dirty="0">
              <a:latin typeface="+mj-lt"/>
            </a:endParaRPr>
          </a:p>
        </p:txBody>
      </p:sp>
      <p:sp>
        <p:nvSpPr>
          <p:cNvPr id="3" name="Slide Number Placeholder 2">
            <a:extLst>
              <a:ext uri="{FF2B5EF4-FFF2-40B4-BE49-F238E27FC236}">
                <a16:creationId xmlns:a16="http://schemas.microsoft.com/office/drawing/2014/main" id="{22934D64-6CA9-9098-2C29-915A90877B0A}"/>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62</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D37FC4B5-EA08-4C4D-E833-FA17322FC3AD}"/>
              </a:ext>
            </a:extLst>
          </p:cNvPr>
          <p:cNvSpPr>
            <a:spLocks noGrp="1"/>
          </p:cNvSpPr>
          <p:nvPr>
            <p:ph idx="1"/>
          </p:nvPr>
        </p:nvSpPr>
        <p:spPr>
          <a:xfrm>
            <a:off x="457200" y="1484784"/>
            <a:ext cx="8229600" cy="5010608"/>
          </a:xfrm>
        </p:spPr>
        <p:txBody>
          <a:bodyPr>
            <a:normAutofit fontScale="92500" lnSpcReduction="20000"/>
          </a:bodyPr>
          <a:lstStyle/>
          <a:p>
            <a:r>
              <a:rPr lang="en-US" sz="2200" dirty="0"/>
              <a:t>Definition of control under NDI Rules is relevant for: </a:t>
            </a:r>
          </a:p>
          <a:p>
            <a:pPr lvl="1"/>
            <a:r>
              <a:rPr lang="en-US" sz="1800" dirty="0"/>
              <a:t>Downstream investment provisions (to determine whether a company qualifies as FOCC); and </a:t>
            </a:r>
          </a:p>
          <a:p>
            <a:pPr lvl="1"/>
            <a:r>
              <a:rPr lang="en-US" sz="1800" dirty="0"/>
              <a:t>As part of condition for allowing FPIs till 49%</a:t>
            </a:r>
          </a:p>
          <a:p>
            <a:pPr lvl="1"/>
            <a:r>
              <a:rPr lang="en-US" sz="1800" dirty="0"/>
              <a:t>FPI provisions (to determine if there is common control by FPIs)</a:t>
            </a:r>
          </a:p>
          <a:p>
            <a:r>
              <a:rPr lang="en-US" sz="2200" dirty="0"/>
              <a:t>Earlier, Rule 2, Rule 23 and Schedule II all provided a definition of control</a:t>
            </a:r>
          </a:p>
          <a:p>
            <a:pPr lvl="3"/>
            <a:endParaRPr lang="en-US" sz="1400" dirty="0"/>
          </a:p>
          <a:p>
            <a:r>
              <a:rPr lang="en-US" sz="2200" dirty="0"/>
              <a:t>Brought parity in the definition of control across all provisions</a:t>
            </a:r>
          </a:p>
          <a:p>
            <a:r>
              <a:rPr lang="en-US" sz="2200" dirty="0"/>
              <a:t>Definition of control removed from Rule 23 and Schedule II</a:t>
            </a:r>
          </a:p>
          <a:p>
            <a:r>
              <a:rPr lang="en-US" sz="2200" dirty="0"/>
              <a:t>Definition in Rule 2 was substituted and made in line with the definition under Companies Act 2013</a:t>
            </a:r>
          </a:p>
          <a:p>
            <a:endParaRPr lang="en-US" sz="2200" dirty="0"/>
          </a:p>
          <a:p>
            <a:r>
              <a:rPr lang="en-US" sz="2200" dirty="0"/>
              <a:t>The definition of “Control” was provided in Rule 2 of NDI Rules. However, it was not included in the Master Direction. It has now been inserted in the Master Direction</a:t>
            </a:r>
          </a:p>
          <a:p>
            <a:pPr lvl="1"/>
            <a:r>
              <a:rPr lang="en-US" sz="1800" dirty="0"/>
              <a:t>However, they have missed to remove the old definition of control from the Indirect Foreign Investment paragraph in Master Direction</a:t>
            </a:r>
          </a:p>
          <a:p>
            <a:endParaRPr lang="en-US" sz="2200" dirty="0"/>
          </a:p>
          <a:p>
            <a:pPr lvl="1"/>
            <a:endParaRPr lang="en-US" sz="1800" dirty="0"/>
          </a:p>
        </p:txBody>
      </p:sp>
    </p:spTree>
    <p:extLst>
      <p:ext uri="{BB962C8B-B14F-4D97-AF65-F5344CB8AC3E}">
        <p14:creationId xmlns:p14="http://schemas.microsoft.com/office/powerpoint/2010/main" val="54938484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798409-793C-4478-A3BC-C9875A1EA2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B6F04F-59F4-9FC5-4E63-42155E077ED0}"/>
              </a:ext>
            </a:extLst>
          </p:cNvPr>
          <p:cNvSpPr>
            <a:spLocks noGrp="1"/>
          </p:cNvSpPr>
          <p:nvPr>
            <p:ph type="title"/>
          </p:nvPr>
        </p:nvSpPr>
        <p:spPr/>
        <p:txBody>
          <a:bodyPr/>
          <a:lstStyle/>
          <a:p>
            <a:r>
              <a:rPr lang="en-US" sz="2400" dirty="0"/>
              <a:t>Amendment in FPI provisions in NDI Rules</a:t>
            </a:r>
            <a:endParaRPr lang="en-US" dirty="0">
              <a:latin typeface="+mj-lt"/>
            </a:endParaRPr>
          </a:p>
        </p:txBody>
      </p:sp>
      <p:sp>
        <p:nvSpPr>
          <p:cNvPr id="3" name="Slide Number Placeholder 2">
            <a:extLst>
              <a:ext uri="{FF2B5EF4-FFF2-40B4-BE49-F238E27FC236}">
                <a16:creationId xmlns:a16="http://schemas.microsoft.com/office/drawing/2014/main" id="{D735F0D6-B0B3-B534-5899-5EE0D0A2EEED}"/>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63</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22EFDE6B-69D1-4CB4-0A90-1B6665E4CCD5}"/>
              </a:ext>
            </a:extLst>
          </p:cNvPr>
          <p:cNvSpPr>
            <a:spLocks noGrp="1"/>
          </p:cNvSpPr>
          <p:nvPr>
            <p:ph idx="1"/>
          </p:nvPr>
        </p:nvSpPr>
        <p:spPr>
          <a:xfrm>
            <a:off x="457200" y="1484784"/>
            <a:ext cx="8229600" cy="5010608"/>
          </a:xfrm>
        </p:spPr>
        <p:txBody>
          <a:bodyPr>
            <a:normAutofit lnSpcReduction="10000"/>
          </a:bodyPr>
          <a:lstStyle/>
          <a:p>
            <a:r>
              <a:rPr lang="en-US" sz="2200" dirty="0"/>
              <a:t>Definition of control was provided in Schedule II</a:t>
            </a:r>
          </a:p>
          <a:p>
            <a:pPr algn="l"/>
            <a:r>
              <a:rPr lang="en-US" sz="1800" b="0" i="1" u="none" strike="noStrike" baseline="0" dirty="0">
                <a:latin typeface="Times-Italic"/>
              </a:rPr>
              <a:t>Explanation: </a:t>
            </a:r>
            <a:r>
              <a:rPr lang="en-US" sz="1800" b="0" i="0" u="none" strike="noStrike" baseline="0" dirty="0">
                <a:latin typeface="Times-Roman"/>
              </a:rPr>
              <a:t>In case, two or more FPI’s including foreign Governments/their related entities are having common ownership, directly or indirectly, of more than fifty percent or common control, all such FPI’s shall be treated as forming part of an investor group. </a:t>
            </a:r>
            <a:r>
              <a:rPr lang="en-US" sz="1800" b="1" i="0" u="sng" strike="noStrike" baseline="0" dirty="0">
                <a:latin typeface="Times-Roman"/>
              </a:rPr>
              <a:t>Control includes the right to appoint majority of the directors or to control the management or policy decisions exercisable by a person or persons acting individually or in concert, directly or indirectly, including by virtue of shareholding or management rights or shareholders agreements or voting agreements or in any other manner.</a:t>
            </a:r>
          </a:p>
          <a:p>
            <a:pPr algn="l"/>
            <a:endParaRPr lang="en-US" sz="1800" b="1" u="sng" dirty="0">
              <a:latin typeface="Times-Roman"/>
            </a:endParaRPr>
          </a:p>
          <a:p>
            <a:pPr algn="l"/>
            <a:r>
              <a:rPr lang="en-US" sz="1800" dirty="0">
                <a:latin typeface="Times-Roman"/>
              </a:rPr>
              <a:t>Above Explanation is now substituted by Foreign Exchange Management (Non-Debt Instruments) (Fourth Amendment) Rules, 2024 - Notification S.O. 3492(E) [F. NO. 1/8/2024-EM], dated 16-8-2024</a:t>
            </a:r>
          </a:p>
          <a:p>
            <a:pPr algn="l"/>
            <a:r>
              <a:rPr lang="en-US" sz="1800" b="1" kern="0" dirty="0">
                <a:effectLst/>
                <a:latin typeface="Times New Roman" panose="02020603050405020304" pitchFamily="18" charset="0"/>
                <a:ea typeface="Times New Roman" panose="02020603050405020304" pitchFamily="18" charset="0"/>
              </a:rPr>
              <a:t>Explanation— In case two or more FPI's including foreign Governments or their related entities are having common ownership, directly or indirectly, of more than fifty per cent or common control, all such FPI's shall be treated as forming part of an investor group.</a:t>
            </a:r>
            <a:endParaRPr lang="en-US" sz="2200" b="1" dirty="0"/>
          </a:p>
        </p:txBody>
      </p:sp>
    </p:spTree>
    <p:extLst>
      <p:ext uri="{BB962C8B-B14F-4D97-AF65-F5344CB8AC3E}">
        <p14:creationId xmlns:p14="http://schemas.microsoft.com/office/powerpoint/2010/main" val="255225567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6106B0-DFDB-4C2B-8825-75B1DA9B3919}"/>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705930C7-5BC4-ADCD-3F6E-C7181DB8B335}"/>
              </a:ext>
            </a:extLst>
          </p:cNvPr>
          <p:cNvSpPr>
            <a:spLocks noGrp="1"/>
          </p:cNvSpPr>
          <p:nvPr>
            <p:ph type="title"/>
          </p:nvPr>
        </p:nvSpPr>
        <p:spPr/>
        <p:txBody>
          <a:bodyPr/>
          <a:lstStyle/>
          <a:p>
            <a:r>
              <a:rPr lang="en-US" sz="2400" dirty="0"/>
              <a:t>Corresponding change in Master Direction</a:t>
            </a:r>
            <a:endParaRPr lang="en-IN" dirty="0">
              <a:cs typeface="Arial" charset="0"/>
            </a:endParaRPr>
          </a:p>
        </p:txBody>
      </p:sp>
      <p:sp>
        <p:nvSpPr>
          <p:cNvPr id="3" name="Content Placeholder 2">
            <a:extLst>
              <a:ext uri="{FF2B5EF4-FFF2-40B4-BE49-F238E27FC236}">
                <a16:creationId xmlns:a16="http://schemas.microsoft.com/office/drawing/2014/main" id="{85F3D4B3-83CB-0E5B-686D-E444D568A655}"/>
              </a:ext>
            </a:extLst>
          </p:cNvPr>
          <p:cNvSpPr>
            <a:spLocks noGrp="1"/>
          </p:cNvSpPr>
          <p:nvPr>
            <p:ph idx="1"/>
          </p:nvPr>
        </p:nvSpPr>
        <p:spPr>
          <a:xfrm>
            <a:off x="395536" y="1340768"/>
            <a:ext cx="8291264" cy="5184576"/>
          </a:xfrm>
        </p:spPr>
        <p:txBody>
          <a:bodyPr rtlCol="0">
            <a:normAutofit/>
          </a:bodyPr>
          <a:lstStyle/>
          <a:p>
            <a:pPr fontAlgn="auto">
              <a:spcAft>
                <a:spcPts val="0"/>
              </a:spcAft>
              <a:defRPr/>
            </a:pPr>
            <a:r>
              <a:rPr lang="en-US" dirty="0"/>
              <a:t>Annex 2</a:t>
            </a:r>
          </a:p>
          <a:p>
            <a:pPr algn="just">
              <a:spcBef>
                <a:spcPts val="375"/>
              </a:spcBef>
              <a:spcAft>
                <a:spcPts val="600"/>
              </a:spcAft>
            </a:pPr>
            <a:r>
              <a:rPr lang="en-US" b="1" i="0" dirty="0">
                <a:solidFill>
                  <a:srgbClr val="000000"/>
                </a:solidFill>
                <a:effectLst/>
                <a:latin typeface="Arial" panose="020B0604020202020204" pitchFamily="34" charset="0"/>
              </a:rPr>
              <a:t>1. Purchase/ sale of</a:t>
            </a:r>
            <a:r>
              <a:rPr lang="en-US" b="1" i="0" dirty="0">
                <a:solidFill>
                  <a:schemeClr val="tx1">
                    <a:lumMod val="50000"/>
                  </a:schemeClr>
                </a:solidFill>
                <a:effectLst/>
                <a:latin typeface="Arial" panose="020B0604020202020204" pitchFamily="34" charset="0"/>
              </a:rPr>
              <a:t> equity instruments</a:t>
            </a:r>
          </a:p>
          <a:p>
            <a:pPr algn="just">
              <a:spcBef>
                <a:spcPts val="375"/>
              </a:spcBef>
              <a:spcAft>
                <a:spcPts val="600"/>
              </a:spcAft>
            </a:pPr>
            <a:r>
              <a:rPr lang="en-US" b="0" i="0" dirty="0">
                <a:solidFill>
                  <a:schemeClr val="tx1">
                    <a:lumMod val="50000"/>
                  </a:schemeClr>
                </a:solidFill>
                <a:effectLst/>
                <a:latin typeface="Arial" panose="020B0604020202020204" pitchFamily="34" charset="0"/>
              </a:rPr>
              <a:t>1.1 A Foreign Portfolio Investor (FPI) may purchase or sell equity instruments </a:t>
            </a:r>
            <a:r>
              <a:rPr lang="en-US" b="0" i="0" dirty="0">
                <a:solidFill>
                  <a:srgbClr val="000000"/>
                </a:solidFill>
                <a:effectLst/>
                <a:latin typeface="Arial" panose="020B0604020202020204" pitchFamily="34" charset="0"/>
              </a:rPr>
              <a:t>of an Indian company on a </a:t>
            </a:r>
            <a:r>
              <a:rPr lang="en-US" b="0" i="0" dirty="0" err="1">
                <a:solidFill>
                  <a:srgbClr val="000000"/>
                </a:solidFill>
                <a:effectLst/>
                <a:latin typeface="Arial" panose="020B0604020202020204" pitchFamily="34" charset="0"/>
              </a:rPr>
              <a:t>recognised</a:t>
            </a:r>
            <a:r>
              <a:rPr lang="en-US" b="0" i="0" dirty="0">
                <a:solidFill>
                  <a:srgbClr val="000000"/>
                </a:solidFill>
                <a:effectLst/>
                <a:latin typeface="Arial" panose="020B0604020202020204" pitchFamily="34" charset="0"/>
              </a:rPr>
              <a:t> stock exchange in India.</a:t>
            </a:r>
          </a:p>
          <a:p>
            <a:pPr algn="just">
              <a:spcBef>
                <a:spcPts val="375"/>
              </a:spcBef>
              <a:spcAft>
                <a:spcPts val="600"/>
              </a:spcAft>
            </a:pPr>
            <a:r>
              <a:rPr lang="en-US" b="1" i="0" dirty="0">
                <a:solidFill>
                  <a:schemeClr val="tx1">
                    <a:lumMod val="50000"/>
                  </a:schemeClr>
                </a:solidFill>
                <a:effectLst/>
                <a:latin typeface="Arial" panose="020B0604020202020204" pitchFamily="34" charset="0"/>
              </a:rPr>
              <a:t>Explanation, – In case two or more FPIs including foreign Governments, or their related entities are having common ownership, directly or indirectly, of more than fifty percent or common control, all such FPIs shall be treated as forming part of an investor group.</a:t>
            </a:r>
          </a:p>
        </p:txBody>
      </p:sp>
      <p:sp>
        <p:nvSpPr>
          <p:cNvPr id="4" name="Slide Number Placeholder 3">
            <a:extLst>
              <a:ext uri="{FF2B5EF4-FFF2-40B4-BE49-F238E27FC236}">
                <a16:creationId xmlns:a16="http://schemas.microsoft.com/office/drawing/2014/main" id="{F4733813-C0B5-757A-257A-A6884D0A872B}"/>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64</a:t>
            </a:fld>
            <a:endParaRPr lang="en-US" altLang="en-US" dirty="0"/>
          </a:p>
        </p:txBody>
      </p:sp>
    </p:spTree>
    <p:extLst>
      <p:ext uri="{BB962C8B-B14F-4D97-AF65-F5344CB8AC3E}">
        <p14:creationId xmlns:p14="http://schemas.microsoft.com/office/powerpoint/2010/main" val="188039160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DDE1C-9A79-4E02-A91D-2CA8653767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1EFAE8-7789-FE64-1ECA-0A25F547A9A3}"/>
              </a:ext>
            </a:extLst>
          </p:cNvPr>
          <p:cNvSpPr>
            <a:spLocks noGrp="1"/>
          </p:cNvSpPr>
          <p:nvPr>
            <p:ph type="title"/>
          </p:nvPr>
        </p:nvSpPr>
        <p:spPr/>
        <p:txBody>
          <a:bodyPr/>
          <a:lstStyle/>
          <a:p>
            <a:r>
              <a:rPr lang="en-US" sz="2400" dirty="0"/>
              <a:t>Changes in Master Direction</a:t>
            </a:r>
            <a:endParaRPr lang="en-US" dirty="0">
              <a:latin typeface="+mj-lt"/>
            </a:endParaRPr>
          </a:p>
        </p:txBody>
      </p:sp>
      <p:sp>
        <p:nvSpPr>
          <p:cNvPr id="3" name="Slide Number Placeholder 2">
            <a:extLst>
              <a:ext uri="{FF2B5EF4-FFF2-40B4-BE49-F238E27FC236}">
                <a16:creationId xmlns:a16="http://schemas.microsoft.com/office/drawing/2014/main" id="{34D3877E-732A-A02F-9A09-2E5ACD0598D6}"/>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65</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42899B75-6DCA-222D-C4E0-7258C6D99805}"/>
              </a:ext>
            </a:extLst>
          </p:cNvPr>
          <p:cNvSpPr>
            <a:spLocks noGrp="1"/>
          </p:cNvSpPr>
          <p:nvPr>
            <p:ph idx="1"/>
          </p:nvPr>
        </p:nvSpPr>
        <p:spPr>
          <a:xfrm>
            <a:off x="323528" y="1484784"/>
            <a:ext cx="8363272" cy="5010608"/>
          </a:xfrm>
        </p:spPr>
        <p:txBody>
          <a:bodyPr>
            <a:normAutofit/>
          </a:bodyPr>
          <a:lstStyle/>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graphicFrame>
        <p:nvGraphicFramePr>
          <p:cNvPr id="4" name="Table 3">
            <a:extLst>
              <a:ext uri="{FF2B5EF4-FFF2-40B4-BE49-F238E27FC236}">
                <a16:creationId xmlns:a16="http://schemas.microsoft.com/office/drawing/2014/main" id="{3AA2D053-00D4-6B8D-A39C-8AEE282A497A}"/>
              </a:ext>
            </a:extLst>
          </p:cNvPr>
          <p:cNvGraphicFramePr>
            <a:graphicFrameLocks noGrp="1"/>
          </p:cNvGraphicFramePr>
          <p:nvPr>
            <p:extLst>
              <p:ext uri="{D42A27DB-BD31-4B8C-83A1-F6EECF244321}">
                <p14:modId xmlns:p14="http://schemas.microsoft.com/office/powerpoint/2010/main" val="2041292153"/>
              </p:ext>
            </p:extLst>
          </p:nvPr>
        </p:nvGraphicFramePr>
        <p:xfrm>
          <a:off x="0" y="1155446"/>
          <a:ext cx="9144000" cy="5200902"/>
        </p:xfrm>
        <a:graphic>
          <a:graphicData uri="http://schemas.openxmlformats.org/drawingml/2006/table">
            <a:tbl>
              <a:tblPr firstRow="1" bandRow="1">
                <a:tableStyleId>{5C22544A-7EE6-4342-B048-85BDC9FD1C3A}</a:tableStyleId>
              </a:tblPr>
              <a:tblGrid>
                <a:gridCol w="2267744">
                  <a:extLst>
                    <a:ext uri="{9D8B030D-6E8A-4147-A177-3AD203B41FA5}">
                      <a16:colId xmlns:a16="http://schemas.microsoft.com/office/drawing/2014/main" val="1148926213"/>
                    </a:ext>
                  </a:extLst>
                </a:gridCol>
                <a:gridCol w="6876256">
                  <a:extLst>
                    <a:ext uri="{9D8B030D-6E8A-4147-A177-3AD203B41FA5}">
                      <a16:colId xmlns:a16="http://schemas.microsoft.com/office/drawing/2014/main" val="3737684011"/>
                    </a:ext>
                  </a:extLst>
                </a:gridCol>
              </a:tblGrid>
              <a:tr h="674191">
                <a:tc>
                  <a:txBody>
                    <a:bodyPr/>
                    <a:lstStyle/>
                    <a:p>
                      <a:pPr algn="ctr"/>
                      <a:r>
                        <a:rPr lang="en-US" dirty="0"/>
                        <a:t>Change in Master Direction</a:t>
                      </a:r>
                      <a:endParaRPr lang="en-IN" dirty="0"/>
                    </a:p>
                  </a:txBody>
                  <a:tcPr/>
                </a:tc>
                <a:tc>
                  <a:txBody>
                    <a:bodyPr/>
                    <a:lstStyle/>
                    <a:p>
                      <a:pPr algn="ctr"/>
                      <a:r>
                        <a:rPr lang="en-US" dirty="0"/>
                        <a:t>Analysis</a:t>
                      </a:r>
                      <a:endParaRPr lang="en-IN" dirty="0"/>
                    </a:p>
                  </a:txBody>
                  <a:tcPr/>
                </a:tc>
                <a:extLst>
                  <a:ext uri="{0D108BD9-81ED-4DB2-BD59-A6C34878D82A}">
                    <a16:rowId xmlns:a16="http://schemas.microsoft.com/office/drawing/2014/main" val="2644532477"/>
                  </a:ext>
                </a:extLst>
              </a:tr>
              <a:tr h="674191">
                <a:tc>
                  <a:txBody>
                    <a:bodyPr/>
                    <a:lstStyle/>
                    <a:p>
                      <a:r>
                        <a:rPr lang="en-US" sz="1800" dirty="0"/>
                        <a:t>Definition of Indian company inserted</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The definition of Indian company was not present in Master Direction. It has now been included. </a:t>
                      </a:r>
                    </a:p>
                  </a:txBody>
                  <a:tcPr/>
                </a:tc>
                <a:extLst>
                  <a:ext uri="{0D108BD9-81ED-4DB2-BD59-A6C34878D82A}">
                    <a16:rowId xmlns:a16="http://schemas.microsoft.com/office/drawing/2014/main" val="654449084"/>
                  </a:ext>
                </a:extLst>
              </a:tr>
              <a:tr h="1252069">
                <a:tc>
                  <a:txBody>
                    <a:bodyPr/>
                    <a:lstStyle/>
                    <a:p>
                      <a:r>
                        <a:rPr lang="en-US" sz="1800" dirty="0"/>
                        <a:t>New condition inserted for transfer involving deferred payment, etc. </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Where transfer involves deferred payment, escrow arrangement or indemnification, the Share transfer agreement should include the respective clause &amp; related conditions for such arrangement. </a:t>
                      </a:r>
                    </a:p>
                  </a:txBody>
                  <a:tcPr/>
                </a:tc>
                <a:extLst>
                  <a:ext uri="{0D108BD9-81ED-4DB2-BD59-A6C34878D82A}">
                    <a16:rowId xmlns:a16="http://schemas.microsoft.com/office/drawing/2014/main" val="2222404439"/>
                  </a:ext>
                </a:extLst>
              </a:tr>
              <a:tr h="674191">
                <a:tc>
                  <a:txBody>
                    <a:bodyPr/>
                    <a:lstStyle/>
                    <a:p>
                      <a:pPr algn="just"/>
                      <a:r>
                        <a:rPr lang="en-IN" dirty="0"/>
                        <a:t>All requests to be made to DPIIT</a:t>
                      </a:r>
                    </a:p>
                  </a:txBody>
                  <a:tcPr/>
                </a:tc>
                <a:tc>
                  <a:txBody>
                    <a:bodyPr/>
                    <a:lstStyle/>
                    <a:p>
                      <a:r>
                        <a:rPr lang="en-US" dirty="0"/>
                        <a:t>For clarification regarding foreign investment in a sector or related conditions, request to be made to DPIIT</a:t>
                      </a:r>
                    </a:p>
                  </a:txBody>
                  <a:tcPr/>
                </a:tc>
                <a:extLst>
                  <a:ext uri="{0D108BD9-81ED-4DB2-BD59-A6C34878D82A}">
                    <a16:rowId xmlns:a16="http://schemas.microsoft.com/office/drawing/2014/main" val="2671382516"/>
                  </a:ext>
                </a:extLst>
              </a:tr>
              <a:tr h="674191">
                <a:tc>
                  <a:txBody>
                    <a:bodyPr/>
                    <a:lstStyle/>
                    <a:p>
                      <a:r>
                        <a:rPr lang="en-IN" dirty="0"/>
                        <a:t>Cases requiring minimum NOF</a:t>
                      </a:r>
                    </a:p>
                  </a:txBody>
                  <a:tcPr/>
                </a:tc>
                <a:tc>
                  <a:txBody>
                    <a:bodyPr/>
                    <a:lstStyle/>
                    <a:p>
                      <a:r>
                        <a:rPr lang="en-IN" sz="1800" kern="1200" dirty="0">
                          <a:solidFill>
                            <a:schemeClr val="dk1"/>
                          </a:solidFill>
                          <a:effectLst/>
                          <a:latin typeface="+mn-lt"/>
                          <a:ea typeface="+mn-ea"/>
                          <a:cs typeface="+mn-cs"/>
                        </a:rPr>
                        <a:t>Clarity bought on handling of FDI in cases requiring minimum Net Owned Funds prescribed by financial sectors regulators. </a:t>
                      </a:r>
                      <a:endParaRPr lang="en-IN" dirty="0"/>
                    </a:p>
                  </a:txBody>
                  <a:tcPr/>
                </a:tc>
                <a:extLst>
                  <a:ext uri="{0D108BD9-81ED-4DB2-BD59-A6C34878D82A}">
                    <a16:rowId xmlns:a16="http://schemas.microsoft.com/office/drawing/2014/main" val="547650257"/>
                  </a:ext>
                </a:extLst>
              </a:tr>
              <a:tr h="1252069">
                <a:tc>
                  <a:txBody>
                    <a:bodyPr/>
                    <a:lstStyle/>
                    <a:p>
                      <a:r>
                        <a:rPr lang="en-US" dirty="0"/>
                        <a:t>Allotment of unsubscribed rights</a:t>
                      </a:r>
                      <a:endParaRPr lang="en-IN" dirty="0"/>
                    </a:p>
                  </a:txBody>
                  <a:tcPr/>
                </a:tc>
                <a:tc>
                  <a:txBody>
                    <a:bodyPr/>
                    <a:lstStyle/>
                    <a:p>
                      <a:r>
                        <a:rPr lang="en-US" dirty="0"/>
                        <a:t>Indian company can allot shares to non-residents out of unsubscribed rights. It shall be subject to entry routes, sectoral caps or investment limits, pricing guidelines and other attendant conditions as applicable. </a:t>
                      </a:r>
                      <a:endParaRPr lang="en-IN" dirty="0"/>
                    </a:p>
                  </a:txBody>
                  <a:tcPr/>
                </a:tc>
                <a:extLst>
                  <a:ext uri="{0D108BD9-81ED-4DB2-BD59-A6C34878D82A}">
                    <a16:rowId xmlns:a16="http://schemas.microsoft.com/office/drawing/2014/main" val="756036403"/>
                  </a:ext>
                </a:extLst>
              </a:tr>
            </a:tbl>
          </a:graphicData>
        </a:graphic>
      </p:graphicFrame>
    </p:spTree>
    <p:extLst>
      <p:ext uri="{BB962C8B-B14F-4D97-AF65-F5344CB8AC3E}">
        <p14:creationId xmlns:p14="http://schemas.microsoft.com/office/powerpoint/2010/main" val="205269717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C779E8-CEFA-F5F3-C588-C4BB5B0D1E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CE1FAA-C61C-25D1-69EB-3EFB6DD0099F}"/>
              </a:ext>
            </a:extLst>
          </p:cNvPr>
          <p:cNvSpPr>
            <a:spLocks noGrp="1"/>
          </p:cNvSpPr>
          <p:nvPr>
            <p:ph type="title"/>
          </p:nvPr>
        </p:nvSpPr>
        <p:spPr/>
        <p:txBody>
          <a:bodyPr/>
          <a:lstStyle/>
          <a:p>
            <a:r>
              <a:rPr lang="en-US" sz="2400" dirty="0"/>
              <a:t>Changes in Master Direction</a:t>
            </a:r>
            <a:endParaRPr lang="en-US" dirty="0">
              <a:latin typeface="+mj-lt"/>
            </a:endParaRPr>
          </a:p>
        </p:txBody>
      </p:sp>
      <p:sp>
        <p:nvSpPr>
          <p:cNvPr id="3" name="Slide Number Placeholder 2">
            <a:extLst>
              <a:ext uri="{FF2B5EF4-FFF2-40B4-BE49-F238E27FC236}">
                <a16:creationId xmlns:a16="http://schemas.microsoft.com/office/drawing/2014/main" id="{69DA5540-94E1-19C6-65B6-547929EC6188}"/>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66</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C9752E44-FFDB-DC35-A23D-AD0B94B83E6F}"/>
              </a:ext>
            </a:extLst>
          </p:cNvPr>
          <p:cNvSpPr>
            <a:spLocks noGrp="1"/>
          </p:cNvSpPr>
          <p:nvPr>
            <p:ph idx="1"/>
          </p:nvPr>
        </p:nvSpPr>
        <p:spPr>
          <a:xfrm>
            <a:off x="323528" y="1484784"/>
            <a:ext cx="8363272" cy="5010608"/>
          </a:xfrm>
        </p:spPr>
        <p:txBody>
          <a:bodyPr>
            <a:normAutofit/>
          </a:bodyPr>
          <a:lstStyle/>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graphicFrame>
        <p:nvGraphicFramePr>
          <p:cNvPr id="4" name="Table 3">
            <a:extLst>
              <a:ext uri="{FF2B5EF4-FFF2-40B4-BE49-F238E27FC236}">
                <a16:creationId xmlns:a16="http://schemas.microsoft.com/office/drawing/2014/main" id="{984A5AD1-0151-84A7-8BF0-62CA7D8D2EE8}"/>
              </a:ext>
            </a:extLst>
          </p:cNvPr>
          <p:cNvGraphicFramePr>
            <a:graphicFrameLocks noGrp="1"/>
          </p:cNvGraphicFramePr>
          <p:nvPr>
            <p:extLst>
              <p:ext uri="{D42A27DB-BD31-4B8C-83A1-F6EECF244321}">
                <p14:modId xmlns:p14="http://schemas.microsoft.com/office/powerpoint/2010/main" val="3150816706"/>
              </p:ext>
            </p:extLst>
          </p:nvPr>
        </p:nvGraphicFramePr>
        <p:xfrm>
          <a:off x="-66836" y="1155343"/>
          <a:ext cx="9210836" cy="5188819"/>
        </p:xfrm>
        <a:graphic>
          <a:graphicData uri="http://schemas.openxmlformats.org/drawingml/2006/table">
            <a:tbl>
              <a:tblPr firstRow="1" bandRow="1">
                <a:tableStyleId>{5C22544A-7EE6-4342-B048-85BDC9FD1C3A}</a:tableStyleId>
              </a:tblPr>
              <a:tblGrid>
                <a:gridCol w="4750487">
                  <a:extLst>
                    <a:ext uri="{9D8B030D-6E8A-4147-A177-3AD203B41FA5}">
                      <a16:colId xmlns:a16="http://schemas.microsoft.com/office/drawing/2014/main" val="1148926213"/>
                    </a:ext>
                  </a:extLst>
                </a:gridCol>
                <a:gridCol w="4460349">
                  <a:extLst>
                    <a:ext uri="{9D8B030D-6E8A-4147-A177-3AD203B41FA5}">
                      <a16:colId xmlns:a16="http://schemas.microsoft.com/office/drawing/2014/main" val="3737684011"/>
                    </a:ext>
                  </a:extLst>
                </a:gridCol>
              </a:tblGrid>
              <a:tr h="388223">
                <a:tc>
                  <a:txBody>
                    <a:bodyPr/>
                    <a:lstStyle/>
                    <a:p>
                      <a:r>
                        <a:rPr lang="en-US" dirty="0"/>
                        <a:t>Change in Master Direction</a:t>
                      </a:r>
                      <a:endParaRPr lang="en-IN" dirty="0"/>
                    </a:p>
                  </a:txBody>
                  <a:tcPr/>
                </a:tc>
                <a:tc>
                  <a:txBody>
                    <a:bodyPr/>
                    <a:lstStyle/>
                    <a:p>
                      <a:r>
                        <a:rPr lang="en-US" dirty="0"/>
                        <a:t>Analysis</a:t>
                      </a:r>
                      <a:endParaRPr lang="en-IN" dirty="0"/>
                    </a:p>
                  </a:txBody>
                  <a:tcPr/>
                </a:tc>
                <a:extLst>
                  <a:ext uri="{0D108BD9-81ED-4DB2-BD59-A6C34878D82A}">
                    <a16:rowId xmlns:a16="http://schemas.microsoft.com/office/drawing/2014/main" val="2644532477"/>
                  </a:ext>
                </a:extLst>
              </a:tr>
              <a:tr h="1244440">
                <a:tc>
                  <a:txBody>
                    <a:bodyPr/>
                    <a:lstStyle/>
                    <a:p>
                      <a:r>
                        <a:rPr lang="en-US" dirty="0"/>
                        <a:t>Definition of ‘ESOP’</a:t>
                      </a:r>
                      <a:r>
                        <a:rPr lang="en-US" sz="1800" dirty="0"/>
                        <a:t>; “Share Based Employee Benefits”; and “sweat equity shares” </a:t>
                      </a:r>
                      <a:r>
                        <a:rPr lang="en-US" dirty="0"/>
                        <a:t>inserted.</a:t>
                      </a:r>
                      <a:endParaRPr lang="en-US" sz="1800" dirty="0"/>
                    </a:p>
                  </a:txBody>
                  <a:tcPr/>
                </a:tc>
                <a:tc>
                  <a:txBody>
                    <a:bodyPr/>
                    <a:lstStyle/>
                    <a:p>
                      <a:pPr algn="just"/>
                      <a:r>
                        <a:rPr lang="en-US" sz="1800" dirty="0"/>
                        <a:t>Definitions were provided in Rule 2 of NDI Rules. However, it was not included in the Master Direction. It has now been inserted in the Master Direction.</a:t>
                      </a:r>
                    </a:p>
                  </a:txBody>
                  <a:tcPr/>
                </a:tc>
                <a:extLst>
                  <a:ext uri="{0D108BD9-81ED-4DB2-BD59-A6C34878D82A}">
                    <a16:rowId xmlns:a16="http://schemas.microsoft.com/office/drawing/2014/main" val="2222404439"/>
                  </a:ext>
                </a:extLst>
              </a:tr>
              <a:tr h="1714862">
                <a:tc>
                  <a:txBody>
                    <a:bodyPr/>
                    <a:lstStyle/>
                    <a:p>
                      <a:pPr algn="just"/>
                      <a:r>
                        <a:rPr lang="en-US" b="1" i="0" dirty="0">
                          <a:solidFill>
                            <a:schemeClr val="tx1">
                              <a:lumMod val="50000"/>
                            </a:schemeClr>
                          </a:solidFill>
                          <a:effectLst/>
                          <a:latin typeface="+mn-lt"/>
                        </a:rPr>
                        <a:t>Provided that a Multilateral Bank or Fund, of which India is a member, shall not be treated as an entity of a particular country nor shall any country be treated as the beneficial owner of the investments of such Bank or Fund in India</a:t>
                      </a:r>
                      <a:r>
                        <a:rPr lang="en-US" b="0" i="0" dirty="0">
                          <a:solidFill>
                            <a:srgbClr val="FF1493"/>
                          </a:solidFill>
                          <a:effectLst/>
                          <a:latin typeface="+mn-lt"/>
                        </a:rPr>
                        <a:t>. </a:t>
                      </a:r>
                      <a:r>
                        <a:rPr lang="en-US" dirty="0">
                          <a:latin typeface="+mn-lt"/>
                        </a:rPr>
                        <a:t>- Inserted.</a:t>
                      </a:r>
                      <a:endParaRPr lang="en-IN" dirty="0">
                        <a:latin typeface="+mn-lt"/>
                      </a:endParaRPr>
                    </a:p>
                  </a:txBody>
                  <a:tcPr/>
                </a:tc>
                <a:tc>
                  <a:txBody>
                    <a:bodyPr/>
                    <a:lstStyle/>
                    <a:p>
                      <a:pPr algn="just"/>
                      <a:r>
                        <a:rPr lang="en-US" sz="1800" dirty="0"/>
                        <a:t>This was provided as Proviso to Rule 6(a) of NDI Rules. However, it was not included in the Master Direction.</a:t>
                      </a:r>
                    </a:p>
                    <a:p>
                      <a:r>
                        <a:rPr lang="en-US" sz="1800" dirty="0"/>
                        <a:t>It has now been inserted in the Master Direction.</a:t>
                      </a:r>
                    </a:p>
                    <a:p>
                      <a:endParaRPr lang="en-IN" dirty="0"/>
                    </a:p>
                  </a:txBody>
                  <a:tcPr/>
                </a:tc>
                <a:extLst>
                  <a:ext uri="{0D108BD9-81ED-4DB2-BD59-A6C34878D82A}">
                    <a16:rowId xmlns:a16="http://schemas.microsoft.com/office/drawing/2014/main" val="2671382516"/>
                  </a:ext>
                </a:extLst>
              </a:tr>
              <a:tr h="1818796">
                <a:tc>
                  <a:txBody>
                    <a:bodyPr/>
                    <a:lstStyle/>
                    <a:p>
                      <a:r>
                        <a:rPr lang="en-US" dirty="0"/>
                        <a:t>Meaning of ‘Share Warrants’; ‘Convertible debentures’; ‘Preference shares’ inserted.</a:t>
                      </a:r>
                      <a:endParaRPr lang="en-US"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The meaning of “Share warrants” was provided in </a:t>
                      </a:r>
                      <a:r>
                        <a:rPr lang="en-US" dirty="0"/>
                        <a:t>explanation to </a:t>
                      </a:r>
                      <a:r>
                        <a:rPr lang="en-US" sz="1800" dirty="0"/>
                        <a:t>definition of equity instruments in Rule 2 of NDI Rules. However, it was not included in the Master Direction. It has now been inserted in the Master Direction.</a:t>
                      </a:r>
                    </a:p>
                  </a:txBody>
                  <a:tcPr/>
                </a:tc>
                <a:extLst>
                  <a:ext uri="{0D108BD9-81ED-4DB2-BD59-A6C34878D82A}">
                    <a16:rowId xmlns:a16="http://schemas.microsoft.com/office/drawing/2014/main" val="948780495"/>
                  </a:ext>
                </a:extLst>
              </a:tr>
            </a:tbl>
          </a:graphicData>
        </a:graphic>
      </p:graphicFrame>
    </p:spTree>
    <p:extLst>
      <p:ext uri="{BB962C8B-B14F-4D97-AF65-F5344CB8AC3E}">
        <p14:creationId xmlns:p14="http://schemas.microsoft.com/office/powerpoint/2010/main" val="286761115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A84676-5EFD-9C8D-07DD-64D156A4DA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FC0916-78A9-7BC1-0F1B-AA6CDD8C73E1}"/>
              </a:ext>
            </a:extLst>
          </p:cNvPr>
          <p:cNvSpPr>
            <a:spLocks noGrp="1"/>
          </p:cNvSpPr>
          <p:nvPr>
            <p:ph type="title"/>
          </p:nvPr>
        </p:nvSpPr>
        <p:spPr/>
        <p:txBody>
          <a:bodyPr/>
          <a:lstStyle/>
          <a:p>
            <a:r>
              <a:rPr lang="en-US" sz="2400" dirty="0"/>
              <a:t>Changes in Master Direction</a:t>
            </a:r>
            <a:endParaRPr lang="en-US" dirty="0">
              <a:latin typeface="+mj-lt"/>
            </a:endParaRPr>
          </a:p>
        </p:txBody>
      </p:sp>
      <p:sp>
        <p:nvSpPr>
          <p:cNvPr id="3" name="Slide Number Placeholder 2">
            <a:extLst>
              <a:ext uri="{FF2B5EF4-FFF2-40B4-BE49-F238E27FC236}">
                <a16:creationId xmlns:a16="http://schemas.microsoft.com/office/drawing/2014/main" id="{327A94EF-D94A-870D-3BB9-CA4096C95CD3}"/>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67</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5834B0D2-CF41-7FB7-1AB8-6269D8E00140}"/>
              </a:ext>
            </a:extLst>
          </p:cNvPr>
          <p:cNvSpPr>
            <a:spLocks noGrp="1"/>
          </p:cNvSpPr>
          <p:nvPr>
            <p:ph idx="1"/>
          </p:nvPr>
        </p:nvSpPr>
        <p:spPr>
          <a:xfrm>
            <a:off x="323528" y="1484784"/>
            <a:ext cx="8363272" cy="5010608"/>
          </a:xfrm>
        </p:spPr>
        <p:txBody>
          <a:bodyPr>
            <a:normAutofit/>
          </a:bodyPr>
          <a:lstStyle/>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graphicFrame>
        <p:nvGraphicFramePr>
          <p:cNvPr id="4" name="Table 3">
            <a:extLst>
              <a:ext uri="{FF2B5EF4-FFF2-40B4-BE49-F238E27FC236}">
                <a16:creationId xmlns:a16="http://schemas.microsoft.com/office/drawing/2014/main" id="{80DC46A4-2CA5-1392-A7BE-37EF8F35B822}"/>
              </a:ext>
            </a:extLst>
          </p:cNvPr>
          <p:cNvGraphicFramePr>
            <a:graphicFrameLocks noGrp="1"/>
          </p:cNvGraphicFramePr>
          <p:nvPr>
            <p:extLst>
              <p:ext uri="{D42A27DB-BD31-4B8C-83A1-F6EECF244321}">
                <p14:modId xmlns:p14="http://schemas.microsoft.com/office/powerpoint/2010/main" val="4157188783"/>
              </p:ext>
            </p:extLst>
          </p:nvPr>
        </p:nvGraphicFramePr>
        <p:xfrm>
          <a:off x="0" y="1143000"/>
          <a:ext cx="9144000" cy="5094312"/>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1148926213"/>
                    </a:ext>
                  </a:extLst>
                </a:gridCol>
                <a:gridCol w="4572000">
                  <a:extLst>
                    <a:ext uri="{9D8B030D-6E8A-4147-A177-3AD203B41FA5}">
                      <a16:colId xmlns:a16="http://schemas.microsoft.com/office/drawing/2014/main" val="3737684011"/>
                    </a:ext>
                  </a:extLst>
                </a:gridCol>
              </a:tblGrid>
              <a:tr h="440146">
                <a:tc>
                  <a:txBody>
                    <a:bodyPr/>
                    <a:lstStyle/>
                    <a:p>
                      <a:r>
                        <a:rPr lang="en-US" dirty="0"/>
                        <a:t>Change in Master Direction</a:t>
                      </a:r>
                      <a:endParaRPr lang="en-IN" dirty="0"/>
                    </a:p>
                  </a:txBody>
                  <a:tcPr/>
                </a:tc>
                <a:tc>
                  <a:txBody>
                    <a:bodyPr/>
                    <a:lstStyle/>
                    <a:p>
                      <a:r>
                        <a:rPr lang="en-US" dirty="0"/>
                        <a:t>Analysis</a:t>
                      </a:r>
                      <a:endParaRPr lang="en-IN" dirty="0"/>
                    </a:p>
                  </a:txBody>
                  <a:tcPr/>
                </a:tc>
                <a:extLst>
                  <a:ext uri="{0D108BD9-81ED-4DB2-BD59-A6C34878D82A}">
                    <a16:rowId xmlns:a16="http://schemas.microsoft.com/office/drawing/2014/main" val="2644532477"/>
                  </a:ext>
                </a:extLst>
              </a:tr>
              <a:tr h="1071139">
                <a:tc>
                  <a:txBody>
                    <a:bodyPr/>
                    <a:lstStyle/>
                    <a:p>
                      <a:pPr algn="just"/>
                      <a:r>
                        <a:rPr lang="en-US" dirty="0"/>
                        <a:t>Change in tenor of fully and mandatorily Convertible debentures and fully and mandatorily Convertible preference shares. </a:t>
                      </a:r>
                      <a:endParaRPr lang="en-IN" dirty="0"/>
                    </a:p>
                  </a:txBody>
                  <a:tcPr/>
                </a:tc>
                <a:tc>
                  <a:txBody>
                    <a:bodyPr/>
                    <a:lstStyle/>
                    <a:p>
                      <a:pPr algn="just"/>
                      <a:r>
                        <a:rPr lang="en-IN" sz="1800" kern="1200" dirty="0">
                          <a:solidFill>
                            <a:schemeClr val="dk1"/>
                          </a:solidFill>
                          <a:effectLst/>
                          <a:latin typeface="+mn-lt"/>
                          <a:ea typeface="+mn-ea"/>
                          <a:cs typeface="+mn-cs"/>
                        </a:rPr>
                        <a:t>Aligned with the provisions of  Companies Act, 2013.</a:t>
                      </a:r>
                      <a:endParaRPr lang="en-IN" dirty="0"/>
                    </a:p>
                  </a:txBody>
                  <a:tcPr/>
                </a:tc>
                <a:extLst>
                  <a:ext uri="{0D108BD9-81ED-4DB2-BD59-A6C34878D82A}">
                    <a16:rowId xmlns:a16="http://schemas.microsoft.com/office/drawing/2014/main" val="2222404439"/>
                  </a:ext>
                </a:extLst>
              </a:tr>
              <a:tr h="1637955">
                <a:tc>
                  <a:txBody>
                    <a:bodyPr/>
                    <a:lstStyle/>
                    <a:p>
                      <a:pPr algn="just"/>
                      <a:r>
                        <a:rPr lang="en-US" dirty="0"/>
                        <a:t>Pricing guidelines for fully and mandatorily Convertible debentures and fully and mandatorily Convertible preference shares inserted.</a:t>
                      </a:r>
                      <a:endParaRPr lang="en-IN" dirty="0"/>
                    </a:p>
                  </a:txBody>
                  <a:tcPr/>
                </a:tc>
                <a:tc>
                  <a:txBody>
                    <a:bodyPr/>
                    <a:lstStyle/>
                    <a:p>
                      <a:pPr algn="just"/>
                      <a:r>
                        <a:rPr lang="en-IN" sz="1800" kern="1200" dirty="0">
                          <a:solidFill>
                            <a:schemeClr val="dk1"/>
                          </a:solidFill>
                          <a:effectLst/>
                          <a:latin typeface="+mn-lt"/>
                          <a:ea typeface="+mn-ea"/>
                          <a:cs typeface="+mn-cs"/>
                        </a:rPr>
                        <a:t>Pricing guidelines in case of convertible equity shares was provided in NDI Rules. The same will apply in case of convertible debentures. Hence inserted in the Master Direction.</a:t>
                      </a:r>
                      <a:endParaRPr lang="en-IN" dirty="0"/>
                    </a:p>
                  </a:txBody>
                  <a:tcPr/>
                </a:tc>
                <a:extLst>
                  <a:ext uri="{0D108BD9-81ED-4DB2-BD59-A6C34878D82A}">
                    <a16:rowId xmlns:a16="http://schemas.microsoft.com/office/drawing/2014/main" val="2671382516"/>
                  </a:ext>
                </a:extLst>
              </a:tr>
              <a:tr h="1945072">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b="1" i="0" dirty="0">
                          <a:solidFill>
                            <a:schemeClr val="tx1">
                              <a:lumMod val="50000"/>
                            </a:schemeClr>
                          </a:solidFill>
                          <a:effectLst/>
                          <a:latin typeface="+mn-lt"/>
                        </a:rPr>
                        <a:t>The aggregate limit of foreign portfolio investment by FPIs under schedule II to the FEM (NDI) Rules, 2019 with respect to an Indian company engaged in a prohibited sector for FDI shall be 24 per cent.</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It was provided in Schedule II of NDI Rules. However, it was not included in the Master Direction. It has now been inserted in the Master Direction.</a:t>
                      </a:r>
                    </a:p>
                  </a:txBody>
                  <a:tcPr/>
                </a:tc>
                <a:extLst>
                  <a:ext uri="{0D108BD9-81ED-4DB2-BD59-A6C34878D82A}">
                    <a16:rowId xmlns:a16="http://schemas.microsoft.com/office/drawing/2014/main" val="547650257"/>
                  </a:ext>
                </a:extLst>
              </a:tr>
            </a:tbl>
          </a:graphicData>
        </a:graphic>
      </p:graphicFrame>
    </p:spTree>
    <p:extLst>
      <p:ext uri="{BB962C8B-B14F-4D97-AF65-F5344CB8AC3E}">
        <p14:creationId xmlns:p14="http://schemas.microsoft.com/office/powerpoint/2010/main" val="252539574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D439B5-81C3-CE79-8265-C2982C873B5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D1C6AF-660B-E688-C67B-169EFC36CF34}"/>
              </a:ext>
            </a:extLst>
          </p:cNvPr>
          <p:cNvSpPr>
            <a:spLocks noGrp="1"/>
          </p:cNvSpPr>
          <p:nvPr>
            <p:ph type="title"/>
          </p:nvPr>
        </p:nvSpPr>
        <p:spPr/>
        <p:txBody>
          <a:bodyPr/>
          <a:lstStyle/>
          <a:p>
            <a:r>
              <a:rPr lang="en-US" sz="2400" dirty="0"/>
              <a:t>Changes in Master Direction</a:t>
            </a:r>
            <a:endParaRPr lang="en-US" dirty="0">
              <a:latin typeface="+mj-lt"/>
            </a:endParaRPr>
          </a:p>
        </p:txBody>
      </p:sp>
      <p:sp>
        <p:nvSpPr>
          <p:cNvPr id="3" name="Slide Number Placeholder 2">
            <a:extLst>
              <a:ext uri="{FF2B5EF4-FFF2-40B4-BE49-F238E27FC236}">
                <a16:creationId xmlns:a16="http://schemas.microsoft.com/office/drawing/2014/main" id="{C6169F83-69A6-F61A-B739-016D1A37F8DF}"/>
              </a:ext>
            </a:extLst>
          </p:cNvPr>
          <p:cNvSpPr>
            <a:spLocks noGrp="1"/>
          </p:cNvSpPr>
          <p:nvPr>
            <p:ph type="sldNum" sz="quarter" idx="12"/>
          </p:nvPr>
        </p:nvSpPr>
        <p:spPr>
          <a:xfrm>
            <a:off x="6553200" y="6356350"/>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rPr>
              <a:t>Slide No.: </a:t>
            </a:r>
            <a:fld id="{D203EED5-EEDB-460E-9DEA-C5CDF7EE56C8}" type="slidenum">
              <a:rPr kumimoji="0" lang="en-US" altLang="en-US" sz="1200" b="0" i="0" u="none" strike="noStrike" kern="1200" cap="none" spc="0" normalizeH="0" baseline="0" noProof="0" smtClean="0">
                <a:ln>
                  <a:noFill/>
                </a:ln>
                <a:solidFill>
                  <a:srgbClr val="424242">
                    <a:tint val="75000"/>
                  </a:srgbClr>
                </a:solidFill>
                <a:effectLst/>
                <a:uLnTx/>
                <a:uFillTx/>
                <a:latin typeface="Book Antiqu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68</a:t>
            </a:fld>
            <a:endParaRPr kumimoji="0" lang="en-US" altLang="en-US" sz="1200" b="0" i="0" u="none" strike="noStrike" kern="1200" cap="none" spc="0" normalizeH="0" baseline="0" noProof="0">
              <a:ln>
                <a:noFill/>
              </a:ln>
              <a:solidFill>
                <a:srgbClr val="424242">
                  <a:tint val="75000"/>
                </a:srgbClr>
              </a:solidFill>
              <a:effectLst/>
              <a:uLnTx/>
              <a:uFillTx/>
              <a:latin typeface="Book Antiqua"/>
              <a:ea typeface="+mn-ea"/>
              <a:cs typeface="+mn-cs"/>
            </a:endParaRPr>
          </a:p>
        </p:txBody>
      </p:sp>
      <p:sp>
        <p:nvSpPr>
          <p:cNvPr id="27" name="Content Placeholder 10">
            <a:extLst>
              <a:ext uri="{FF2B5EF4-FFF2-40B4-BE49-F238E27FC236}">
                <a16:creationId xmlns:a16="http://schemas.microsoft.com/office/drawing/2014/main" id="{54B237B7-B6D3-64CC-4E02-8C1F0AE9BB85}"/>
              </a:ext>
            </a:extLst>
          </p:cNvPr>
          <p:cNvSpPr>
            <a:spLocks noGrp="1"/>
          </p:cNvSpPr>
          <p:nvPr>
            <p:ph idx="1"/>
          </p:nvPr>
        </p:nvSpPr>
        <p:spPr>
          <a:xfrm>
            <a:off x="323528" y="1484784"/>
            <a:ext cx="8363272" cy="5010608"/>
          </a:xfrm>
        </p:spPr>
        <p:txBody>
          <a:bodyPr>
            <a:normAutofit/>
          </a:bodyPr>
          <a:lstStyle/>
          <a:p>
            <a:endParaRPr lang="en-US" sz="2200" dirty="0"/>
          </a:p>
          <a:p>
            <a:endParaRPr lang="en-US" sz="2200" dirty="0"/>
          </a:p>
          <a:p>
            <a:endParaRPr lang="en-US" sz="2200" dirty="0"/>
          </a:p>
          <a:p>
            <a:endParaRPr lang="en-US" sz="2200" dirty="0"/>
          </a:p>
          <a:p>
            <a:endParaRPr lang="en-US" sz="2200" dirty="0"/>
          </a:p>
          <a:p>
            <a:endParaRPr lang="en-US" sz="2200" dirty="0"/>
          </a:p>
          <a:p>
            <a:endParaRPr lang="en-US" sz="2200" dirty="0"/>
          </a:p>
        </p:txBody>
      </p:sp>
      <p:graphicFrame>
        <p:nvGraphicFramePr>
          <p:cNvPr id="4" name="Table 3">
            <a:extLst>
              <a:ext uri="{FF2B5EF4-FFF2-40B4-BE49-F238E27FC236}">
                <a16:creationId xmlns:a16="http://schemas.microsoft.com/office/drawing/2014/main" id="{3117A777-55F0-E825-847C-8CFDAF031F48}"/>
              </a:ext>
            </a:extLst>
          </p:cNvPr>
          <p:cNvGraphicFramePr>
            <a:graphicFrameLocks noGrp="1"/>
          </p:cNvGraphicFramePr>
          <p:nvPr/>
        </p:nvGraphicFramePr>
        <p:xfrm>
          <a:off x="0" y="1155448"/>
          <a:ext cx="9144000" cy="5120640"/>
        </p:xfrm>
        <a:graphic>
          <a:graphicData uri="http://schemas.openxmlformats.org/drawingml/2006/table">
            <a:tbl>
              <a:tblPr firstRow="1" bandRow="1">
                <a:tableStyleId>{5C22544A-7EE6-4342-B048-85BDC9FD1C3A}</a:tableStyleId>
              </a:tblPr>
              <a:tblGrid>
                <a:gridCol w="2195736">
                  <a:extLst>
                    <a:ext uri="{9D8B030D-6E8A-4147-A177-3AD203B41FA5}">
                      <a16:colId xmlns:a16="http://schemas.microsoft.com/office/drawing/2014/main" val="1148926213"/>
                    </a:ext>
                  </a:extLst>
                </a:gridCol>
                <a:gridCol w="6948264">
                  <a:extLst>
                    <a:ext uri="{9D8B030D-6E8A-4147-A177-3AD203B41FA5}">
                      <a16:colId xmlns:a16="http://schemas.microsoft.com/office/drawing/2014/main" val="3737684011"/>
                    </a:ext>
                  </a:extLst>
                </a:gridCol>
              </a:tblGrid>
              <a:tr h="370840">
                <a:tc>
                  <a:txBody>
                    <a:bodyPr/>
                    <a:lstStyle/>
                    <a:p>
                      <a:pPr algn="ctr"/>
                      <a:r>
                        <a:rPr lang="en-US" dirty="0"/>
                        <a:t>Change in Master Direction</a:t>
                      </a:r>
                      <a:endParaRPr lang="en-IN" dirty="0"/>
                    </a:p>
                  </a:txBody>
                  <a:tcPr/>
                </a:tc>
                <a:tc>
                  <a:txBody>
                    <a:bodyPr/>
                    <a:lstStyle/>
                    <a:p>
                      <a:pPr algn="ctr"/>
                      <a:r>
                        <a:rPr lang="en-US" dirty="0"/>
                        <a:t>Analysis</a:t>
                      </a:r>
                      <a:endParaRPr lang="en-IN" dirty="0"/>
                    </a:p>
                  </a:txBody>
                  <a:tcPr/>
                </a:tc>
                <a:extLst>
                  <a:ext uri="{0D108BD9-81ED-4DB2-BD59-A6C34878D82A}">
                    <a16:rowId xmlns:a16="http://schemas.microsoft.com/office/drawing/2014/main" val="2644532477"/>
                  </a:ext>
                </a:extLst>
              </a:tr>
              <a:tr h="370840">
                <a:tc>
                  <a:txBody>
                    <a:bodyPr/>
                    <a:lstStyle/>
                    <a:p>
                      <a:r>
                        <a:rPr lang="en-US" dirty="0"/>
                        <a:t>Sectoral restrictions for FVCI removed for investment in startup companies</a:t>
                      </a:r>
                      <a:endParaRPr lang="en-US" sz="1800"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FVCIs are permitted to invest in unlisted securities of Indian companies engaged in 11 specified sectors. This sectoral restriction is removed where the Indian company is a startup. </a:t>
                      </a:r>
                    </a:p>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dirty="0"/>
                        <a:t>In case of equity instruments – sectoral caps, entry routes and attendant conditions continue to apply.</a:t>
                      </a:r>
                    </a:p>
                  </a:txBody>
                  <a:tcPr/>
                </a:tc>
                <a:extLst>
                  <a:ext uri="{0D108BD9-81ED-4DB2-BD59-A6C34878D82A}">
                    <a16:rowId xmlns:a16="http://schemas.microsoft.com/office/drawing/2014/main" val="2222404439"/>
                  </a:ext>
                </a:extLst>
              </a:tr>
              <a:tr h="370840">
                <a:tc>
                  <a:txBody>
                    <a:bodyPr/>
                    <a:lstStyle/>
                    <a:p>
                      <a:pPr algn="just"/>
                      <a:r>
                        <a:rPr lang="en-IN" dirty="0"/>
                        <a:t>References to RBI streamlined</a:t>
                      </a:r>
                    </a:p>
                  </a:txBody>
                  <a:tcPr/>
                </a:tc>
                <a:tc>
                  <a:txBody>
                    <a:bodyPr/>
                    <a:lstStyle/>
                    <a:p>
                      <a:r>
                        <a:rPr lang="en-US" dirty="0"/>
                        <a:t>Reference to be made by nodal officer to regional office of Reserve Bank. Jurisdiction of regional office shall be as per the registered office of the Indian investee entity.</a:t>
                      </a:r>
                    </a:p>
                  </a:txBody>
                  <a:tcPr/>
                </a:tc>
                <a:extLst>
                  <a:ext uri="{0D108BD9-81ED-4DB2-BD59-A6C34878D82A}">
                    <a16:rowId xmlns:a16="http://schemas.microsoft.com/office/drawing/2014/main" val="2671382516"/>
                  </a:ext>
                </a:extLst>
              </a:tr>
              <a:tr h="370840">
                <a:tc>
                  <a:txBody>
                    <a:bodyPr/>
                    <a:lstStyle/>
                    <a:p>
                      <a:r>
                        <a:rPr lang="en-IN" dirty="0"/>
                        <a:t>Sch. IV investment clarified to be excluded from IFI calculation</a:t>
                      </a:r>
                    </a:p>
                  </a:txBody>
                  <a:tcPr/>
                </a:tc>
                <a:tc>
                  <a:txBody>
                    <a:bodyPr/>
                    <a:lstStyle/>
                    <a:p>
                      <a:r>
                        <a:rPr lang="en-IN" dirty="0"/>
                        <a:t>Earlier, only NRI investments were mentioned to be excluded from IFI calculation. Now, OCIs and entities owned and controlled by NRIs/ OCIs are also covered. </a:t>
                      </a:r>
                    </a:p>
                  </a:txBody>
                  <a:tcPr/>
                </a:tc>
                <a:extLst>
                  <a:ext uri="{0D108BD9-81ED-4DB2-BD59-A6C34878D82A}">
                    <a16:rowId xmlns:a16="http://schemas.microsoft.com/office/drawing/2014/main" val="547650257"/>
                  </a:ext>
                </a:extLst>
              </a:tr>
              <a:tr h="370840">
                <a:tc>
                  <a:txBody>
                    <a:bodyPr/>
                    <a:lstStyle/>
                    <a:p>
                      <a:r>
                        <a:rPr lang="en-IN" dirty="0"/>
                        <a:t>Reporting required on reclassification to FOCC</a:t>
                      </a:r>
                    </a:p>
                  </a:txBody>
                  <a:tcPr/>
                </a:tc>
                <a:tc>
                  <a:txBody>
                    <a:bodyPr/>
                    <a:lstStyle/>
                    <a:p>
                      <a:r>
                        <a:rPr lang="en-IN" dirty="0"/>
                        <a:t>Reporting requirements extended to reclassification of FOCC. Form DI to be filed within 30 days of reclassification . </a:t>
                      </a:r>
                    </a:p>
                  </a:txBody>
                  <a:tcPr/>
                </a:tc>
                <a:extLst>
                  <a:ext uri="{0D108BD9-81ED-4DB2-BD59-A6C34878D82A}">
                    <a16:rowId xmlns:a16="http://schemas.microsoft.com/office/drawing/2014/main" val="756036403"/>
                  </a:ext>
                </a:extLst>
              </a:tr>
            </a:tbl>
          </a:graphicData>
        </a:graphic>
      </p:graphicFrame>
    </p:spTree>
    <p:extLst>
      <p:ext uri="{BB962C8B-B14F-4D97-AF65-F5344CB8AC3E}">
        <p14:creationId xmlns:p14="http://schemas.microsoft.com/office/powerpoint/2010/main" val="41123558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16200B-F4D6-AF9B-6B75-3A6FB583C5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382744-98C9-79DD-4D0A-8E0AA93B1B08}"/>
              </a:ext>
            </a:extLst>
          </p:cNvPr>
          <p:cNvSpPr>
            <a:spLocks noGrp="1"/>
          </p:cNvSpPr>
          <p:nvPr>
            <p:ph type="title"/>
          </p:nvPr>
        </p:nvSpPr>
        <p:spPr/>
        <p:txBody>
          <a:bodyPr/>
          <a:lstStyle/>
          <a:p>
            <a:r>
              <a:rPr lang="en-US" dirty="0"/>
              <a:t>Spirit of FEMA</a:t>
            </a:r>
          </a:p>
        </p:txBody>
      </p:sp>
      <p:sp>
        <p:nvSpPr>
          <p:cNvPr id="5" name="Slide Number Placeholder 4">
            <a:extLst>
              <a:ext uri="{FF2B5EF4-FFF2-40B4-BE49-F238E27FC236}">
                <a16:creationId xmlns:a16="http://schemas.microsoft.com/office/drawing/2014/main" id="{E2D27577-8DF9-4D3C-16A4-47983EB2A16E}"/>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6</a:t>
            </a:fld>
            <a:endParaRPr lang="en-US" altLang="en-US" dirty="0"/>
          </a:p>
        </p:txBody>
      </p:sp>
      <p:sp>
        <p:nvSpPr>
          <p:cNvPr id="6" name="Content Placeholder 5">
            <a:extLst>
              <a:ext uri="{FF2B5EF4-FFF2-40B4-BE49-F238E27FC236}">
                <a16:creationId xmlns:a16="http://schemas.microsoft.com/office/drawing/2014/main" id="{6550625B-E890-3A50-13E4-42BCDFCEE332}"/>
              </a:ext>
            </a:extLst>
          </p:cNvPr>
          <p:cNvSpPr>
            <a:spLocks noGrp="1"/>
          </p:cNvSpPr>
          <p:nvPr>
            <p:ph idx="1"/>
          </p:nvPr>
        </p:nvSpPr>
        <p:spPr>
          <a:xfrm>
            <a:off x="304800" y="1295400"/>
            <a:ext cx="8229600" cy="5157936"/>
          </a:xfrm>
        </p:spPr>
        <p:txBody>
          <a:bodyPr>
            <a:normAutofit/>
          </a:bodyPr>
          <a:lstStyle/>
          <a:p>
            <a:r>
              <a:rPr lang="en-US" dirty="0"/>
              <a:t>FEMA is based on substance and does not require provisions to mandate that transactions must be done in spirit and fairness</a:t>
            </a:r>
          </a:p>
          <a:p>
            <a:r>
              <a:rPr lang="en-US" dirty="0"/>
              <a:t>Even if there are no anti-abuse provisions, being a policy-driven law, abuse of provisions would lead to penal issues</a:t>
            </a:r>
          </a:p>
          <a:p>
            <a:r>
              <a:rPr lang="en-IN" dirty="0"/>
              <a:t>This logic is put forward in following manner:</a:t>
            </a:r>
          </a:p>
          <a:p>
            <a:endParaRPr lang="en-IN" dirty="0"/>
          </a:p>
          <a:p>
            <a:endParaRPr lang="en-IN" dirty="0"/>
          </a:p>
          <a:p>
            <a:endParaRPr lang="en-IN" dirty="0"/>
          </a:p>
          <a:p>
            <a:r>
              <a:rPr lang="en-IN" dirty="0"/>
              <a:t>Finds explicit mention in the FEMA provisions for IFI Rules</a:t>
            </a:r>
          </a:p>
        </p:txBody>
      </p:sp>
      <p:sp>
        <p:nvSpPr>
          <p:cNvPr id="7" name="Oval 6">
            <a:extLst>
              <a:ext uri="{FF2B5EF4-FFF2-40B4-BE49-F238E27FC236}">
                <a16:creationId xmlns:a16="http://schemas.microsoft.com/office/drawing/2014/main" id="{15E5A2F8-D54A-969B-3420-ABFCAAD14EEF}"/>
              </a:ext>
            </a:extLst>
          </p:cNvPr>
          <p:cNvSpPr/>
          <p:nvPr/>
        </p:nvSpPr>
        <p:spPr>
          <a:xfrm>
            <a:off x="586636" y="4221088"/>
            <a:ext cx="8077200" cy="98147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What cannot be done directly, </a:t>
            </a:r>
            <a:br>
              <a:rPr lang="en-US" sz="2400" dirty="0"/>
            </a:br>
            <a:r>
              <a:rPr lang="en-US" sz="2400" dirty="0"/>
              <a:t>cannot be done indirectly</a:t>
            </a:r>
          </a:p>
        </p:txBody>
      </p:sp>
    </p:spTree>
    <p:extLst>
      <p:ext uri="{BB962C8B-B14F-4D97-AF65-F5344CB8AC3E}">
        <p14:creationId xmlns:p14="http://schemas.microsoft.com/office/powerpoint/2010/main" val="237562635"/>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1E1E28-4778-659E-51D9-75DB665F50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7873EA-9686-4496-EF92-A83E3DDD6771}"/>
              </a:ext>
            </a:extLst>
          </p:cNvPr>
          <p:cNvSpPr>
            <a:spLocks noGrp="1"/>
          </p:cNvSpPr>
          <p:nvPr>
            <p:ph type="ctrTitle"/>
          </p:nvPr>
        </p:nvSpPr>
        <p:spPr/>
        <p:txBody>
          <a:bodyPr>
            <a:normAutofit/>
          </a:bodyPr>
          <a:lstStyle/>
          <a:p>
            <a:r>
              <a:rPr lang="en-US" sz="3600" dirty="0">
                <a:latin typeface="+mj-lt"/>
              </a:rPr>
              <a:t>Changes in Compounding Rules</a:t>
            </a:r>
          </a:p>
        </p:txBody>
      </p:sp>
    </p:spTree>
    <p:extLst>
      <p:ext uri="{BB962C8B-B14F-4D97-AF65-F5344CB8AC3E}">
        <p14:creationId xmlns:p14="http://schemas.microsoft.com/office/powerpoint/2010/main" val="1400643036"/>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E8D99E-D58B-7193-02EB-13D6DC7D38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37B433-F6A7-C7A0-4FAC-EB7D13A34A4D}"/>
              </a:ext>
            </a:extLst>
          </p:cNvPr>
          <p:cNvSpPr>
            <a:spLocks noGrp="1"/>
          </p:cNvSpPr>
          <p:nvPr>
            <p:ph type="title"/>
          </p:nvPr>
        </p:nvSpPr>
        <p:spPr/>
        <p:txBody>
          <a:bodyPr/>
          <a:lstStyle/>
          <a:p>
            <a:r>
              <a:rPr lang="en-US" dirty="0">
                <a:latin typeface="Souvenir Lt BT (Headings)"/>
              </a:rPr>
              <a:t>Changes in Compounding Proceedings</a:t>
            </a:r>
          </a:p>
        </p:txBody>
      </p:sp>
      <p:sp>
        <p:nvSpPr>
          <p:cNvPr id="3" name="Slide Number Placeholder 2">
            <a:extLst>
              <a:ext uri="{FF2B5EF4-FFF2-40B4-BE49-F238E27FC236}">
                <a16:creationId xmlns:a16="http://schemas.microsoft.com/office/drawing/2014/main" id="{CBD167C4-9B8C-3A9A-EF0B-9767CC740A9B}"/>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70</a:t>
            </a:fld>
            <a:endParaRPr lang="en-US" altLang="en-US"/>
          </a:p>
        </p:txBody>
      </p:sp>
      <p:sp>
        <p:nvSpPr>
          <p:cNvPr id="11" name="Content Placeholder 10">
            <a:extLst>
              <a:ext uri="{FF2B5EF4-FFF2-40B4-BE49-F238E27FC236}">
                <a16:creationId xmlns:a16="http://schemas.microsoft.com/office/drawing/2014/main" id="{71157D8A-2F5A-1784-6EA2-0C676FDFA412}"/>
              </a:ext>
            </a:extLst>
          </p:cNvPr>
          <p:cNvSpPr>
            <a:spLocks noGrp="1"/>
          </p:cNvSpPr>
          <p:nvPr>
            <p:ph idx="1"/>
          </p:nvPr>
        </p:nvSpPr>
        <p:spPr>
          <a:xfrm>
            <a:off x="395536" y="1484784"/>
            <a:ext cx="8424936" cy="4824536"/>
          </a:xfrm>
        </p:spPr>
        <p:txBody>
          <a:bodyPr>
            <a:normAutofit/>
          </a:bodyPr>
          <a:lstStyle/>
          <a:p>
            <a:r>
              <a:rPr lang="en-US" sz="2000" b="0" i="0" dirty="0">
                <a:solidFill>
                  <a:srgbClr val="222222"/>
                </a:solidFill>
                <a:effectLst/>
                <a:latin typeface="Book Antiqua" panose="02040602050305030304" pitchFamily="18" charset="0"/>
              </a:rPr>
              <a:t>Foreign Exchange (Compounding Proceedings) Rules, 2024 introduced vide Notification G.S.R. 566(E) dated 12</a:t>
            </a:r>
            <a:r>
              <a:rPr lang="en-US" sz="2000" b="0" i="0" baseline="30000" dirty="0">
                <a:solidFill>
                  <a:srgbClr val="222222"/>
                </a:solidFill>
                <a:effectLst/>
                <a:latin typeface="Book Antiqua" panose="02040602050305030304" pitchFamily="18" charset="0"/>
              </a:rPr>
              <a:t>th</a:t>
            </a:r>
            <a:r>
              <a:rPr lang="en-US" sz="2000" b="0" i="0" dirty="0">
                <a:solidFill>
                  <a:srgbClr val="222222"/>
                </a:solidFill>
                <a:effectLst/>
                <a:latin typeface="Book Antiqua" panose="02040602050305030304" pitchFamily="18" charset="0"/>
              </a:rPr>
              <a:t> September 2024.</a:t>
            </a:r>
          </a:p>
          <a:p>
            <a:r>
              <a:rPr lang="en-US" sz="2000" b="0" i="0" dirty="0">
                <a:solidFill>
                  <a:srgbClr val="222222"/>
                </a:solidFill>
                <a:effectLst/>
                <a:latin typeface="Book Antiqua" panose="02040602050305030304" pitchFamily="18" charset="0"/>
              </a:rPr>
              <a:t>In supersession of Foreign Exchange (Compounding Proceedings) Rules, 2000. </a:t>
            </a:r>
          </a:p>
          <a:p>
            <a:r>
              <a:rPr lang="en-US" sz="2000" b="1" i="0" dirty="0">
                <a:solidFill>
                  <a:srgbClr val="222222"/>
                </a:solidFill>
                <a:effectLst/>
                <a:latin typeface="Book Antiqua" panose="02040602050305030304" pitchFamily="18" charset="0"/>
              </a:rPr>
              <a:t>Key Changes: </a:t>
            </a:r>
          </a:p>
          <a:p>
            <a:pPr lvl="1" algn="just"/>
            <a:r>
              <a:rPr lang="en-US" sz="1800" b="0" i="0" dirty="0">
                <a:solidFill>
                  <a:srgbClr val="222222"/>
                </a:solidFill>
                <a:effectLst/>
                <a:latin typeface="Book Antiqua" panose="02040602050305030304" pitchFamily="18" charset="0"/>
              </a:rPr>
              <a:t>Dedicated rule </a:t>
            </a:r>
            <a:r>
              <a:rPr lang="en-US" sz="1800" dirty="0">
                <a:solidFill>
                  <a:srgbClr val="222222"/>
                </a:solidFill>
                <a:latin typeface="Book Antiqua" panose="02040602050305030304" pitchFamily="18" charset="0"/>
              </a:rPr>
              <a:t>(Rule 9) </a:t>
            </a:r>
            <a:r>
              <a:rPr lang="en-US" sz="1800" b="0" i="0" dirty="0">
                <a:solidFill>
                  <a:srgbClr val="222222"/>
                </a:solidFill>
                <a:effectLst/>
                <a:latin typeface="Book Antiqua" panose="02040602050305030304" pitchFamily="18" charset="0"/>
              </a:rPr>
              <a:t>for contraventions </a:t>
            </a:r>
            <a:r>
              <a:rPr lang="en-US" sz="1800" dirty="0">
                <a:solidFill>
                  <a:srgbClr val="222222"/>
                </a:solidFill>
                <a:latin typeface="Book Antiqua" panose="02040602050305030304" pitchFamily="18" charset="0"/>
              </a:rPr>
              <a:t>that cannot be compounded.</a:t>
            </a:r>
          </a:p>
          <a:p>
            <a:pPr lvl="1" algn="just"/>
            <a:r>
              <a:rPr lang="en-US" sz="1800" dirty="0">
                <a:solidFill>
                  <a:srgbClr val="222222"/>
                </a:solidFill>
                <a:latin typeface="Book Antiqua" panose="02040602050305030304" pitchFamily="18" charset="0"/>
              </a:rPr>
              <a:t>Compounding allowed even if appeal filed u/s 17 or 19.</a:t>
            </a:r>
          </a:p>
          <a:p>
            <a:pPr lvl="1" algn="just"/>
            <a:r>
              <a:rPr lang="en-US" sz="1800" dirty="0">
                <a:solidFill>
                  <a:srgbClr val="222222"/>
                </a:solidFill>
                <a:latin typeface="Book Antiqua" panose="02040602050305030304" pitchFamily="18" charset="0"/>
              </a:rPr>
              <a:t>Increase in threshold</a:t>
            </a:r>
            <a:r>
              <a:rPr lang="en-US" sz="1800" b="0" i="0" dirty="0">
                <a:solidFill>
                  <a:srgbClr val="222222"/>
                </a:solidFill>
                <a:effectLst/>
                <a:latin typeface="Book Antiqua" panose="02040602050305030304" pitchFamily="18" charset="0"/>
              </a:rPr>
              <a:t> limits of amount involved in contravention for Compounding by RBI Officers.</a:t>
            </a:r>
          </a:p>
          <a:p>
            <a:pPr lvl="1" algn="just"/>
            <a:r>
              <a:rPr lang="en-US" sz="1800" dirty="0">
                <a:solidFill>
                  <a:srgbClr val="222222"/>
                </a:solidFill>
                <a:latin typeface="Book Antiqua" panose="02040602050305030304" pitchFamily="18" charset="0"/>
              </a:rPr>
              <a:t>Introduction of Digital Payment Options.</a:t>
            </a:r>
          </a:p>
          <a:p>
            <a:pPr lvl="1" algn="just"/>
            <a:r>
              <a:rPr lang="en-US" sz="1800" dirty="0">
                <a:solidFill>
                  <a:srgbClr val="222222"/>
                </a:solidFill>
                <a:latin typeface="Book Antiqua" panose="02040602050305030304" pitchFamily="18" charset="0"/>
              </a:rPr>
              <a:t>Mode of submission of application – physical or online.</a:t>
            </a:r>
          </a:p>
          <a:p>
            <a:pPr lvl="1" algn="just"/>
            <a:r>
              <a:rPr lang="en-US" sz="1800" dirty="0">
                <a:solidFill>
                  <a:srgbClr val="222222"/>
                </a:solidFill>
                <a:latin typeface="Book Antiqua" panose="02040602050305030304" pitchFamily="18" charset="0"/>
              </a:rPr>
              <a:t>Increase in compounding application fees to Rs. 10,000 + GST @ 18%.</a:t>
            </a:r>
          </a:p>
          <a:p>
            <a:pPr lvl="1" algn="just"/>
            <a:r>
              <a:rPr lang="en-US" sz="1800" dirty="0">
                <a:solidFill>
                  <a:srgbClr val="222222"/>
                </a:solidFill>
                <a:latin typeface="Book Antiqua" panose="02040602050305030304" pitchFamily="18" charset="0"/>
              </a:rPr>
              <a:t>Revision in Compounding application documents format.</a:t>
            </a:r>
          </a:p>
          <a:p>
            <a:pPr lvl="1"/>
            <a:endParaRPr lang="en-US" sz="1600" dirty="0">
              <a:solidFill>
                <a:srgbClr val="222222"/>
              </a:solidFill>
              <a:latin typeface="Book Antiqua" panose="02040602050305030304" pitchFamily="18" charset="0"/>
            </a:endParaRPr>
          </a:p>
          <a:p>
            <a:pPr lvl="1"/>
            <a:endParaRPr lang="en-US" sz="1600" dirty="0">
              <a:solidFill>
                <a:srgbClr val="222222"/>
              </a:solidFill>
              <a:latin typeface="Book Antiqua" panose="02040602050305030304" pitchFamily="18" charset="0"/>
            </a:endParaRPr>
          </a:p>
          <a:p>
            <a:pPr lvl="1"/>
            <a:endParaRPr lang="en-US" sz="1600" dirty="0">
              <a:solidFill>
                <a:srgbClr val="222222"/>
              </a:solidFill>
              <a:latin typeface="Book Antiqua" panose="02040602050305030304" pitchFamily="18" charset="0"/>
            </a:endParaRPr>
          </a:p>
          <a:p>
            <a:pPr lvl="1"/>
            <a:endParaRPr lang="en-US" sz="1600" b="0" i="0" dirty="0">
              <a:solidFill>
                <a:srgbClr val="222222"/>
              </a:solidFill>
              <a:effectLst/>
              <a:latin typeface="Book Antiqua" panose="02040602050305030304" pitchFamily="18" charset="0"/>
            </a:endParaRPr>
          </a:p>
          <a:p>
            <a:pPr>
              <a:buFont typeface="+mj-lt"/>
              <a:buAutoNum type="arabicPeriod"/>
            </a:pPr>
            <a:endParaRPr lang="en-US" sz="2000" dirty="0">
              <a:solidFill>
                <a:srgbClr val="222222"/>
              </a:solidFill>
              <a:latin typeface="Book Antiqua" panose="02040602050305030304" pitchFamily="18" charset="0"/>
            </a:endParaRP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lvl="3"/>
            <a:endParaRPr lang="en-US" sz="2000" dirty="0"/>
          </a:p>
          <a:p>
            <a:pPr lvl="3"/>
            <a:endParaRPr lang="en-US" sz="2000" dirty="0"/>
          </a:p>
          <a:p>
            <a:pPr lvl="3"/>
            <a:endParaRPr lang="en-US" sz="2000" dirty="0"/>
          </a:p>
          <a:p>
            <a:pPr lvl="3"/>
            <a:endParaRPr lang="en-US" sz="2000" dirty="0"/>
          </a:p>
          <a:p>
            <a:pPr lvl="3"/>
            <a:endParaRPr lang="en-US" sz="2000" dirty="0"/>
          </a:p>
          <a:p>
            <a:endParaRPr lang="en-US" sz="2800" dirty="0"/>
          </a:p>
          <a:p>
            <a:pPr lvl="3"/>
            <a:endParaRPr lang="en-US" sz="2000" dirty="0"/>
          </a:p>
          <a:p>
            <a:pPr lvl="3"/>
            <a:endParaRPr lang="en-US" sz="2000" dirty="0"/>
          </a:p>
        </p:txBody>
      </p:sp>
    </p:spTree>
    <p:extLst>
      <p:ext uri="{BB962C8B-B14F-4D97-AF65-F5344CB8AC3E}">
        <p14:creationId xmlns:p14="http://schemas.microsoft.com/office/powerpoint/2010/main" val="367665461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74B346-321A-3ED0-C78C-169687BEBBC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59B472-60A3-79E7-3DA2-75BAB50DB9D9}"/>
              </a:ext>
            </a:extLst>
          </p:cNvPr>
          <p:cNvSpPr>
            <a:spLocks noGrp="1"/>
          </p:cNvSpPr>
          <p:nvPr>
            <p:ph type="title"/>
          </p:nvPr>
        </p:nvSpPr>
        <p:spPr/>
        <p:txBody>
          <a:bodyPr/>
          <a:lstStyle/>
          <a:p>
            <a:r>
              <a:rPr lang="en-US" dirty="0">
                <a:latin typeface="Souvenir Lt BT (Headings)"/>
              </a:rPr>
              <a:t>Compounding Proceedings Rules – Non-compoundable Cases</a:t>
            </a:r>
          </a:p>
        </p:txBody>
      </p:sp>
      <p:sp>
        <p:nvSpPr>
          <p:cNvPr id="3" name="Slide Number Placeholder 2">
            <a:extLst>
              <a:ext uri="{FF2B5EF4-FFF2-40B4-BE49-F238E27FC236}">
                <a16:creationId xmlns:a16="http://schemas.microsoft.com/office/drawing/2014/main" id="{512FF840-F4D5-2E8A-52F4-A50C4AABE108}"/>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71</a:t>
            </a:fld>
            <a:endParaRPr lang="en-US" altLang="en-US"/>
          </a:p>
        </p:txBody>
      </p:sp>
      <p:sp>
        <p:nvSpPr>
          <p:cNvPr id="11" name="Content Placeholder 10">
            <a:extLst>
              <a:ext uri="{FF2B5EF4-FFF2-40B4-BE49-F238E27FC236}">
                <a16:creationId xmlns:a16="http://schemas.microsoft.com/office/drawing/2014/main" id="{99429FB7-079A-E8E3-60E5-56CBF27E5DE9}"/>
              </a:ext>
            </a:extLst>
          </p:cNvPr>
          <p:cNvSpPr>
            <a:spLocks noGrp="1"/>
          </p:cNvSpPr>
          <p:nvPr>
            <p:ph idx="1"/>
          </p:nvPr>
        </p:nvSpPr>
        <p:spPr>
          <a:xfrm>
            <a:off x="395536" y="1340768"/>
            <a:ext cx="8424936" cy="5256583"/>
          </a:xfrm>
        </p:spPr>
        <p:txBody>
          <a:bodyPr>
            <a:normAutofit fontScale="92500" lnSpcReduction="20000"/>
          </a:bodyPr>
          <a:lstStyle/>
          <a:p>
            <a:pPr algn="just"/>
            <a:r>
              <a:rPr lang="en-US" sz="2000" b="1" i="0" dirty="0">
                <a:solidFill>
                  <a:srgbClr val="222222"/>
                </a:solidFill>
                <a:effectLst/>
                <a:latin typeface="Book Antiqua" panose="02040602050305030304" pitchFamily="18" charset="0"/>
              </a:rPr>
              <a:t>Non-Compoundable Cases: </a:t>
            </a:r>
            <a:r>
              <a:rPr lang="en-US" sz="2000" b="0" i="0" dirty="0">
                <a:solidFill>
                  <a:srgbClr val="222222"/>
                </a:solidFill>
                <a:effectLst/>
                <a:latin typeface="Book Antiqua" panose="02040602050305030304" pitchFamily="18" charset="0"/>
              </a:rPr>
              <a:t>A dedicated new Rule 9 is introduced to specifically list out the cases that cannot be compounded. </a:t>
            </a:r>
          </a:p>
          <a:p>
            <a:pPr algn="just"/>
            <a:endParaRPr lang="en-US" sz="2000" b="1" dirty="0">
              <a:solidFill>
                <a:srgbClr val="222222"/>
              </a:solidFill>
              <a:latin typeface="Book Antiqua" panose="02040602050305030304" pitchFamily="18" charset="0"/>
            </a:endParaRPr>
          </a:p>
          <a:p>
            <a:pPr algn="just"/>
            <a:r>
              <a:rPr lang="en-US" sz="2000" b="1" dirty="0">
                <a:solidFill>
                  <a:srgbClr val="222222"/>
                </a:solidFill>
                <a:latin typeface="Book Antiqua" panose="02040602050305030304" pitchFamily="18" charset="0"/>
              </a:rPr>
              <a:t>Non-compoundable cases now added in Rules:</a:t>
            </a:r>
          </a:p>
          <a:p>
            <a:pPr algn="just"/>
            <a:r>
              <a:rPr lang="en-US" sz="2000" dirty="0">
                <a:solidFill>
                  <a:srgbClr val="222222"/>
                </a:solidFill>
                <a:latin typeface="Book Antiqua" panose="02040602050305030304" pitchFamily="18" charset="0"/>
              </a:rPr>
              <a:t>Where the provisions of section 37A of the Act are applicable - was earlier present in Master Direction.</a:t>
            </a:r>
          </a:p>
          <a:p>
            <a:pPr algn="just"/>
            <a:r>
              <a:rPr lang="en-US" sz="2000" dirty="0">
                <a:solidFill>
                  <a:srgbClr val="222222"/>
                </a:solidFill>
                <a:latin typeface="Book Antiqua" panose="02040602050305030304" pitchFamily="18" charset="0"/>
              </a:rPr>
              <a:t>Where the adjudicating officer has passed a penalty order u/s 13.</a:t>
            </a:r>
          </a:p>
          <a:p>
            <a:pPr algn="just"/>
            <a:r>
              <a:rPr lang="en-US" sz="2000" dirty="0">
                <a:solidFill>
                  <a:srgbClr val="222222"/>
                </a:solidFill>
                <a:latin typeface="Book Antiqua" panose="02040602050305030304" pitchFamily="18" charset="0"/>
              </a:rPr>
              <a:t>Where the Compounding Authority is of the view that further investigation by ED is necessary to determine the amount of the contravention u/s 13.</a:t>
            </a:r>
          </a:p>
          <a:p>
            <a:pPr algn="just"/>
            <a:endParaRPr lang="en-US" sz="2000" dirty="0">
              <a:solidFill>
                <a:srgbClr val="222222"/>
              </a:solidFill>
              <a:highlight>
                <a:srgbClr val="FFFF00"/>
              </a:highlight>
              <a:latin typeface="Book Antiqua" panose="02040602050305030304" pitchFamily="18" charset="0"/>
            </a:endParaRPr>
          </a:p>
          <a:p>
            <a:pPr algn="just"/>
            <a:r>
              <a:rPr lang="en-US" sz="2000" b="1" dirty="0">
                <a:solidFill>
                  <a:srgbClr val="222222"/>
                </a:solidFill>
                <a:latin typeface="Book Antiqua" panose="02040602050305030304" pitchFamily="18" charset="0"/>
              </a:rPr>
              <a:t>Cases already covered in erstwhile Rules as non-compoundable:</a:t>
            </a:r>
          </a:p>
          <a:p>
            <a:pPr algn="l"/>
            <a:r>
              <a:rPr lang="en-US" sz="2000" dirty="0">
                <a:solidFill>
                  <a:srgbClr val="222222"/>
                </a:solidFill>
                <a:latin typeface="Book Antiqua" panose="02040602050305030304" pitchFamily="18" charset="0"/>
              </a:rPr>
              <a:t>Where the Directorate of Enforcement is of the view that the proceeding relates to a serious contravention suspected of money laundering, terror financing or affecting the sovereignty and integrity of the nation, the compounding authority shall not proceed with the matter and shall remit the case to the appropriate Adjudicating Authority for adjudicating contravention under section 13;</a:t>
            </a:r>
          </a:p>
          <a:p>
            <a:pPr algn="just"/>
            <a:r>
              <a:rPr lang="en-US" sz="2000" dirty="0">
                <a:solidFill>
                  <a:srgbClr val="222222"/>
                </a:solidFill>
                <a:latin typeface="Book Antiqua" panose="02040602050305030304" pitchFamily="18" charset="0"/>
              </a:rPr>
              <a:t> Where the amount involved is not quantifiable;</a:t>
            </a:r>
          </a:p>
        </p:txBody>
      </p:sp>
    </p:spTree>
    <p:extLst>
      <p:ext uri="{BB962C8B-B14F-4D97-AF65-F5344CB8AC3E}">
        <p14:creationId xmlns:p14="http://schemas.microsoft.com/office/powerpoint/2010/main" val="21489776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A014F4-F742-0F45-8537-B055AAC629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5B2E10-3E14-AC98-8EE7-585137EFEA4E}"/>
              </a:ext>
            </a:extLst>
          </p:cNvPr>
          <p:cNvSpPr>
            <a:spLocks noGrp="1"/>
          </p:cNvSpPr>
          <p:nvPr>
            <p:ph type="title"/>
          </p:nvPr>
        </p:nvSpPr>
        <p:spPr/>
        <p:txBody>
          <a:bodyPr/>
          <a:lstStyle/>
          <a:p>
            <a:r>
              <a:rPr lang="en-US" dirty="0">
                <a:latin typeface="Souvenir Lt BT (Headings)"/>
              </a:rPr>
              <a:t>Compounding Proceedings – Threshold Limits</a:t>
            </a:r>
          </a:p>
        </p:txBody>
      </p:sp>
      <p:sp>
        <p:nvSpPr>
          <p:cNvPr id="3" name="Slide Number Placeholder 2">
            <a:extLst>
              <a:ext uri="{FF2B5EF4-FFF2-40B4-BE49-F238E27FC236}">
                <a16:creationId xmlns:a16="http://schemas.microsoft.com/office/drawing/2014/main" id="{CA4068D4-8FC8-1DF8-CCB9-459BA915EAD3}"/>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72</a:t>
            </a:fld>
            <a:endParaRPr lang="en-US" altLang="en-US"/>
          </a:p>
        </p:txBody>
      </p:sp>
      <p:sp>
        <p:nvSpPr>
          <p:cNvPr id="11" name="Content Placeholder 10">
            <a:extLst>
              <a:ext uri="{FF2B5EF4-FFF2-40B4-BE49-F238E27FC236}">
                <a16:creationId xmlns:a16="http://schemas.microsoft.com/office/drawing/2014/main" id="{4869ED8E-D690-C741-9C13-2E1D679A3316}"/>
              </a:ext>
            </a:extLst>
          </p:cNvPr>
          <p:cNvSpPr>
            <a:spLocks noGrp="1"/>
          </p:cNvSpPr>
          <p:nvPr>
            <p:ph idx="1"/>
          </p:nvPr>
        </p:nvSpPr>
        <p:spPr>
          <a:xfrm>
            <a:off x="249871" y="1266095"/>
            <a:ext cx="8424936" cy="5040559"/>
          </a:xfrm>
        </p:spPr>
        <p:txBody>
          <a:bodyPr>
            <a:normAutofit/>
          </a:bodyPr>
          <a:lstStyle/>
          <a:p>
            <a:pPr algn="just"/>
            <a:r>
              <a:rPr lang="en-US" sz="2000" b="0" i="0" dirty="0">
                <a:solidFill>
                  <a:srgbClr val="222222"/>
                </a:solidFill>
                <a:effectLst/>
                <a:latin typeface="Book Antiqua" panose="02040602050305030304" pitchFamily="18" charset="0"/>
              </a:rPr>
              <a:t>Changes in threshold limits for compounding authorities of RBI based on the sum involved in contravention:</a:t>
            </a:r>
          </a:p>
          <a:p>
            <a:pPr>
              <a:buFont typeface="+mj-lt"/>
              <a:buAutoNum type="arabicPeriod"/>
            </a:pPr>
            <a:endParaRPr lang="en-US" sz="2000" dirty="0">
              <a:solidFill>
                <a:srgbClr val="222222"/>
              </a:solidFill>
              <a:latin typeface="Book Antiqua" panose="02040602050305030304" pitchFamily="18" charset="0"/>
            </a:endParaRP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lvl="3"/>
            <a:endParaRPr lang="en-US" sz="2000" dirty="0"/>
          </a:p>
          <a:p>
            <a:pPr lvl="3"/>
            <a:endParaRPr lang="en-US" sz="2000" dirty="0"/>
          </a:p>
          <a:p>
            <a:pPr lvl="3"/>
            <a:endParaRPr lang="en-US" sz="2000" dirty="0"/>
          </a:p>
          <a:p>
            <a:pPr lvl="3"/>
            <a:endParaRPr lang="en-US" sz="2000" dirty="0"/>
          </a:p>
          <a:p>
            <a:pPr lvl="3"/>
            <a:endParaRPr lang="en-US" sz="2000" dirty="0"/>
          </a:p>
          <a:p>
            <a:endParaRPr lang="en-US" sz="2800" dirty="0"/>
          </a:p>
          <a:p>
            <a:pPr lvl="3"/>
            <a:endParaRPr lang="en-US" sz="2000" dirty="0"/>
          </a:p>
          <a:p>
            <a:pPr lvl="3"/>
            <a:endParaRPr lang="en-US" sz="2000" dirty="0"/>
          </a:p>
        </p:txBody>
      </p:sp>
      <p:graphicFrame>
        <p:nvGraphicFramePr>
          <p:cNvPr id="4" name="Table 3">
            <a:extLst>
              <a:ext uri="{FF2B5EF4-FFF2-40B4-BE49-F238E27FC236}">
                <a16:creationId xmlns:a16="http://schemas.microsoft.com/office/drawing/2014/main" id="{7998DF22-B6FD-5241-F84E-D40871BBBEAD}"/>
              </a:ext>
            </a:extLst>
          </p:cNvPr>
          <p:cNvGraphicFramePr>
            <a:graphicFrameLocks noGrp="1"/>
          </p:cNvGraphicFramePr>
          <p:nvPr/>
        </p:nvGraphicFramePr>
        <p:xfrm>
          <a:off x="0" y="1988839"/>
          <a:ext cx="9144000" cy="4440908"/>
        </p:xfrm>
        <a:graphic>
          <a:graphicData uri="http://schemas.openxmlformats.org/drawingml/2006/table">
            <a:tbl>
              <a:tblPr firstRow="1" bandRow="1">
                <a:tableStyleId>{5C22544A-7EE6-4342-B048-85BDC9FD1C3A}</a:tableStyleId>
              </a:tblPr>
              <a:tblGrid>
                <a:gridCol w="2649196">
                  <a:extLst>
                    <a:ext uri="{9D8B030D-6E8A-4147-A177-3AD203B41FA5}">
                      <a16:colId xmlns:a16="http://schemas.microsoft.com/office/drawing/2014/main" val="3526557754"/>
                    </a:ext>
                  </a:extLst>
                </a:gridCol>
                <a:gridCol w="3247401">
                  <a:extLst>
                    <a:ext uri="{9D8B030D-6E8A-4147-A177-3AD203B41FA5}">
                      <a16:colId xmlns:a16="http://schemas.microsoft.com/office/drawing/2014/main" val="3994979216"/>
                    </a:ext>
                  </a:extLst>
                </a:gridCol>
                <a:gridCol w="3247403">
                  <a:extLst>
                    <a:ext uri="{9D8B030D-6E8A-4147-A177-3AD203B41FA5}">
                      <a16:colId xmlns:a16="http://schemas.microsoft.com/office/drawing/2014/main" val="539620358"/>
                    </a:ext>
                  </a:extLst>
                </a:gridCol>
              </a:tblGrid>
              <a:tr h="1408092">
                <a:tc>
                  <a:txBody>
                    <a:bodyPr/>
                    <a:lstStyle/>
                    <a:p>
                      <a:pPr algn="ctr"/>
                      <a:r>
                        <a:rPr lang="en-US" dirty="0"/>
                        <a:t>Compounding Authority</a:t>
                      </a:r>
                      <a:endParaRPr lang="en-IN" dirty="0"/>
                    </a:p>
                  </a:txBody>
                  <a:tcPr/>
                </a:tc>
                <a:tc>
                  <a:txBody>
                    <a:bodyPr/>
                    <a:lstStyle/>
                    <a:p>
                      <a:pPr algn="ctr"/>
                      <a:r>
                        <a:rPr lang="en-US" dirty="0"/>
                        <a:t>Sum involved in Contravention (E</a:t>
                      </a:r>
                      <a:r>
                        <a:rPr lang="en-IN" sz="1800" b="1" i="0" kern="1200" dirty="0" err="1">
                          <a:solidFill>
                            <a:schemeClr val="lt1"/>
                          </a:solidFill>
                          <a:effectLst/>
                          <a:latin typeface="+mn-lt"/>
                          <a:ea typeface="+mn-ea"/>
                          <a:cs typeface="+mn-cs"/>
                        </a:rPr>
                        <a:t>rstwhile</a:t>
                      </a:r>
                      <a:r>
                        <a:rPr lang="en-IN" sz="1800" b="1" i="0" kern="1200" dirty="0">
                          <a:solidFill>
                            <a:schemeClr val="lt1"/>
                          </a:solidFill>
                          <a:effectLst/>
                          <a:latin typeface="+mn-lt"/>
                          <a:ea typeface="+mn-ea"/>
                          <a:cs typeface="+mn-cs"/>
                        </a:rPr>
                        <a:t> Compounding Rules)</a:t>
                      </a:r>
                      <a:endParaRPr lang="en-IN" dirty="0"/>
                    </a:p>
                  </a:txBody>
                  <a:tcPr/>
                </a:tc>
                <a:tc>
                  <a:txBody>
                    <a:bodyPr/>
                    <a:lstStyle/>
                    <a:p>
                      <a:pPr algn="ctr"/>
                      <a:r>
                        <a:rPr lang="en-US" dirty="0"/>
                        <a:t>Sum involved in Contravention (Present Compounding Rules)</a:t>
                      </a:r>
                      <a:endParaRPr lang="en-IN" dirty="0"/>
                    </a:p>
                  </a:txBody>
                  <a:tcPr/>
                </a:tc>
                <a:extLst>
                  <a:ext uri="{0D108BD9-81ED-4DB2-BD59-A6C34878D82A}">
                    <a16:rowId xmlns:a16="http://schemas.microsoft.com/office/drawing/2014/main" val="2305253611"/>
                  </a:ext>
                </a:extLst>
              </a:tr>
              <a:tr h="758204">
                <a:tc>
                  <a:txBody>
                    <a:bodyPr/>
                    <a:lstStyle/>
                    <a:p>
                      <a:r>
                        <a:rPr lang="en-IN" dirty="0"/>
                        <a:t>Assistant General Manager</a:t>
                      </a:r>
                    </a:p>
                  </a:txBody>
                  <a:tcPr/>
                </a:tc>
                <a:tc>
                  <a:txBody>
                    <a:bodyPr/>
                    <a:lstStyle/>
                    <a:p>
                      <a:pPr algn="ctr"/>
                      <a:r>
                        <a:rPr lang="en-US" dirty="0"/>
                        <a:t>Upto Rs. 10,00,000</a:t>
                      </a:r>
                      <a:endParaRPr lang="en-IN" dirty="0"/>
                    </a:p>
                  </a:txBody>
                  <a:tcPr/>
                </a:tc>
                <a:tc>
                  <a:txBody>
                    <a:bodyPr/>
                    <a:lstStyle/>
                    <a:p>
                      <a:pPr algn="ctr"/>
                      <a:r>
                        <a:rPr lang="en-US" dirty="0"/>
                        <a:t>Upto Rs. 60,00,000</a:t>
                      </a:r>
                      <a:endParaRPr lang="en-IN" dirty="0"/>
                    </a:p>
                  </a:txBody>
                  <a:tcPr/>
                </a:tc>
                <a:extLst>
                  <a:ext uri="{0D108BD9-81ED-4DB2-BD59-A6C34878D82A}">
                    <a16:rowId xmlns:a16="http://schemas.microsoft.com/office/drawing/2014/main" val="3534593740"/>
                  </a:ext>
                </a:extLst>
              </a:tr>
              <a:tr h="758204">
                <a:tc>
                  <a:txBody>
                    <a:bodyPr/>
                    <a:lstStyle/>
                    <a:p>
                      <a:r>
                        <a:rPr lang="en-IN" sz="1800" kern="1200" dirty="0">
                          <a:solidFill>
                            <a:schemeClr val="dk1"/>
                          </a:solidFill>
                          <a:effectLst/>
                          <a:latin typeface="+mn-lt"/>
                          <a:ea typeface="+mn-ea"/>
                          <a:cs typeface="+mn-cs"/>
                        </a:rPr>
                        <a:t>Deputy General Manager</a:t>
                      </a:r>
                      <a:endParaRPr lang="en-IN" dirty="0"/>
                    </a:p>
                  </a:txBody>
                  <a:tcPr/>
                </a:tc>
                <a:tc>
                  <a:txBody>
                    <a:bodyPr/>
                    <a:lstStyle/>
                    <a:p>
                      <a:pPr algn="ctr"/>
                      <a:r>
                        <a:rPr lang="en-IN" sz="1800" kern="1200" dirty="0">
                          <a:solidFill>
                            <a:schemeClr val="dk1"/>
                          </a:solidFill>
                          <a:effectLst/>
                          <a:latin typeface="+mn-lt"/>
                          <a:ea typeface="+mn-ea"/>
                          <a:cs typeface="+mn-cs"/>
                        </a:rPr>
                        <a:t>Rs. 10,00,001 to Rs. 40,00,000</a:t>
                      </a:r>
                      <a:endParaRPr lang="en-IN" dirty="0"/>
                    </a:p>
                  </a:txBody>
                  <a:tcPr/>
                </a:tc>
                <a:tc>
                  <a:txBody>
                    <a:bodyPr/>
                    <a:lstStyle/>
                    <a:p>
                      <a:pPr algn="ctr"/>
                      <a:r>
                        <a:rPr lang="en-US" dirty="0"/>
                        <a:t>Rs. 60,00,001 to Rs. 2,50,00,000</a:t>
                      </a:r>
                      <a:endParaRPr lang="en-IN" dirty="0"/>
                    </a:p>
                  </a:txBody>
                  <a:tcPr/>
                </a:tc>
                <a:extLst>
                  <a:ext uri="{0D108BD9-81ED-4DB2-BD59-A6C34878D82A}">
                    <a16:rowId xmlns:a16="http://schemas.microsoft.com/office/drawing/2014/main" val="3403572616"/>
                  </a:ext>
                </a:extLst>
              </a:tr>
              <a:tr h="758204">
                <a:tc>
                  <a:txBody>
                    <a:bodyPr/>
                    <a:lstStyle/>
                    <a:p>
                      <a:r>
                        <a:rPr lang="en-IN" sz="1800" kern="1200" dirty="0">
                          <a:solidFill>
                            <a:schemeClr val="dk1"/>
                          </a:solidFill>
                          <a:effectLst/>
                          <a:latin typeface="+mn-lt"/>
                          <a:ea typeface="+mn-ea"/>
                          <a:cs typeface="+mn-cs"/>
                        </a:rPr>
                        <a:t>General Manager</a:t>
                      </a:r>
                      <a:endParaRPr lang="en-IN" dirty="0"/>
                    </a:p>
                  </a:txBody>
                  <a:tcPr/>
                </a:tc>
                <a:tc>
                  <a:txBody>
                    <a:bodyPr/>
                    <a:lstStyle/>
                    <a:p>
                      <a:pPr algn="ctr"/>
                      <a:r>
                        <a:rPr lang="en-US" dirty="0"/>
                        <a:t>Rs. 40,00,001 to Rs. 1,00,00,000</a:t>
                      </a:r>
                      <a:endParaRPr lang="en-IN" dirty="0"/>
                    </a:p>
                  </a:txBody>
                  <a:tcPr/>
                </a:tc>
                <a:tc>
                  <a:txBody>
                    <a:bodyPr/>
                    <a:lstStyle/>
                    <a:p>
                      <a:pPr algn="ctr"/>
                      <a:r>
                        <a:rPr lang="en-US" dirty="0"/>
                        <a:t>Rs. 2,50,00,001 to Rs. 5,00,00,000</a:t>
                      </a:r>
                      <a:endParaRPr lang="en-IN" dirty="0"/>
                    </a:p>
                  </a:txBody>
                  <a:tcPr/>
                </a:tc>
                <a:extLst>
                  <a:ext uri="{0D108BD9-81ED-4DB2-BD59-A6C34878D82A}">
                    <a16:rowId xmlns:a16="http://schemas.microsoft.com/office/drawing/2014/main" val="1796604134"/>
                  </a:ext>
                </a:extLst>
              </a:tr>
              <a:tr h="758204">
                <a:tc>
                  <a:txBody>
                    <a:bodyPr/>
                    <a:lstStyle/>
                    <a:p>
                      <a:r>
                        <a:rPr lang="en-US" dirty="0"/>
                        <a:t>Chief </a:t>
                      </a:r>
                      <a:r>
                        <a:rPr lang="en-IN" sz="1800" kern="1200" dirty="0">
                          <a:solidFill>
                            <a:schemeClr val="dk1"/>
                          </a:solidFill>
                          <a:effectLst/>
                          <a:latin typeface="+mn-lt"/>
                          <a:ea typeface="+mn-ea"/>
                          <a:cs typeface="+mn-cs"/>
                        </a:rPr>
                        <a:t>General Manager</a:t>
                      </a:r>
                      <a:endParaRPr lang="en-IN" dirty="0"/>
                    </a:p>
                  </a:txBody>
                  <a:tcPr/>
                </a:tc>
                <a:tc>
                  <a:txBody>
                    <a:bodyPr/>
                    <a:lstStyle/>
                    <a:p>
                      <a:pPr algn="ctr"/>
                      <a:r>
                        <a:rPr lang="en-US" dirty="0"/>
                        <a:t>More than Rs. 1,00,00,000</a:t>
                      </a:r>
                      <a:endParaRPr lang="en-IN" dirty="0"/>
                    </a:p>
                  </a:txBody>
                  <a:tcPr/>
                </a:tc>
                <a:tc>
                  <a:txBody>
                    <a:bodyPr/>
                    <a:lstStyle/>
                    <a:p>
                      <a:pPr algn="ctr"/>
                      <a:r>
                        <a:rPr lang="en-US" dirty="0"/>
                        <a:t>More than Rs. 5,00,00,000</a:t>
                      </a:r>
                      <a:endParaRPr lang="en-IN" dirty="0"/>
                    </a:p>
                  </a:txBody>
                  <a:tcPr/>
                </a:tc>
                <a:extLst>
                  <a:ext uri="{0D108BD9-81ED-4DB2-BD59-A6C34878D82A}">
                    <a16:rowId xmlns:a16="http://schemas.microsoft.com/office/drawing/2014/main" val="1047751983"/>
                  </a:ext>
                </a:extLst>
              </a:tr>
            </a:tbl>
          </a:graphicData>
        </a:graphic>
      </p:graphicFrame>
    </p:spTree>
    <p:extLst>
      <p:ext uri="{BB962C8B-B14F-4D97-AF65-F5344CB8AC3E}">
        <p14:creationId xmlns:p14="http://schemas.microsoft.com/office/powerpoint/2010/main" val="3489560467"/>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1BF930-3136-41DA-427C-12E4927F9C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922C8C-891F-664F-CA99-01847BEEFF6A}"/>
              </a:ext>
            </a:extLst>
          </p:cNvPr>
          <p:cNvSpPr>
            <a:spLocks noGrp="1"/>
          </p:cNvSpPr>
          <p:nvPr>
            <p:ph type="title"/>
          </p:nvPr>
        </p:nvSpPr>
        <p:spPr/>
        <p:txBody>
          <a:bodyPr/>
          <a:lstStyle/>
          <a:p>
            <a:r>
              <a:rPr lang="en-US" dirty="0">
                <a:latin typeface="Souvenir Lt BT (Headings)"/>
              </a:rPr>
              <a:t>Compounding Proceedings - Comparative analysis</a:t>
            </a:r>
          </a:p>
        </p:txBody>
      </p:sp>
      <p:sp>
        <p:nvSpPr>
          <p:cNvPr id="3" name="Slide Number Placeholder 2">
            <a:extLst>
              <a:ext uri="{FF2B5EF4-FFF2-40B4-BE49-F238E27FC236}">
                <a16:creationId xmlns:a16="http://schemas.microsoft.com/office/drawing/2014/main" id="{B571B788-A756-FAD0-5B78-2803AC0E28C5}"/>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73</a:t>
            </a:fld>
            <a:endParaRPr lang="en-US" altLang="en-US"/>
          </a:p>
        </p:txBody>
      </p:sp>
      <p:graphicFrame>
        <p:nvGraphicFramePr>
          <p:cNvPr id="5" name="Table 4">
            <a:extLst>
              <a:ext uri="{FF2B5EF4-FFF2-40B4-BE49-F238E27FC236}">
                <a16:creationId xmlns:a16="http://schemas.microsoft.com/office/drawing/2014/main" id="{E23F3240-0844-A9E7-F6DA-0C4FEF612ECB}"/>
              </a:ext>
            </a:extLst>
          </p:cNvPr>
          <p:cNvGraphicFramePr>
            <a:graphicFrameLocks noGrp="1"/>
          </p:cNvGraphicFramePr>
          <p:nvPr>
            <p:extLst>
              <p:ext uri="{D42A27DB-BD31-4B8C-83A1-F6EECF244321}">
                <p14:modId xmlns:p14="http://schemas.microsoft.com/office/powerpoint/2010/main" val="1488506726"/>
              </p:ext>
            </p:extLst>
          </p:nvPr>
        </p:nvGraphicFramePr>
        <p:xfrm>
          <a:off x="0" y="1124744"/>
          <a:ext cx="9144000" cy="5231605"/>
        </p:xfrm>
        <a:graphic>
          <a:graphicData uri="http://schemas.openxmlformats.org/drawingml/2006/table">
            <a:tbl>
              <a:tblPr firstRow="1" bandRow="1">
                <a:tableStyleId>{5C22544A-7EE6-4342-B048-85BDC9FD1C3A}</a:tableStyleId>
              </a:tblPr>
              <a:tblGrid>
                <a:gridCol w="3874578">
                  <a:extLst>
                    <a:ext uri="{9D8B030D-6E8A-4147-A177-3AD203B41FA5}">
                      <a16:colId xmlns:a16="http://schemas.microsoft.com/office/drawing/2014/main" val="1230761046"/>
                    </a:ext>
                  </a:extLst>
                </a:gridCol>
                <a:gridCol w="2634711">
                  <a:extLst>
                    <a:ext uri="{9D8B030D-6E8A-4147-A177-3AD203B41FA5}">
                      <a16:colId xmlns:a16="http://schemas.microsoft.com/office/drawing/2014/main" val="180855453"/>
                    </a:ext>
                  </a:extLst>
                </a:gridCol>
                <a:gridCol w="2634711">
                  <a:extLst>
                    <a:ext uri="{9D8B030D-6E8A-4147-A177-3AD203B41FA5}">
                      <a16:colId xmlns:a16="http://schemas.microsoft.com/office/drawing/2014/main" val="1161775691"/>
                    </a:ext>
                  </a:extLst>
                </a:gridCol>
              </a:tblGrid>
              <a:tr h="987095">
                <a:tc>
                  <a:txBody>
                    <a:bodyPr/>
                    <a:lstStyle/>
                    <a:p>
                      <a:pPr algn="l"/>
                      <a:r>
                        <a:rPr lang="en-US" dirty="0"/>
                        <a:t>Particulars</a:t>
                      </a:r>
                      <a:endParaRPr lang="en-IN" dirty="0"/>
                    </a:p>
                  </a:txBody>
                  <a:tcPr/>
                </a:tc>
                <a:tc>
                  <a:txBody>
                    <a:bodyPr/>
                    <a:lstStyle/>
                    <a:p>
                      <a:pPr algn="ctr"/>
                      <a:r>
                        <a:rPr lang="en-US" dirty="0"/>
                        <a:t>Erstwhile Compounding Rules/ Master Direction</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Present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Compounding Rules/ Master Direction</a:t>
                      </a:r>
                      <a:endParaRPr lang="en-IN" dirty="0"/>
                    </a:p>
                  </a:txBody>
                  <a:tcPr/>
                </a:tc>
                <a:extLst>
                  <a:ext uri="{0D108BD9-81ED-4DB2-BD59-A6C34878D82A}">
                    <a16:rowId xmlns:a16="http://schemas.microsoft.com/office/drawing/2014/main" val="1243702224"/>
                  </a:ext>
                </a:extLst>
              </a:tr>
              <a:tr h="987095">
                <a:tc>
                  <a:txBody>
                    <a:bodyPr/>
                    <a:lstStyle/>
                    <a:p>
                      <a:pPr algn="just"/>
                      <a:r>
                        <a:rPr lang="en-US" b="1" dirty="0"/>
                        <a:t>Mode of Submission </a:t>
                      </a:r>
                      <a:r>
                        <a:rPr lang="en-US" dirty="0"/>
                        <a:t>of compounding application</a:t>
                      </a:r>
                      <a:endParaRPr lang="en-IN" dirty="0"/>
                    </a:p>
                  </a:txBody>
                  <a:tcPr/>
                </a:tc>
                <a:tc>
                  <a:txBody>
                    <a:bodyPr/>
                    <a:lstStyle/>
                    <a:p>
                      <a:pPr algn="just"/>
                      <a:r>
                        <a:rPr lang="en-US" sz="1800" b="0" i="0" dirty="0">
                          <a:solidFill>
                            <a:srgbClr val="222222"/>
                          </a:solidFill>
                          <a:effectLst/>
                          <a:latin typeface="Book Antiqua" panose="02040602050305030304" pitchFamily="18" charset="0"/>
                        </a:rPr>
                        <a:t>Physical</a:t>
                      </a:r>
                      <a:endParaRPr lang="en-IN" b="0" dirty="0"/>
                    </a:p>
                  </a:txBody>
                  <a:tcPr/>
                </a:tc>
                <a:tc>
                  <a:txBody>
                    <a:bodyPr/>
                    <a:lstStyle/>
                    <a:p>
                      <a:pPr algn="just"/>
                      <a:r>
                        <a:rPr lang="en-US" sz="1800" b="0" i="0" dirty="0">
                          <a:solidFill>
                            <a:srgbClr val="222222"/>
                          </a:solidFill>
                          <a:effectLst/>
                          <a:latin typeface="Book Antiqua" panose="02040602050305030304" pitchFamily="18" charset="0"/>
                        </a:rPr>
                        <a:t>Physical or Online through PRAVAAH portal</a:t>
                      </a:r>
                      <a:endParaRPr lang="en-IN" b="0" dirty="0"/>
                    </a:p>
                  </a:txBody>
                  <a:tcPr/>
                </a:tc>
                <a:extLst>
                  <a:ext uri="{0D108BD9-81ED-4DB2-BD59-A6C34878D82A}">
                    <a16:rowId xmlns:a16="http://schemas.microsoft.com/office/drawing/2014/main" val="2729566774"/>
                  </a:ext>
                </a:extLst>
              </a:tr>
              <a:tr h="690967">
                <a:tc>
                  <a:txBody>
                    <a:bodyPr/>
                    <a:lstStyle/>
                    <a:p>
                      <a:pPr algn="just"/>
                      <a:r>
                        <a:rPr lang="en-US" b="1" dirty="0"/>
                        <a:t>Compounding Application fees</a:t>
                      </a:r>
                      <a:endParaRPr lang="en-IN"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dirty="0">
                          <a:solidFill>
                            <a:srgbClr val="222222"/>
                          </a:solidFill>
                          <a:effectLst/>
                          <a:latin typeface="Book Antiqua" panose="02040602050305030304" pitchFamily="18" charset="0"/>
                        </a:rPr>
                        <a:t>Rs. 5,000/- (including GST)</a:t>
                      </a:r>
                    </a:p>
                  </a:txBody>
                  <a:tcPr/>
                </a:tc>
                <a:tc>
                  <a:txBody>
                    <a:bodyPr/>
                    <a:lstStyle/>
                    <a:p>
                      <a:pPr algn="just"/>
                      <a:r>
                        <a:rPr lang="en-US" sz="1800" b="0" i="0" dirty="0">
                          <a:solidFill>
                            <a:srgbClr val="222222"/>
                          </a:solidFill>
                          <a:effectLst/>
                          <a:latin typeface="Book Antiqua" panose="02040602050305030304" pitchFamily="18" charset="0"/>
                        </a:rPr>
                        <a:t>Rs. 10,000/- plus GST @ 18%</a:t>
                      </a:r>
                      <a:endParaRPr lang="en-IN" b="0" dirty="0"/>
                    </a:p>
                  </a:txBody>
                  <a:tcPr/>
                </a:tc>
                <a:extLst>
                  <a:ext uri="{0D108BD9-81ED-4DB2-BD59-A6C34878D82A}">
                    <a16:rowId xmlns:a16="http://schemas.microsoft.com/office/drawing/2014/main" val="2079742799"/>
                  </a:ext>
                </a:extLst>
              </a:tr>
              <a:tr h="987095">
                <a:tc>
                  <a:txBody>
                    <a:bodyPr/>
                    <a:lstStyle/>
                    <a:p>
                      <a:pPr algn="just"/>
                      <a:r>
                        <a:rPr lang="en-US" b="1" dirty="0"/>
                        <a:t>Compounding in case an appeal</a:t>
                      </a:r>
                      <a:r>
                        <a:rPr lang="en-US" b="0" dirty="0"/>
                        <a:t> has been filed u/s 17 or 19 of FEMA</a:t>
                      </a:r>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i="0" dirty="0">
                          <a:solidFill>
                            <a:srgbClr val="222222"/>
                          </a:solidFill>
                          <a:effectLst/>
                          <a:latin typeface="Book Antiqua" panose="02040602050305030304" pitchFamily="18" charset="0"/>
                        </a:rPr>
                        <a:t>Not allowed</a:t>
                      </a:r>
                      <a:endParaRPr lang="en-IN"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dirty="0">
                          <a:solidFill>
                            <a:srgbClr val="222222"/>
                          </a:solidFill>
                          <a:effectLst/>
                          <a:latin typeface="Book Antiqua" panose="02040602050305030304" pitchFamily="18" charset="0"/>
                        </a:rPr>
                        <a:t>Allowed</a:t>
                      </a:r>
                    </a:p>
                  </a:txBody>
                  <a:tcPr/>
                </a:tc>
                <a:extLst>
                  <a:ext uri="{0D108BD9-81ED-4DB2-BD59-A6C34878D82A}">
                    <a16:rowId xmlns:a16="http://schemas.microsoft.com/office/drawing/2014/main" val="3366651693"/>
                  </a:ext>
                </a:extLst>
              </a:tr>
              <a:tr h="1579353">
                <a:tc>
                  <a:txBody>
                    <a:bodyPr/>
                    <a:lstStyle/>
                    <a:p>
                      <a:pPr algn="just"/>
                      <a:r>
                        <a:rPr lang="en-US" b="1" dirty="0"/>
                        <a:t>Discontinuation of adjudication </a:t>
                      </a:r>
                      <a:r>
                        <a:rPr lang="en-US" sz="1800" b="0" i="0" dirty="0">
                          <a:solidFill>
                            <a:srgbClr val="222222"/>
                          </a:solidFill>
                          <a:effectLst/>
                          <a:latin typeface="Book Antiqua" panose="02040602050305030304" pitchFamily="18" charset="0"/>
                        </a:rPr>
                        <a:t>in case contraventions have been compounded before the completion of the adjudication process u/s 16 of FEMA.</a:t>
                      </a:r>
                      <a:endParaRPr lang="en-IN"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No inquiry shall be held</a:t>
                      </a:r>
                      <a:endParaRPr lang="en-IN"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dirty="0"/>
                        <a:t>No inquiry shall be initiated or continued.</a:t>
                      </a:r>
                      <a:endParaRPr lang="en-US" sz="1800" b="0" i="0" dirty="0">
                        <a:solidFill>
                          <a:srgbClr val="222222"/>
                        </a:solidFill>
                        <a:effectLst/>
                        <a:latin typeface="Book Antiqua" panose="02040602050305030304" pitchFamily="18" charset="0"/>
                      </a:endParaRPr>
                    </a:p>
                  </a:txBody>
                  <a:tcPr/>
                </a:tc>
                <a:extLst>
                  <a:ext uri="{0D108BD9-81ED-4DB2-BD59-A6C34878D82A}">
                    <a16:rowId xmlns:a16="http://schemas.microsoft.com/office/drawing/2014/main" val="250288272"/>
                  </a:ext>
                </a:extLst>
              </a:tr>
            </a:tbl>
          </a:graphicData>
        </a:graphic>
      </p:graphicFrame>
    </p:spTree>
    <p:extLst>
      <p:ext uri="{BB962C8B-B14F-4D97-AF65-F5344CB8AC3E}">
        <p14:creationId xmlns:p14="http://schemas.microsoft.com/office/powerpoint/2010/main" val="202662007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F8BF55-156E-773C-97F7-CE4389B7EA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EA4EEE-7EF9-5A3D-42C1-F4A4D9E8386A}"/>
              </a:ext>
            </a:extLst>
          </p:cNvPr>
          <p:cNvSpPr>
            <a:spLocks noGrp="1"/>
          </p:cNvSpPr>
          <p:nvPr>
            <p:ph type="title"/>
          </p:nvPr>
        </p:nvSpPr>
        <p:spPr/>
        <p:txBody>
          <a:bodyPr/>
          <a:lstStyle/>
          <a:p>
            <a:r>
              <a:rPr lang="en-US" dirty="0">
                <a:latin typeface="Souvenir Lt BT (Headings)"/>
              </a:rPr>
              <a:t>Compounding Proceedings - Comparative analysis</a:t>
            </a:r>
          </a:p>
        </p:txBody>
      </p:sp>
      <p:sp>
        <p:nvSpPr>
          <p:cNvPr id="3" name="Slide Number Placeholder 2">
            <a:extLst>
              <a:ext uri="{FF2B5EF4-FFF2-40B4-BE49-F238E27FC236}">
                <a16:creationId xmlns:a16="http://schemas.microsoft.com/office/drawing/2014/main" id="{C2B5AFFD-4FF7-0A04-4749-B6C17A570EAC}"/>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74</a:t>
            </a:fld>
            <a:endParaRPr lang="en-US" altLang="en-US"/>
          </a:p>
        </p:txBody>
      </p:sp>
      <p:graphicFrame>
        <p:nvGraphicFramePr>
          <p:cNvPr id="5" name="Table 4">
            <a:extLst>
              <a:ext uri="{FF2B5EF4-FFF2-40B4-BE49-F238E27FC236}">
                <a16:creationId xmlns:a16="http://schemas.microsoft.com/office/drawing/2014/main" id="{67F549D5-C8BC-9016-F28A-D35163F86387}"/>
              </a:ext>
            </a:extLst>
          </p:cNvPr>
          <p:cNvGraphicFramePr>
            <a:graphicFrameLocks noGrp="1"/>
          </p:cNvGraphicFramePr>
          <p:nvPr>
            <p:extLst>
              <p:ext uri="{D42A27DB-BD31-4B8C-83A1-F6EECF244321}">
                <p14:modId xmlns:p14="http://schemas.microsoft.com/office/powerpoint/2010/main" val="1502699521"/>
              </p:ext>
            </p:extLst>
          </p:nvPr>
        </p:nvGraphicFramePr>
        <p:xfrm>
          <a:off x="0" y="1143000"/>
          <a:ext cx="9144000" cy="5213350"/>
        </p:xfrm>
        <a:graphic>
          <a:graphicData uri="http://schemas.openxmlformats.org/drawingml/2006/table">
            <a:tbl>
              <a:tblPr firstRow="1" bandRow="1">
                <a:tableStyleId>{5C22544A-7EE6-4342-B048-85BDC9FD1C3A}</a:tableStyleId>
              </a:tblPr>
              <a:tblGrid>
                <a:gridCol w="3048000">
                  <a:extLst>
                    <a:ext uri="{9D8B030D-6E8A-4147-A177-3AD203B41FA5}">
                      <a16:colId xmlns:a16="http://schemas.microsoft.com/office/drawing/2014/main" val="1230761046"/>
                    </a:ext>
                  </a:extLst>
                </a:gridCol>
                <a:gridCol w="2699297">
                  <a:extLst>
                    <a:ext uri="{9D8B030D-6E8A-4147-A177-3AD203B41FA5}">
                      <a16:colId xmlns:a16="http://schemas.microsoft.com/office/drawing/2014/main" val="180855453"/>
                    </a:ext>
                  </a:extLst>
                </a:gridCol>
                <a:gridCol w="3396703">
                  <a:extLst>
                    <a:ext uri="{9D8B030D-6E8A-4147-A177-3AD203B41FA5}">
                      <a16:colId xmlns:a16="http://schemas.microsoft.com/office/drawing/2014/main" val="1161775691"/>
                    </a:ext>
                  </a:extLst>
                </a:gridCol>
              </a:tblGrid>
              <a:tr h="944029">
                <a:tc>
                  <a:txBody>
                    <a:bodyPr/>
                    <a:lstStyle/>
                    <a:p>
                      <a:pPr algn="l"/>
                      <a:r>
                        <a:rPr lang="en-US" dirty="0"/>
                        <a:t>Particulars</a:t>
                      </a:r>
                      <a:endParaRPr lang="en-IN" dirty="0"/>
                    </a:p>
                  </a:txBody>
                  <a:tcPr/>
                </a:tc>
                <a:tc>
                  <a:txBody>
                    <a:bodyPr/>
                    <a:lstStyle/>
                    <a:p>
                      <a:pPr algn="ctr"/>
                      <a:r>
                        <a:rPr lang="en-US" dirty="0"/>
                        <a:t>Erstwhile Compounding Rules/ Master Direction</a:t>
                      </a:r>
                      <a:endParaRPr lang="en-IN"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Present </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t>Compounding Rules/ Master Direction</a:t>
                      </a:r>
                      <a:endParaRPr lang="en-IN" dirty="0"/>
                    </a:p>
                  </a:txBody>
                  <a:tcPr/>
                </a:tc>
                <a:extLst>
                  <a:ext uri="{0D108BD9-81ED-4DB2-BD59-A6C34878D82A}">
                    <a16:rowId xmlns:a16="http://schemas.microsoft.com/office/drawing/2014/main" val="1243702224"/>
                  </a:ext>
                </a:extLst>
              </a:tr>
              <a:tr h="1227237">
                <a:tc>
                  <a:txBody>
                    <a:bodyPr/>
                    <a:lstStyle/>
                    <a:p>
                      <a:pPr algn="just"/>
                      <a:r>
                        <a:rPr lang="en-US" dirty="0"/>
                        <a:t>Submission of </a:t>
                      </a:r>
                      <a:r>
                        <a:rPr lang="en-US" b="1" dirty="0"/>
                        <a:t>latest audited balance sheet </a:t>
                      </a:r>
                      <a:r>
                        <a:rPr lang="en-US" dirty="0"/>
                        <a:t>along with compounding application</a:t>
                      </a:r>
                      <a:endParaRPr lang="en-IN" dirty="0"/>
                    </a:p>
                  </a:txBody>
                  <a:tcPr/>
                </a:tc>
                <a:tc>
                  <a:txBody>
                    <a:bodyPr/>
                    <a:lstStyle/>
                    <a:p>
                      <a:pPr algn="just"/>
                      <a:r>
                        <a:rPr lang="en-US" sz="1800" b="0" i="0" dirty="0">
                          <a:solidFill>
                            <a:srgbClr val="222222"/>
                          </a:solidFill>
                          <a:effectLst/>
                          <a:latin typeface="Book Antiqua" panose="02040602050305030304" pitchFamily="18" charset="0"/>
                        </a:rPr>
                        <a:t>Required </a:t>
                      </a:r>
                      <a:endParaRPr lang="en-IN" b="0" dirty="0"/>
                    </a:p>
                  </a:txBody>
                  <a:tcPr/>
                </a:tc>
                <a:tc>
                  <a:txBody>
                    <a:bodyPr/>
                    <a:lstStyle/>
                    <a:p>
                      <a:pPr algn="just"/>
                      <a:r>
                        <a:rPr lang="en-US" sz="1800" b="0" i="0" dirty="0">
                          <a:solidFill>
                            <a:srgbClr val="222222"/>
                          </a:solidFill>
                          <a:effectLst/>
                          <a:latin typeface="Book Antiqua" panose="02040602050305030304" pitchFamily="18" charset="0"/>
                        </a:rPr>
                        <a:t>No such requirement in the present MD.</a:t>
                      </a:r>
                      <a:endParaRPr lang="en-IN" b="0" dirty="0"/>
                    </a:p>
                  </a:txBody>
                  <a:tcPr/>
                </a:tc>
                <a:extLst>
                  <a:ext uri="{0D108BD9-81ED-4DB2-BD59-A6C34878D82A}">
                    <a16:rowId xmlns:a16="http://schemas.microsoft.com/office/drawing/2014/main" val="2729566774"/>
                  </a:ext>
                </a:extLst>
              </a:tr>
              <a:tr h="1248430">
                <a:tc>
                  <a:txBody>
                    <a:bodyPr/>
                    <a:lstStyle/>
                    <a:p>
                      <a:pPr algn="just"/>
                      <a:r>
                        <a:rPr lang="en-US" b="1" dirty="0"/>
                        <a:t>Application fees in case of return of Compounding application</a:t>
                      </a:r>
                      <a:endParaRPr lang="en-IN"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dirty="0">
                          <a:solidFill>
                            <a:srgbClr val="222222"/>
                          </a:solidFill>
                          <a:effectLst/>
                          <a:latin typeface="Book Antiqua" panose="02040602050305030304" pitchFamily="18" charset="0"/>
                        </a:rPr>
                        <a:t>Fees to be returned with the application. </a:t>
                      </a:r>
                    </a:p>
                  </a:txBody>
                  <a:tcPr/>
                </a:tc>
                <a:tc>
                  <a:txBody>
                    <a:bodyPr/>
                    <a:lstStyle/>
                    <a:p>
                      <a:pPr algn="just"/>
                      <a:r>
                        <a:rPr lang="en-US" sz="1800" b="0" i="0" dirty="0">
                          <a:solidFill>
                            <a:srgbClr val="222222"/>
                          </a:solidFill>
                          <a:effectLst/>
                          <a:latin typeface="Book Antiqua" panose="02040602050305030304" pitchFamily="18" charset="0"/>
                        </a:rPr>
                        <a:t>Fees will not be returned. If application is re-submitted, then fees need not be paid again. (Para 3.5 of MD)</a:t>
                      </a:r>
                      <a:endParaRPr lang="en-IN" b="0" dirty="0"/>
                    </a:p>
                  </a:txBody>
                  <a:tcPr/>
                </a:tc>
                <a:extLst>
                  <a:ext uri="{0D108BD9-81ED-4DB2-BD59-A6C34878D82A}">
                    <a16:rowId xmlns:a16="http://schemas.microsoft.com/office/drawing/2014/main" val="2079742799"/>
                  </a:ext>
                </a:extLst>
              </a:tr>
              <a:tr h="1793654">
                <a:tc>
                  <a:txBody>
                    <a:bodyPr/>
                    <a:lstStyle/>
                    <a:p>
                      <a:pPr algn="just"/>
                      <a:r>
                        <a:rPr lang="en-US" b="1" dirty="0"/>
                        <a:t>Powers of compounding authority</a:t>
                      </a:r>
                      <a:endParaRPr lang="en-IN" b="1"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i="0" dirty="0">
                          <a:solidFill>
                            <a:srgbClr val="222222"/>
                          </a:solidFill>
                          <a:effectLst/>
                          <a:latin typeface="Book Antiqua" panose="02040602050305030304" pitchFamily="18" charset="0"/>
                        </a:rPr>
                        <a:t>Power to request any information, records, or documents related to the contravention. </a:t>
                      </a:r>
                      <a:endParaRPr lang="en-IN" dirty="0"/>
                    </a:p>
                  </a:txBody>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US" sz="1800" b="0" i="0" dirty="0">
                          <a:solidFill>
                            <a:srgbClr val="222222"/>
                          </a:solidFill>
                          <a:effectLst/>
                          <a:latin typeface="Book Antiqua" panose="02040602050305030304" pitchFamily="18" charset="0"/>
                        </a:rPr>
                        <a:t>Apart from earlier powers, also empowered to instruct the applicant to take any necessary action with respect to transactions involved in the contravention. (Rule 8)</a:t>
                      </a:r>
                    </a:p>
                  </a:txBody>
                  <a:tcPr/>
                </a:tc>
                <a:extLst>
                  <a:ext uri="{0D108BD9-81ED-4DB2-BD59-A6C34878D82A}">
                    <a16:rowId xmlns:a16="http://schemas.microsoft.com/office/drawing/2014/main" val="3366651693"/>
                  </a:ext>
                </a:extLst>
              </a:tr>
            </a:tbl>
          </a:graphicData>
        </a:graphic>
      </p:graphicFrame>
    </p:spTree>
    <p:extLst>
      <p:ext uri="{BB962C8B-B14F-4D97-AF65-F5344CB8AC3E}">
        <p14:creationId xmlns:p14="http://schemas.microsoft.com/office/powerpoint/2010/main" val="22809884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AFF9FD-6669-84CA-0A6C-C59C3A9374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0B2470-77B1-7592-157D-589EC32008D8}"/>
              </a:ext>
            </a:extLst>
          </p:cNvPr>
          <p:cNvSpPr>
            <a:spLocks noGrp="1"/>
          </p:cNvSpPr>
          <p:nvPr>
            <p:ph type="title"/>
          </p:nvPr>
        </p:nvSpPr>
        <p:spPr/>
        <p:txBody>
          <a:bodyPr/>
          <a:lstStyle/>
          <a:p>
            <a:r>
              <a:rPr lang="en-US" dirty="0">
                <a:latin typeface="Souvenir Lt BT (Headings)"/>
              </a:rPr>
              <a:t>Compounding Proceedings – Revisions in formats</a:t>
            </a:r>
          </a:p>
        </p:txBody>
      </p:sp>
      <p:sp>
        <p:nvSpPr>
          <p:cNvPr id="3" name="Slide Number Placeholder 2">
            <a:extLst>
              <a:ext uri="{FF2B5EF4-FFF2-40B4-BE49-F238E27FC236}">
                <a16:creationId xmlns:a16="http://schemas.microsoft.com/office/drawing/2014/main" id="{F88DAD5D-B48C-86ED-0689-F18330091C82}"/>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75</a:t>
            </a:fld>
            <a:endParaRPr lang="en-US" altLang="en-US"/>
          </a:p>
        </p:txBody>
      </p:sp>
      <p:sp>
        <p:nvSpPr>
          <p:cNvPr id="11" name="Content Placeholder 10">
            <a:extLst>
              <a:ext uri="{FF2B5EF4-FFF2-40B4-BE49-F238E27FC236}">
                <a16:creationId xmlns:a16="http://schemas.microsoft.com/office/drawing/2014/main" id="{8B0E9BFA-78C0-2B3D-400E-0EA79260F67B}"/>
              </a:ext>
            </a:extLst>
          </p:cNvPr>
          <p:cNvSpPr>
            <a:spLocks noGrp="1"/>
          </p:cNvSpPr>
          <p:nvPr>
            <p:ph idx="1"/>
          </p:nvPr>
        </p:nvSpPr>
        <p:spPr>
          <a:xfrm>
            <a:off x="395536" y="1340768"/>
            <a:ext cx="8424936" cy="5256584"/>
          </a:xfrm>
        </p:spPr>
        <p:txBody>
          <a:bodyPr>
            <a:normAutofit fontScale="77500" lnSpcReduction="20000"/>
          </a:bodyPr>
          <a:lstStyle/>
          <a:p>
            <a:pPr algn="just"/>
            <a:r>
              <a:rPr lang="en-US" sz="2200" b="1" i="0" dirty="0">
                <a:solidFill>
                  <a:srgbClr val="222222"/>
                </a:solidFill>
                <a:effectLst/>
                <a:latin typeface="Book Antiqua" panose="02040602050305030304" pitchFamily="18" charset="0"/>
              </a:rPr>
              <a:t>Revision in Compounding application documents format:</a:t>
            </a:r>
          </a:p>
          <a:p>
            <a:pPr algn="just"/>
            <a:r>
              <a:rPr lang="en-US" b="1" dirty="0">
                <a:solidFill>
                  <a:srgbClr val="222222"/>
                </a:solidFill>
                <a:latin typeface="Book Antiqua" panose="02040602050305030304" pitchFamily="18" charset="0"/>
              </a:rPr>
              <a:t>Compounding Form</a:t>
            </a:r>
            <a:endParaRPr lang="en-US" b="1" i="0" dirty="0">
              <a:solidFill>
                <a:srgbClr val="222222"/>
              </a:solidFill>
              <a:effectLst/>
              <a:latin typeface="Book Antiqua" panose="02040602050305030304" pitchFamily="18" charset="0"/>
            </a:endParaRPr>
          </a:p>
          <a:p>
            <a:pPr algn="just"/>
            <a:r>
              <a:rPr lang="en-US" i="0" dirty="0">
                <a:solidFill>
                  <a:srgbClr val="222222"/>
                </a:solidFill>
                <a:effectLst/>
                <a:latin typeface="Book Antiqua" panose="02040602050305030304" pitchFamily="18" charset="0"/>
              </a:rPr>
              <a:t>Need to mention whether any notice has been issued under rule 4 of Adjudication Proceedings and Appeal Rules. If yes, then need to furnish further details of the said notice. </a:t>
            </a:r>
          </a:p>
          <a:p>
            <a:pPr algn="just"/>
            <a:endParaRPr lang="en-US" i="0" dirty="0">
              <a:solidFill>
                <a:srgbClr val="222222"/>
              </a:solidFill>
              <a:effectLst/>
              <a:latin typeface="Book Antiqua" panose="02040602050305030304" pitchFamily="18" charset="0"/>
            </a:endParaRPr>
          </a:p>
          <a:p>
            <a:pPr algn="just"/>
            <a:r>
              <a:rPr lang="en-US" i="0" dirty="0">
                <a:solidFill>
                  <a:srgbClr val="222222"/>
                </a:solidFill>
                <a:effectLst/>
                <a:latin typeface="Book Antiqua" panose="02040602050305030304" pitchFamily="18" charset="0"/>
              </a:rPr>
              <a:t>Need to mention whether any compounding order had been passed against an application submitted previously by the applicant? If yes, then need to furnish further details of the said compounding application and order.</a:t>
            </a:r>
          </a:p>
          <a:p>
            <a:pPr algn="just"/>
            <a:endParaRPr lang="en-US" i="0" dirty="0">
              <a:solidFill>
                <a:srgbClr val="222222"/>
              </a:solidFill>
              <a:effectLst/>
              <a:latin typeface="Book Antiqua" panose="02040602050305030304" pitchFamily="18" charset="0"/>
            </a:endParaRPr>
          </a:p>
          <a:p>
            <a:pPr algn="just"/>
            <a:r>
              <a:rPr lang="en-US" i="0" dirty="0">
                <a:solidFill>
                  <a:srgbClr val="222222"/>
                </a:solidFill>
                <a:effectLst/>
                <a:latin typeface="Book Antiqua" panose="02040602050305030304" pitchFamily="18" charset="0"/>
              </a:rPr>
              <a:t>Included Undertaking on ED investigation: To immediately inform in writing, if any investigation proceedings are initiated by ED or the adjudication order is passed by the adjudicating authority before issuance of the compounding order in respect of the compounding application filed.</a:t>
            </a:r>
          </a:p>
          <a:p>
            <a:pPr algn="just"/>
            <a:endParaRPr lang="en-US" i="0" dirty="0">
              <a:solidFill>
                <a:srgbClr val="222222"/>
              </a:solidFill>
              <a:effectLst/>
              <a:latin typeface="Book Antiqua" panose="02040602050305030304" pitchFamily="18" charset="0"/>
            </a:endParaRPr>
          </a:p>
          <a:p>
            <a:pPr algn="just"/>
            <a:r>
              <a:rPr lang="en-US" i="0" dirty="0">
                <a:solidFill>
                  <a:srgbClr val="222222"/>
                </a:solidFill>
                <a:effectLst/>
                <a:latin typeface="Book Antiqua" panose="02040602050305030304" pitchFamily="18" charset="0"/>
              </a:rPr>
              <a:t>ECS Mandate now merged with Compounding Form.</a:t>
            </a:r>
          </a:p>
          <a:p>
            <a:pPr algn="just"/>
            <a:r>
              <a:rPr lang="en-US" i="0" dirty="0">
                <a:solidFill>
                  <a:srgbClr val="222222"/>
                </a:solidFill>
                <a:effectLst/>
                <a:latin typeface="Book Antiqua" panose="02040602050305030304" pitchFamily="18" charset="0"/>
              </a:rPr>
              <a:t>GSTIN (if applicable) is now mandatorily required to be filled in.</a:t>
            </a:r>
          </a:p>
          <a:p>
            <a:pPr algn="just"/>
            <a:endParaRPr lang="en-US" i="0" dirty="0">
              <a:solidFill>
                <a:srgbClr val="222222"/>
              </a:solidFill>
              <a:effectLst/>
              <a:latin typeface="Book Antiqua" panose="02040602050305030304" pitchFamily="18" charset="0"/>
            </a:endParaRPr>
          </a:p>
          <a:p>
            <a:pPr lvl="2" algn="just"/>
            <a:endParaRPr lang="en-US" i="0" dirty="0">
              <a:solidFill>
                <a:srgbClr val="222222"/>
              </a:solidFill>
              <a:effectLst/>
              <a:latin typeface="Book Antiqua" panose="02040602050305030304" pitchFamily="18" charset="0"/>
            </a:endParaRPr>
          </a:p>
          <a:p>
            <a:pPr lvl="2" algn="just"/>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1598806363"/>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D8064-4555-F325-F2DC-8E3A583481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DD63E8-BFA3-6C76-E79E-ABC1ECD3B123}"/>
              </a:ext>
            </a:extLst>
          </p:cNvPr>
          <p:cNvSpPr>
            <a:spLocks noGrp="1"/>
          </p:cNvSpPr>
          <p:nvPr>
            <p:ph type="title"/>
          </p:nvPr>
        </p:nvSpPr>
        <p:spPr/>
        <p:txBody>
          <a:bodyPr/>
          <a:lstStyle/>
          <a:p>
            <a:r>
              <a:rPr lang="en-US" dirty="0">
                <a:latin typeface="Souvenir Lt BT (Headings)"/>
              </a:rPr>
              <a:t>Compounding Proceedings – Revisions in formats</a:t>
            </a:r>
          </a:p>
        </p:txBody>
      </p:sp>
      <p:sp>
        <p:nvSpPr>
          <p:cNvPr id="3" name="Slide Number Placeholder 2">
            <a:extLst>
              <a:ext uri="{FF2B5EF4-FFF2-40B4-BE49-F238E27FC236}">
                <a16:creationId xmlns:a16="http://schemas.microsoft.com/office/drawing/2014/main" id="{9689806F-AEDD-621A-4129-DBB68602851F}"/>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76</a:t>
            </a:fld>
            <a:endParaRPr lang="en-US" altLang="en-US"/>
          </a:p>
        </p:txBody>
      </p:sp>
      <p:sp>
        <p:nvSpPr>
          <p:cNvPr id="11" name="Content Placeholder 10">
            <a:extLst>
              <a:ext uri="{FF2B5EF4-FFF2-40B4-BE49-F238E27FC236}">
                <a16:creationId xmlns:a16="http://schemas.microsoft.com/office/drawing/2014/main" id="{98002524-3689-6F7F-FF96-BD573C0BC0C5}"/>
              </a:ext>
            </a:extLst>
          </p:cNvPr>
          <p:cNvSpPr>
            <a:spLocks noGrp="1"/>
          </p:cNvSpPr>
          <p:nvPr>
            <p:ph idx="1"/>
          </p:nvPr>
        </p:nvSpPr>
        <p:spPr>
          <a:xfrm>
            <a:off x="359532" y="1341486"/>
            <a:ext cx="8424936" cy="5040560"/>
          </a:xfrm>
        </p:spPr>
        <p:txBody>
          <a:bodyPr>
            <a:normAutofit fontScale="92500" lnSpcReduction="20000"/>
          </a:bodyPr>
          <a:lstStyle/>
          <a:p>
            <a:pPr algn="just"/>
            <a:r>
              <a:rPr lang="en-US" b="1" i="0" dirty="0">
                <a:solidFill>
                  <a:srgbClr val="222222"/>
                </a:solidFill>
                <a:effectLst/>
                <a:latin typeface="Book Antiqua" panose="02040602050305030304" pitchFamily="18" charset="0"/>
              </a:rPr>
              <a:t>Declaration / Undertaking:</a:t>
            </a:r>
          </a:p>
          <a:p>
            <a:pPr algn="just"/>
            <a:r>
              <a:rPr lang="en-US" dirty="0">
                <a:solidFill>
                  <a:srgbClr val="222222"/>
                </a:solidFill>
                <a:latin typeface="Book Antiqua" panose="02040602050305030304" pitchFamily="18" charset="0"/>
              </a:rPr>
              <a:t>The declaration for no appeal has been filed u/s 17 or 19 has now been removed.</a:t>
            </a:r>
          </a:p>
          <a:p>
            <a:pPr algn="just"/>
            <a:r>
              <a:rPr lang="en-US" i="0" dirty="0">
                <a:solidFill>
                  <a:srgbClr val="222222"/>
                </a:solidFill>
                <a:effectLst/>
                <a:latin typeface="Book Antiqua" panose="02040602050305030304" pitchFamily="18" charset="0"/>
              </a:rPr>
              <a:t>Included Declaration that no adjudication order has been passed </a:t>
            </a:r>
            <a:r>
              <a:rPr lang="en-US" dirty="0">
                <a:solidFill>
                  <a:srgbClr val="222222"/>
                </a:solidFill>
                <a:latin typeface="Book Antiqua" panose="02040602050305030304" pitchFamily="18" charset="0"/>
              </a:rPr>
              <a:t>and </a:t>
            </a:r>
            <a:r>
              <a:rPr lang="en-US" i="0" dirty="0">
                <a:solidFill>
                  <a:srgbClr val="222222"/>
                </a:solidFill>
                <a:effectLst/>
                <a:latin typeface="Book Antiqua" panose="02040602050305030304" pitchFamily="18" charset="0"/>
              </a:rPr>
              <a:t>to inform immediately, in writing, if any such order is passed before the date of issuance of the compounding order in respect of the compounding application filed. </a:t>
            </a:r>
          </a:p>
          <a:p>
            <a:pPr algn="just"/>
            <a:endParaRPr lang="en-US" b="1" i="0" dirty="0">
              <a:solidFill>
                <a:srgbClr val="222222"/>
              </a:solidFill>
              <a:effectLst/>
              <a:latin typeface="Book Antiqua" panose="02040602050305030304" pitchFamily="18" charset="0"/>
            </a:endParaRPr>
          </a:p>
          <a:p>
            <a:pPr algn="just"/>
            <a:r>
              <a:rPr lang="en-US" b="1" i="0" dirty="0">
                <a:solidFill>
                  <a:srgbClr val="222222"/>
                </a:solidFill>
                <a:effectLst/>
                <a:latin typeface="Book Antiqua" panose="02040602050305030304" pitchFamily="18" charset="0"/>
              </a:rPr>
              <a:t>Introduction of Digital Payment Options: </a:t>
            </a:r>
          </a:p>
          <a:p>
            <a:pPr algn="just"/>
            <a:r>
              <a:rPr lang="en-US" i="0" dirty="0">
                <a:solidFill>
                  <a:srgbClr val="222222"/>
                </a:solidFill>
                <a:effectLst/>
                <a:latin typeface="Book Antiqua" panose="02040602050305030304" pitchFamily="18" charset="0"/>
              </a:rPr>
              <a:t>Earlier payments only through DD. </a:t>
            </a:r>
          </a:p>
          <a:p>
            <a:pPr algn="just"/>
            <a:r>
              <a:rPr lang="en-US" i="0" dirty="0">
                <a:solidFill>
                  <a:srgbClr val="222222"/>
                </a:solidFill>
                <a:effectLst/>
                <a:latin typeface="Book Antiqua" panose="02040602050305030304" pitchFamily="18" charset="0"/>
              </a:rPr>
              <a:t>Compounding application fees can now be paid </a:t>
            </a:r>
            <a:r>
              <a:rPr lang="en-US" dirty="0">
                <a:solidFill>
                  <a:srgbClr val="222222"/>
                </a:solidFill>
                <a:latin typeface="Book Antiqua" panose="02040602050305030304" pitchFamily="18" charset="0"/>
              </a:rPr>
              <a:t>through </a:t>
            </a:r>
            <a:r>
              <a:rPr lang="en-US" i="0" dirty="0">
                <a:solidFill>
                  <a:srgbClr val="222222"/>
                </a:solidFill>
                <a:effectLst/>
                <a:latin typeface="Book Antiqua" panose="02040602050305030304" pitchFamily="18" charset="0"/>
              </a:rPr>
              <a:t>DD or NEFT or other permissible electronic or online modes. </a:t>
            </a:r>
          </a:p>
          <a:p>
            <a:pPr algn="just"/>
            <a:r>
              <a:rPr lang="en-US" dirty="0">
                <a:solidFill>
                  <a:srgbClr val="222222"/>
                </a:solidFill>
                <a:latin typeface="Book Antiqua" panose="02040602050305030304" pitchFamily="18" charset="0"/>
              </a:rPr>
              <a:t>Compounded amount can now be paid through DD, RTGS or NEFT or other permissible electronic or online modes. </a:t>
            </a:r>
          </a:p>
          <a:p>
            <a:pPr algn="just"/>
            <a:r>
              <a:rPr lang="en-US" dirty="0">
                <a:solidFill>
                  <a:srgbClr val="222222"/>
                </a:solidFill>
                <a:latin typeface="Book Antiqua" panose="02040602050305030304" pitchFamily="18" charset="0"/>
              </a:rPr>
              <a:t>If paid through online modes, then intimate regarding the same to RBI not later than 2 hours through email (format prescribed).</a:t>
            </a:r>
            <a:endParaRPr lang="en-US"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216764840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F5DBE7-9E8A-0337-412D-640580EC08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3AE1240-6DD7-E6DA-DC13-DEDD057742F3}"/>
              </a:ext>
            </a:extLst>
          </p:cNvPr>
          <p:cNvSpPr>
            <a:spLocks noGrp="1"/>
          </p:cNvSpPr>
          <p:nvPr>
            <p:ph type="ctrTitle"/>
          </p:nvPr>
        </p:nvSpPr>
        <p:spPr/>
        <p:txBody>
          <a:bodyPr>
            <a:normAutofit/>
          </a:bodyPr>
          <a:lstStyle/>
          <a:p>
            <a:r>
              <a:rPr lang="en-US" sz="3600" dirty="0">
                <a:latin typeface="+mj-lt"/>
              </a:rPr>
              <a:t>Introduction of PRAVAAH portal</a:t>
            </a:r>
          </a:p>
        </p:txBody>
      </p:sp>
    </p:spTree>
    <p:extLst>
      <p:ext uri="{BB962C8B-B14F-4D97-AF65-F5344CB8AC3E}">
        <p14:creationId xmlns:p14="http://schemas.microsoft.com/office/powerpoint/2010/main" val="314047388"/>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172C1-2EE6-91C2-A794-AF31955DEA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DCAADFC-21E3-0AA3-B76A-6CC57C486CD7}"/>
              </a:ext>
            </a:extLst>
          </p:cNvPr>
          <p:cNvSpPr>
            <a:spLocks noGrp="1"/>
          </p:cNvSpPr>
          <p:nvPr>
            <p:ph type="title"/>
          </p:nvPr>
        </p:nvSpPr>
        <p:spPr/>
        <p:txBody>
          <a:bodyPr/>
          <a:lstStyle/>
          <a:p>
            <a:r>
              <a:rPr lang="en-US" dirty="0">
                <a:latin typeface="Souvenir Lt BT (Headings)"/>
              </a:rPr>
              <a:t>PRAVAAH Portal</a:t>
            </a:r>
          </a:p>
        </p:txBody>
      </p:sp>
      <p:sp>
        <p:nvSpPr>
          <p:cNvPr id="3" name="Slide Number Placeholder 2">
            <a:extLst>
              <a:ext uri="{FF2B5EF4-FFF2-40B4-BE49-F238E27FC236}">
                <a16:creationId xmlns:a16="http://schemas.microsoft.com/office/drawing/2014/main" id="{CC50735A-4C48-5DBB-2737-0DF6A5A18381}"/>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78</a:t>
            </a:fld>
            <a:endParaRPr lang="en-US" altLang="en-US"/>
          </a:p>
        </p:txBody>
      </p:sp>
      <p:sp>
        <p:nvSpPr>
          <p:cNvPr id="11" name="Content Placeholder 10">
            <a:extLst>
              <a:ext uri="{FF2B5EF4-FFF2-40B4-BE49-F238E27FC236}">
                <a16:creationId xmlns:a16="http://schemas.microsoft.com/office/drawing/2014/main" id="{8BF8EA72-3637-4C6B-2E43-794E8C24727D}"/>
              </a:ext>
            </a:extLst>
          </p:cNvPr>
          <p:cNvSpPr>
            <a:spLocks noGrp="1"/>
          </p:cNvSpPr>
          <p:nvPr>
            <p:ph idx="1"/>
          </p:nvPr>
        </p:nvSpPr>
        <p:spPr>
          <a:xfrm>
            <a:off x="395536" y="1196753"/>
            <a:ext cx="8424936" cy="5400599"/>
          </a:xfrm>
        </p:spPr>
        <p:txBody>
          <a:bodyPr>
            <a:normAutofit/>
          </a:bodyPr>
          <a:lstStyle/>
          <a:p>
            <a:pPr algn="just"/>
            <a:r>
              <a:rPr lang="en-US" sz="2000" dirty="0">
                <a:solidFill>
                  <a:srgbClr val="222222"/>
                </a:solidFill>
                <a:latin typeface="Book Antiqua" panose="02040602050305030304" pitchFamily="18" charset="0"/>
              </a:rPr>
              <a:t>The Reserve Bank of India (RBI) launched the ‘PRAVAAH’ (</a:t>
            </a:r>
            <a:r>
              <a:rPr lang="en-US" sz="2000" b="1" dirty="0">
                <a:solidFill>
                  <a:srgbClr val="222222"/>
                </a:solidFill>
                <a:latin typeface="Book Antiqua" panose="02040602050305030304" pitchFamily="18" charset="0"/>
              </a:rPr>
              <a:t>P</a:t>
            </a:r>
            <a:r>
              <a:rPr lang="en-US" sz="2000" dirty="0">
                <a:solidFill>
                  <a:srgbClr val="222222"/>
                </a:solidFill>
                <a:latin typeface="Book Antiqua" panose="02040602050305030304" pitchFamily="18" charset="0"/>
              </a:rPr>
              <a:t>latform for </a:t>
            </a:r>
            <a:r>
              <a:rPr lang="en-US" sz="2000" b="1" dirty="0">
                <a:solidFill>
                  <a:srgbClr val="222222"/>
                </a:solidFill>
                <a:latin typeface="Book Antiqua" panose="02040602050305030304" pitchFamily="18" charset="0"/>
              </a:rPr>
              <a:t>R</a:t>
            </a:r>
            <a:r>
              <a:rPr lang="en-US" sz="2000" dirty="0">
                <a:solidFill>
                  <a:srgbClr val="222222"/>
                </a:solidFill>
                <a:latin typeface="Book Antiqua" panose="02040602050305030304" pitchFamily="18" charset="0"/>
              </a:rPr>
              <a:t>egulatory </a:t>
            </a:r>
            <a:r>
              <a:rPr lang="en-US" sz="2000" b="1" dirty="0">
                <a:solidFill>
                  <a:srgbClr val="222222"/>
                </a:solidFill>
                <a:latin typeface="Book Antiqua" panose="02040602050305030304" pitchFamily="18" charset="0"/>
              </a:rPr>
              <a:t>A</a:t>
            </a:r>
            <a:r>
              <a:rPr lang="en-US" sz="2000" dirty="0">
                <a:solidFill>
                  <a:srgbClr val="222222"/>
                </a:solidFill>
                <a:latin typeface="Book Antiqua" panose="02040602050305030304" pitchFamily="18" charset="0"/>
              </a:rPr>
              <a:t>pplication, </a:t>
            </a:r>
            <a:r>
              <a:rPr lang="en-US" sz="2000" b="1" dirty="0" err="1">
                <a:solidFill>
                  <a:srgbClr val="222222"/>
                </a:solidFill>
                <a:latin typeface="Book Antiqua" panose="02040602050305030304" pitchFamily="18" charset="0"/>
              </a:rPr>
              <a:t>VA</a:t>
            </a:r>
            <a:r>
              <a:rPr lang="en-US" sz="2000" dirty="0" err="1">
                <a:solidFill>
                  <a:srgbClr val="222222"/>
                </a:solidFill>
                <a:latin typeface="Book Antiqua" panose="02040602050305030304" pitchFamily="18" charset="0"/>
              </a:rPr>
              <a:t>lidation</a:t>
            </a:r>
            <a:r>
              <a:rPr lang="en-US" sz="2000" dirty="0">
                <a:solidFill>
                  <a:srgbClr val="222222"/>
                </a:solidFill>
                <a:latin typeface="Book Antiqua" panose="02040602050305030304" pitchFamily="18" charset="0"/>
              </a:rPr>
              <a:t> and </a:t>
            </a:r>
            <a:r>
              <a:rPr lang="en-US" sz="2000" b="1" dirty="0" err="1">
                <a:solidFill>
                  <a:srgbClr val="222222"/>
                </a:solidFill>
                <a:latin typeface="Book Antiqua" panose="02040602050305030304" pitchFamily="18" charset="0"/>
              </a:rPr>
              <a:t>A</a:t>
            </a:r>
            <a:r>
              <a:rPr lang="en-US" sz="2000" dirty="0" err="1">
                <a:solidFill>
                  <a:srgbClr val="222222"/>
                </a:solidFill>
                <a:latin typeface="Book Antiqua" panose="02040602050305030304" pitchFamily="18" charset="0"/>
              </a:rPr>
              <a:t>ut</a:t>
            </a:r>
            <a:r>
              <a:rPr lang="en-US" sz="2000" b="1" dirty="0" err="1">
                <a:solidFill>
                  <a:srgbClr val="222222"/>
                </a:solidFill>
                <a:latin typeface="Book Antiqua" panose="02040602050305030304" pitchFamily="18" charset="0"/>
              </a:rPr>
              <a:t>H</a:t>
            </a:r>
            <a:r>
              <a:rPr lang="en-US" sz="2000" dirty="0" err="1">
                <a:solidFill>
                  <a:srgbClr val="222222"/>
                </a:solidFill>
                <a:latin typeface="Book Antiqua" panose="02040602050305030304" pitchFamily="18" charset="0"/>
              </a:rPr>
              <a:t>orisation</a:t>
            </a:r>
            <a:r>
              <a:rPr lang="en-US" sz="2000" dirty="0">
                <a:solidFill>
                  <a:srgbClr val="222222"/>
                </a:solidFill>
                <a:latin typeface="Book Antiqua" panose="02040602050305030304" pitchFamily="18" charset="0"/>
              </a:rPr>
              <a:t>) portal.</a:t>
            </a:r>
          </a:p>
          <a:p>
            <a:pPr algn="just"/>
            <a:r>
              <a:rPr lang="en-US" sz="2000" dirty="0">
                <a:solidFill>
                  <a:srgbClr val="222222"/>
                </a:solidFill>
                <a:latin typeface="Book Antiqua" panose="02040602050305030304" pitchFamily="18" charset="0"/>
              </a:rPr>
              <a:t>Press Release: 2024-2025/393 dated 28</a:t>
            </a:r>
            <a:r>
              <a:rPr lang="en-US" sz="2000" baseline="30000" dirty="0">
                <a:solidFill>
                  <a:srgbClr val="222222"/>
                </a:solidFill>
                <a:latin typeface="Book Antiqua" panose="02040602050305030304" pitchFamily="18" charset="0"/>
              </a:rPr>
              <a:t>th</a:t>
            </a:r>
            <a:r>
              <a:rPr lang="en-US" sz="2000" dirty="0">
                <a:solidFill>
                  <a:srgbClr val="222222"/>
                </a:solidFill>
                <a:latin typeface="Book Antiqua" panose="02040602050305030304" pitchFamily="18" charset="0"/>
              </a:rPr>
              <a:t> May 2024.</a:t>
            </a:r>
          </a:p>
          <a:p>
            <a:pPr algn="just"/>
            <a:endParaRPr lang="en-US" sz="2000" dirty="0">
              <a:solidFill>
                <a:srgbClr val="222222"/>
              </a:solidFill>
              <a:latin typeface="Book Antiqua" panose="02040602050305030304" pitchFamily="18" charset="0"/>
            </a:endParaRPr>
          </a:p>
          <a:p>
            <a:pPr algn="just"/>
            <a:r>
              <a:rPr lang="en-US" sz="2000" dirty="0">
                <a:solidFill>
                  <a:srgbClr val="222222"/>
                </a:solidFill>
                <a:latin typeface="Book Antiqua" panose="02040602050305030304" pitchFamily="18" charset="0"/>
              </a:rPr>
              <a:t>User Manual and FAQs dated 1</a:t>
            </a:r>
            <a:r>
              <a:rPr lang="en-US" sz="2000" baseline="30000" dirty="0">
                <a:solidFill>
                  <a:srgbClr val="222222"/>
                </a:solidFill>
                <a:latin typeface="Book Antiqua" panose="02040602050305030304" pitchFamily="18" charset="0"/>
              </a:rPr>
              <a:t>st</a:t>
            </a:r>
            <a:r>
              <a:rPr lang="en-US" sz="2000" dirty="0">
                <a:solidFill>
                  <a:srgbClr val="222222"/>
                </a:solidFill>
                <a:latin typeface="Book Antiqua" panose="02040602050305030304" pitchFamily="18" charset="0"/>
              </a:rPr>
              <a:t> July 2024 also issued for Users.</a:t>
            </a:r>
          </a:p>
          <a:p>
            <a:pPr algn="just"/>
            <a:endParaRPr lang="en-US" sz="2000" dirty="0">
              <a:solidFill>
                <a:srgbClr val="222222"/>
              </a:solidFill>
              <a:latin typeface="Book Antiqua" panose="02040602050305030304" pitchFamily="18" charset="0"/>
            </a:endParaRPr>
          </a:p>
          <a:p>
            <a:pPr algn="just"/>
            <a:r>
              <a:rPr lang="en-US" sz="2000" b="1" dirty="0">
                <a:solidFill>
                  <a:srgbClr val="222222"/>
                </a:solidFill>
                <a:latin typeface="Book Antiqua" panose="02040602050305030304" pitchFamily="18" charset="0"/>
              </a:rPr>
              <a:t>Main benefits:</a:t>
            </a:r>
          </a:p>
          <a:p>
            <a:pPr algn="just"/>
            <a:r>
              <a:rPr lang="en-US" sz="2000" dirty="0">
                <a:solidFill>
                  <a:srgbClr val="222222"/>
                </a:solidFill>
                <a:latin typeface="Book Antiqua" panose="02040602050305030304" pitchFamily="18" charset="0"/>
              </a:rPr>
              <a:t>Can submit applications online.</a:t>
            </a:r>
          </a:p>
          <a:p>
            <a:pPr algn="just"/>
            <a:r>
              <a:rPr lang="en-US" sz="2000" dirty="0">
                <a:solidFill>
                  <a:srgbClr val="222222"/>
                </a:solidFill>
                <a:latin typeface="Book Antiqua" panose="02040602050305030304" pitchFamily="18" charset="0"/>
              </a:rPr>
              <a:t>Can track and monitor the status of application.</a:t>
            </a:r>
          </a:p>
          <a:p>
            <a:pPr algn="just"/>
            <a:r>
              <a:rPr lang="en-US" sz="2000" dirty="0">
                <a:solidFill>
                  <a:srgbClr val="222222"/>
                </a:solidFill>
                <a:latin typeface="Book Antiqua" panose="02040602050305030304" pitchFamily="18" charset="0"/>
              </a:rPr>
              <a:t>Can respond to any clarification/query sought by RBI.  </a:t>
            </a:r>
          </a:p>
          <a:p>
            <a:pPr algn="just"/>
            <a:r>
              <a:rPr lang="en-US" sz="2000" dirty="0">
                <a:solidFill>
                  <a:srgbClr val="222222"/>
                </a:solidFill>
                <a:latin typeface="Book Antiqua" panose="02040602050305030304" pitchFamily="18" charset="0"/>
              </a:rPr>
              <a:t>Status updates sent to applicant through SMS and Email.</a:t>
            </a:r>
          </a:p>
          <a:p>
            <a:pPr algn="just"/>
            <a:r>
              <a:rPr lang="en-US" sz="2000" dirty="0">
                <a:solidFill>
                  <a:srgbClr val="222222"/>
                </a:solidFill>
                <a:latin typeface="Book Antiqua" panose="02040602050305030304" pitchFamily="18" charset="0"/>
              </a:rPr>
              <a:t>Can view or download previous applications.</a:t>
            </a:r>
          </a:p>
          <a:p>
            <a:pPr algn="just"/>
            <a:endParaRPr lang="en-US" sz="2000" dirty="0">
              <a:solidFill>
                <a:srgbClr val="222222"/>
              </a:solidFill>
              <a:latin typeface="Book Antiqua" panose="02040602050305030304" pitchFamily="18" charset="0"/>
            </a:endParaRPr>
          </a:p>
          <a:p>
            <a:pPr algn="just"/>
            <a:r>
              <a:rPr lang="en-US" sz="2000" dirty="0">
                <a:solidFill>
                  <a:srgbClr val="222222"/>
                </a:solidFill>
                <a:latin typeface="Book Antiqua" panose="02040602050305030304" pitchFamily="18" charset="0"/>
              </a:rPr>
              <a:t>Reports are there of some glitches still prevalent in the Portal</a:t>
            </a:r>
          </a:p>
          <a:p>
            <a:pPr lvl="1" algn="just"/>
            <a:endParaRPr lang="en-US" sz="1600" b="1"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20912078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A4B7A3-B2FD-83FE-4C5E-1B074D02F2CB}"/>
              </a:ext>
            </a:extLst>
          </p:cNvPr>
          <p:cNvSpPr>
            <a:spLocks noGrp="1"/>
          </p:cNvSpPr>
          <p:nvPr>
            <p:ph type="ctrTitle"/>
          </p:nvPr>
        </p:nvSpPr>
        <p:spPr/>
        <p:txBody>
          <a:bodyPr>
            <a:normAutofit/>
          </a:bodyPr>
          <a:lstStyle/>
          <a:p>
            <a:r>
              <a:rPr lang="en-US" sz="3600" dirty="0"/>
              <a:t>Indirect Foreign Investment clarity</a:t>
            </a:r>
            <a:endParaRPr lang="en-IN" sz="3600" dirty="0"/>
          </a:p>
        </p:txBody>
      </p:sp>
    </p:spTree>
    <p:extLst>
      <p:ext uri="{BB962C8B-B14F-4D97-AF65-F5344CB8AC3E}">
        <p14:creationId xmlns:p14="http://schemas.microsoft.com/office/powerpoint/2010/main" val="38525539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27DF8-5756-611E-0ACA-82BD1949EA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C7613B5-01B4-6637-BDC4-125707CAA7C7}"/>
              </a:ext>
            </a:extLst>
          </p:cNvPr>
          <p:cNvSpPr>
            <a:spLocks noGrp="1"/>
          </p:cNvSpPr>
          <p:nvPr>
            <p:ph type="title"/>
          </p:nvPr>
        </p:nvSpPr>
        <p:spPr/>
        <p:txBody>
          <a:bodyPr/>
          <a:lstStyle/>
          <a:p>
            <a:r>
              <a:rPr lang="en-US" dirty="0">
                <a:latin typeface="Souvenir Lt BT (Headings)"/>
              </a:rPr>
              <a:t>PRAVAAH Portal</a:t>
            </a:r>
          </a:p>
        </p:txBody>
      </p:sp>
      <p:sp>
        <p:nvSpPr>
          <p:cNvPr id="3" name="Slide Number Placeholder 2">
            <a:extLst>
              <a:ext uri="{FF2B5EF4-FFF2-40B4-BE49-F238E27FC236}">
                <a16:creationId xmlns:a16="http://schemas.microsoft.com/office/drawing/2014/main" id="{4070C3AA-053B-9B06-F63F-E1314D59B250}"/>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79</a:t>
            </a:fld>
            <a:endParaRPr lang="en-US" altLang="en-US"/>
          </a:p>
        </p:txBody>
      </p:sp>
      <p:sp>
        <p:nvSpPr>
          <p:cNvPr id="11" name="Content Placeholder 10">
            <a:extLst>
              <a:ext uri="{FF2B5EF4-FFF2-40B4-BE49-F238E27FC236}">
                <a16:creationId xmlns:a16="http://schemas.microsoft.com/office/drawing/2014/main" id="{275086C8-582A-521A-53B2-10539DB71439}"/>
              </a:ext>
            </a:extLst>
          </p:cNvPr>
          <p:cNvSpPr>
            <a:spLocks noGrp="1"/>
          </p:cNvSpPr>
          <p:nvPr>
            <p:ph idx="1"/>
          </p:nvPr>
        </p:nvSpPr>
        <p:spPr>
          <a:xfrm>
            <a:off x="395536" y="1196753"/>
            <a:ext cx="8424936" cy="5400599"/>
          </a:xfrm>
        </p:spPr>
        <p:txBody>
          <a:bodyPr>
            <a:normAutofit fontScale="92500"/>
          </a:bodyPr>
          <a:lstStyle/>
          <a:p>
            <a:pPr algn="just"/>
            <a:r>
              <a:rPr lang="en-US" sz="2000" b="1" dirty="0">
                <a:solidFill>
                  <a:srgbClr val="222222"/>
                </a:solidFill>
                <a:latin typeface="Book Antiqua" panose="02040602050305030304" pitchFamily="18" charset="0"/>
              </a:rPr>
              <a:t>Display of time limits for deciding on applications/approvals sought.</a:t>
            </a:r>
          </a:p>
          <a:p>
            <a:pPr algn="just"/>
            <a:r>
              <a:rPr lang="en-US" sz="2000" b="1" dirty="0">
                <a:solidFill>
                  <a:srgbClr val="222222"/>
                </a:solidFill>
                <a:latin typeface="Book Antiqua" panose="02040602050305030304" pitchFamily="18" charset="0"/>
              </a:rPr>
              <a:t>Applicants can fill out the form in one go or save it as a draft. </a:t>
            </a:r>
            <a:r>
              <a:rPr lang="en-US" sz="2000" dirty="0">
                <a:solidFill>
                  <a:srgbClr val="222222"/>
                </a:solidFill>
                <a:latin typeface="Book Antiqua" panose="02040602050305030304" pitchFamily="18" charset="0"/>
              </a:rPr>
              <a:t>On the next login by the user, they can start filling in the details in the remaining tabs.</a:t>
            </a:r>
          </a:p>
          <a:p>
            <a:pPr algn="just"/>
            <a:r>
              <a:rPr lang="en-US" sz="2000" dirty="0">
                <a:solidFill>
                  <a:srgbClr val="222222"/>
                </a:solidFill>
                <a:latin typeface="Book Antiqua" panose="02040602050305030304" pitchFamily="18" charset="0"/>
              </a:rPr>
              <a:t>If departments are likely to exceed the timeline, they will revert to the applicant.</a:t>
            </a:r>
          </a:p>
          <a:p>
            <a:pPr algn="just"/>
            <a:r>
              <a:rPr lang="en-US" sz="2000" b="1" dirty="0">
                <a:solidFill>
                  <a:srgbClr val="222222"/>
                </a:solidFill>
                <a:latin typeface="Book Antiqua" panose="02040602050305030304" pitchFamily="18" charset="0"/>
              </a:rPr>
              <a:t>In case of missed, incorrect, or additional details, applicants can upload documents even after the application is submitted.</a:t>
            </a:r>
            <a:endParaRPr lang="en-US" i="0" dirty="0">
              <a:solidFill>
                <a:srgbClr val="222222"/>
              </a:solidFill>
              <a:effectLst/>
              <a:latin typeface="Book Antiqua" panose="02040602050305030304" pitchFamily="18" charset="0"/>
            </a:endParaRPr>
          </a:p>
          <a:p>
            <a:pPr algn="just"/>
            <a:r>
              <a:rPr lang="en-US" sz="2000" dirty="0">
                <a:solidFill>
                  <a:srgbClr val="222222"/>
                </a:solidFill>
                <a:latin typeface="Book Antiqua" panose="02040602050305030304" pitchFamily="18" charset="0"/>
              </a:rPr>
              <a:t>Applications for some categories need to be submitted through AD Banks only while the applications for other categories can be submitted by the applicant directly. The details are mentioned in User Manual.</a:t>
            </a:r>
          </a:p>
          <a:p>
            <a:pPr algn="just"/>
            <a:r>
              <a:rPr lang="en-US" sz="2000" b="1" i="0" dirty="0">
                <a:solidFill>
                  <a:srgbClr val="222222"/>
                </a:solidFill>
                <a:effectLst/>
                <a:latin typeface="Book Antiqua" panose="02040602050305030304" pitchFamily="18" charset="0"/>
              </a:rPr>
              <a:t>The applicant needs to register on the portal every time for submitting a new application.</a:t>
            </a:r>
            <a:r>
              <a:rPr lang="en-US" sz="2000" i="0" dirty="0">
                <a:solidFill>
                  <a:srgbClr val="222222"/>
                </a:solidFill>
                <a:effectLst/>
                <a:latin typeface="Book Antiqua" panose="02040602050305030304" pitchFamily="18" charset="0"/>
              </a:rPr>
              <a:t> However, the application history can be checked, or additional documents can be submitted through registered mobile number, for the already submitted applications.</a:t>
            </a:r>
          </a:p>
          <a:p>
            <a:pPr algn="just"/>
            <a:r>
              <a:rPr lang="en-US" sz="2000" i="0" dirty="0">
                <a:solidFill>
                  <a:srgbClr val="222222"/>
                </a:solidFill>
                <a:effectLst/>
                <a:latin typeface="Book Antiqua" panose="02040602050305030304" pitchFamily="18" charset="0"/>
              </a:rPr>
              <a:t>Applications submitted outside PRAVAAH cannot be tracked through PRAVAAH portal.</a:t>
            </a:r>
          </a:p>
          <a:p>
            <a:pPr marL="457200" lvl="1" indent="0" algn="just">
              <a:buNone/>
            </a:pPr>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4039819357"/>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DD1BD5-384D-E860-2731-87B9E10D744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D7DDE8-8B05-EE12-290E-4DAC67401965}"/>
              </a:ext>
            </a:extLst>
          </p:cNvPr>
          <p:cNvSpPr>
            <a:spLocks noGrp="1"/>
          </p:cNvSpPr>
          <p:nvPr>
            <p:ph type="ctrTitle"/>
          </p:nvPr>
        </p:nvSpPr>
        <p:spPr/>
        <p:txBody>
          <a:bodyPr>
            <a:normAutofit/>
          </a:bodyPr>
          <a:lstStyle/>
          <a:p>
            <a:r>
              <a:rPr lang="en-US" sz="3600" dirty="0"/>
              <a:t>Other FEMA Updates -</a:t>
            </a:r>
            <a:br>
              <a:rPr lang="en-US" sz="3600" dirty="0"/>
            </a:br>
            <a:r>
              <a:rPr lang="en-US" sz="3600" dirty="0"/>
              <a:t>Other Recent Changes in FDI </a:t>
            </a:r>
          </a:p>
        </p:txBody>
      </p:sp>
    </p:spTree>
    <p:extLst>
      <p:ext uri="{BB962C8B-B14F-4D97-AF65-F5344CB8AC3E}">
        <p14:creationId xmlns:p14="http://schemas.microsoft.com/office/powerpoint/2010/main" val="1185284990"/>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Title 1"/>
          <p:cNvSpPr>
            <a:spLocks noGrp="1"/>
          </p:cNvSpPr>
          <p:nvPr>
            <p:ph type="title"/>
          </p:nvPr>
        </p:nvSpPr>
        <p:spPr/>
        <p:txBody>
          <a:bodyPr/>
          <a:lstStyle/>
          <a:p>
            <a:r>
              <a:rPr lang="en-US" dirty="0">
                <a:cs typeface="Arial" charset="0"/>
              </a:rPr>
              <a:t>Liberalisation for FDI in Space Sector</a:t>
            </a:r>
            <a:endParaRPr lang="en-IN" dirty="0">
              <a:cs typeface="Arial" charset="0"/>
            </a:endParaRPr>
          </a:p>
        </p:txBody>
      </p:sp>
      <p:sp>
        <p:nvSpPr>
          <p:cNvPr id="3" name="Content Placeholder 2"/>
          <p:cNvSpPr>
            <a:spLocks noGrp="1"/>
          </p:cNvSpPr>
          <p:nvPr>
            <p:ph idx="1"/>
          </p:nvPr>
        </p:nvSpPr>
        <p:spPr>
          <a:xfrm>
            <a:off x="304800" y="1295400"/>
            <a:ext cx="8515672" cy="5060950"/>
          </a:xfrm>
        </p:spPr>
        <p:txBody>
          <a:bodyPr rtlCol="0">
            <a:normAutofit fontScale="92500" lnSpcReduction="20000"/>
          </a:bodyPr>
          <a:lstStyle/>
          <a:p>
            <a:pPr algn="just">
              <a:lnSpc>
                <a:spcPct val="107000"/>
              </a:lnSpc>
              <a:spcAft>
                <a:spcPts val="800"/>
              </a:spcAft>
            </a:pPr>
            <a:r>
              <a:rPr lang="en-IN" sz="2000" b="1" kern="100" dirty="0">
                <a:effectLst/>
                <a:latin typeface="Book Antiqua" panose="02040602050305030304" pitchFamily="18" charset="0"/>
                <a:ea typeface="Aptos" panose="020B0004020202020204" pitchFamily="34" charset="0"/>
                <a:cs typeface="Times New Roman" panose="02020603050405020304" pitchFamily="18" charset="0"/>
              </a:rPr>
              <a:t>FDI norms liberalised to allow FDI in space sector under Automatic route</a:t>
            </a: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Under the extant policy, FDI was permitted in establishment and operation of Satellites through the Government approval route only. The FDI policy on Space sector has now been eased by prescribing liberalized thresholds in various sub-sectors or activities under the Automatic Route</a:t>
            </a:r>
            <a:r>
              <a:rPr lang="en-IN" sz="1600" kern="100" dirty="0">
                <a:latin typeface="Book Antiqua" panose="02040602050305030304" pitchFamily="18" charset="0"/>
                <a:ea typeface="Aptos" panose="020B0004020202020204" pitchFamily="34" charset="0"/>
                <a:cs typeface="Times New Roman" panose="02020603050405020304" pitchFamily="18" charset="0"/>
              </a:rPr>
              <a:t>:</a:t>
            </a: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 </a:t>
            </a:r>
          </a:p>
          <a:p>
            <a:pPr marL="228600" algn="just">
              <a:lnSpc>
                <a:spcPct val="107000"/>
              </a:lnSpc>
              <a:spcAft>
                <a:spcPts val="800"/>
              </a:spcAft>
            </a:pPr>
            <a:r>
              <a:rPr lang="en-IN" sz="1600" b="1" kern="100" dirty="0">
                <a:effectLst/>
                <a:latin typeface="Book Antiqua" panose="02040602050305030304" pitchFamily="18" charset="0"/>
                <a:ea typeface="Aptos" panose="020B0004020202020204" pitchFamily="34" charset="0"/>
                <a:cs typeface="Times New Roman" panose="02020603050405020304" pitchFamily="18" charset="0"/>
              </a:rPr>
              <a:t>Upto 74% under Automatic route:</a:t>
            </a: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 Satellites-Manufacturing &amp; Operation, Satellite Data Products and Ground Segment &amp; User Segment. Beyond 74% these activities are under government route.</a:t>
            </a:r>
            <a:endParaRPr lang="en-IN" sz="1600" kern="100" dirty="0">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r>
              <a:rPr lang="en-IN" sz="1600" b="1" kern="100" dirty="0">
                <a:effectLst/>
                <a:latin typeface="Book Antiqua" panose="02040602050305030304" pitchFamily="18" charset="0"/>
                <a:ea typeface="Aptos" panose="020B0004020202020204" pitchFamily="34" charset="0"/>
                <a:cs typeface="Times New Roman" panose="02020603050405020304" pitchFamily="18" charset="0"/>
              </a:rPr>
              <a:t>Upto 49% under Automatic route:</a:t>
            </a: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 Launch Vehicles and associated systems or subsystems, Creation of Spaceports for launching and receiving Spacecraft. Beyond 49% these activities are under government route.</a:t>
            </a:r>
            <a:endParaRPr lang="en-IN" sz="1600" kern="100" dirty="0">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r>
              <a:rPr lang="en-IN" sz="1600" b="1" kern="100" dirty="0">
                <a:effectLst/>
                <a:latin typeface="Book Antiqua" panose="02040602050305030304" pitchFamily="18" charset="0"/>
                <a:ea typeface="Aptos" panose="020B0004020202020204" pitchFamily="34" charset="0"/>
                <a:cs typeface="Times New Roman" panose="02020603050405020304" pitchFamily="18" charset="0"/>
              </a:rPr>
              <a:t>Upto 100% under Automatic route:</a:t>
            </a: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 Manufacturing of components and systems/ sub-systems for satellites, ground segment and user segment.</a:t>
            </a:r>
          </a:p>
          <a:p>
            <a:pPr marL="228600" algn="just">
              <a:lnSpc>
                <a:spcPct val="107000"/>
              </a:lnSpc>
              <a:spcAft>
                <a:spcPts val="800"/>
              </a:spcAft>
            </a:pPr>
            <a:r>
              <a:rPr lang="en-IN" sz="1600" kern="100" dirty="0">
                <a:effectLst/>
                <a:latin typeface="Book Antiqua" panose="02040602050305030304" pitchFamily="18" charset="0"/>
                <a:ea typeface="Aptos" panose="020B0004020202020204" pitchFamily="34" charset="0"/>
                <a:cs typeface="Times New Roman" panose="02020603050405020304" pitchFamily="18" charset="0"/>
              </a:rPr>
              <a:t>The investee entity shall be subject to sectoral guidelines as issued by the Department of Space from time to time. </a:t>
            </a: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600" b="1" kern="100" dirty="0">
                <a:effectLst/>
                <a:latin typeface="Book Antiqua" panose="02040602050305030304" pitchFamily="18" charset="0"/>
                <a:ea typeface="Aptos" panose="020B0004020202020204" pitchFamily="34" charset="0"/>
                <a:cs typeface="Times New Roman" panose="02020603050405020304" pitchFamily="18" charset="0"/>
              </a:rPr>
              <a:t>Press Note No. 1 (2024 series), dated 4-3-2024  and </a:t>
            </a:r>
            <a:r>
              <a:rPr lang="en-IN" sz="1600"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[FEM (Non-Debt Instruments) (Third Amendment) Rules, 2024 vide Notification S.O. 1722(E) [F. NO. 1/5/EM/2019], dated 16-4-2024]</a:t>
            </a: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a:p>
            <a:pPr fontAlgn="auto">
              <a:spcAft>
                <a:spcPts val="0"/>
              </a:spcAft>
              <a:defRPr/>
            </a:pPr>
            <a:endParaRPr lang="en-US" sz="1600" dirty="0"/>
          </a:p>
        </p:txBody>
      </p:sp>
      <p:sp>
        <p:nvSpPr>
          <p:cNvPr id="4" name="Slide Number Placeholder 3">
            <a:extLst>
              <a:ext uri="{FF2B5EF4-FFF2-40B4-BE49-F238E27FC236}">
                <a16:creationId xmlns:a16="http://schemas.microsoft.com/office/drawing/2014/main" id="{98FDD482-CC4D-73CD-EC74-E16704B0958A}"/>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81</a:t>
            </a:fld>
            <a:endParaRPr lang="en-US" altLang="en-US" dirty="0"/>
          </a:p>
        </p:txBody>
      </p:sp>
    </p:spTree>
    <p:extLst>
      <p:ext uri="{BB962C8B-B14F-4D97-AF65-F5344CB8AC3E}">
        <p14:creationId xmlns:p14="http://schemas.microsoft.com/office/powerpoint/2010/main" val="3031389317"/>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36E5F8-5782-7784-21A4-74654A4C444F}"/>
              </a:ext>
            </a:extLst>
          </p:cNvPr>
          <p:cNvSpPr>
            <a:spLocks noGrp="1"/>
          </p:cNvSpPr>
          <p:nvPr>
            <p:ph type="title"/>
          </p:nvPr>
        </p:nvSpPr>
        <p:spPr/>
        <p:txBody>
          <a:bodyPr>
            <a:normAutofit/>
          </a:bodyPr>
          <a:lstStyle/>
          <a:p>
            <a:r>
              <a:rPr lang="en-US" dirty="0">
                <a:cs typeface="Arial" charset="0"/>
              </a:rPr>
              <a:t>Sovereign Green Bonds</a:t>
            </a:r>
            <a:endParaRPr lang="en-IN" dirty="0">
              <a:cs typeface="Arial" charset="0"/>
            </a:endParaRPr>
          </a:p>
        </p:txBody>
      </p:sp>
      <p:sp>
        <p:nvSpPr>
          <p:cNvPr id="3" name="Content Placeholder 2">
            <a:extLst>
              <a:ext uri="{FF2B5EF4-FFF2-40B4-BE49-F238E27FC236}">
                <a16:creationId xmlns:a16="http://schemas.microsoft.com/office/drawing/2014/main" id="{F29548FF-8F65-B7BD-426C-361B9550319B}"/>
              </a:ext>
            </a:extLst>
          </p:cNvPr>
          <p:cNvSpPr>
            <a:spLocks noGrp="1"/>
          </p:cNvSpPr>
          <p:nvPr>
            <p:ph idx="1"/>
          </p:nvPr>
        </p:nvSpPr>
        <p:spPr>
          <a:xfrm>
            <a:off x="304800" y="1295400"/>
            <a:ext cx="8382000" cy="5060950"/>
          </a:xfrm>
        </p:spPr>
        <p:txBody>
          <a:bodyPr>
            <a:normAutofit fontScale="77500" lnSpcReduction="20000"/>
          </a:bodyPr>
          <a:lstStyle/>
          <a:p>
            <a:pPr algn="just">
              <a:lnSpc>
                <a:spcPct val="120000"/>
              </a:lnSpc>
              <a:spcBef>
                <a:spcPts val="0"/>
              </a:spcBef>
            </a:pPr>
            <a:r>
              <a:rPr lang="en-US" sz="2000" b="1" kern="100" dirty="0">
                <a:effectLst/>
                <a:latin typeface="Book Antiqua" panose="02040602050305030304" pitchFamily="18" charset="0"/>
                <a:ea typeface="Calibri" panose="020F0502020204030204" pitchFamily="34" charset="0"/>
                <a:cs typeface="Mangal" panose="02040503050203030202" pitchFamily="18" charset="0"/>
              </a:rPr>
              <a:t>RBI includes 10-year Sovereign Green Bonds as eligible for non-resident investment under Fully Accessible Route</a:t>
            </a: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lnSpc>
                <a:spcPct val="120000"/>
              </a:lnSpc>
              <a:spcBef>
                <a:spcPts val="0"/>
              </a:spcBef>
            </a:pPr>
            <a:r>
              <a:rPr lang="en-US" sz="2000" kern="100" dirty="0">
                <a:effectLst/>
                <a:latin typeface="Book Antiqua" panose="02040602050305030304" pitchFamily="18" charset="0"/>
                <a:ea typeface="Times New Roman" panose="02020603050405020304" pitchFamily="18" charset="0"/>
                <a:cs typeface="Mangal" panose="02040503050203030202" pitchFamily="18" charset="0"/>
              </a:rPr>
              <a:t>Certain specified categories of Central Government securities were opened fully for non-resident investors without any restrictions </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under the Fully Accessible Route</a:t>
            </a:r>
            <a:r>
              <a:rPr lang="en-US" sz="2000" kern="100" dirty="0">
                <a:effectLst/>
                <a:latin typeface="Book Antiqua" panose="02040602050305030304" pitchFamily="18" charset="0"/>
                <a:ea typeface="Times New Roman" panose="02020603050405020304" pitchFamily="18" charset="0"/>
                <a:cs typeface="Mangal" panose="02040503050203030202" pitchFamily="18" charset="0"/>
              </a:rPr>
              <a:t> introduced vide </a:t>
            </a:r>
            <a:r>
              <a:rPr lang="en-US" sz="2000" u="none" strike="noStrike" kern="100" dirty="0">
                <a:effectLst/>
                <a:latin typeface="Book Antiqua" panose="02040602050305030304" pitchFamily="18" charset="0"/>
                <a:ea typeface="Times New Roman" panose="02020603050405020304" pitchFamily="18" charset="0"/>
                <a:cs typeface="Mangal" panose="02040503050203030202" pitchFamily="18" charset="0"/>
              </a:rPr>
              <a:t>A.P. (DIR Series) Circular No. 25 dated March 30, 2020</a:t>
            </a:r>
            <a:r>
              <a:rPr lang="en-US" sz="2000" kern="100" dirty="0">
                <a:effectLst/>
                <a:latin typeface="Book Antiqua" panose="02040602050305030304" pitchFamily="18" charset="0"/>
                <a:ea typeface="Times New Roman" panose="02020603050405020304" pitchFamily="18" charset="0"/>
                <a:cs typeface="Mangal" panose="02040503050203030202" pitchFamily="18" charset="0"/>
              </a:rPr>
              <a:t>. It has now</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 been decided to also designate Sovereign Green Bonds of 10-year tenor issued by the Government in the second half of the fiscal year 2024-25 as 'specified securities' under the Fully Accessible Route.</a:t>
            </a: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lnSpc>
                <a:spcPct val="120000"/>
              </a:lnSpc>
              <a:spcBef>
                <a:spcPts val="0"/>
              </a:spcBef>
            </a:pPr>
            <a:r>
              <a:rPr lang="en-US" sz="2000" kern="100" dirty="0">
                <a:effectLst/>
                <a:latin typeface="Book Antiqua" panose="02040602050305030304" pitchFamily="18" charset="0"/>
                <a:ea typeface="Times New Roman" panose="02020603050405020304" pitchFamily="18" charset="0"/>
                <a:cs typeface="Arial" panose="020B0604020202020204" pitchFamily="34" charset="0"/>
              </a:rPr>
              <a:t>Circular NO. FMRD.FMD.NO.06/14.01.006/2024-25</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 dated 7</a:t>
            </a:r>
            <a:r>
              <a:rPr lang="en-US" sz="2000" kern="100" baseline="30000" dirty="0">
                <a:effectLst/>
                <a:latin typeface="Book Antiqua" panose="02040602050305030304" pitchFamily="18" charset="0"/>
                <a:ea typeface="Calibri" panose="020F0502020204030204" pitchFamily="34" charset="0"/>
                <a:cs typeface="Mangal" panose="02040503050203030202" pitchFamily="18" charset="0"/>
              </a:rPr>
              <a:t>th</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 November 2024</a:t>
            </a:r>
            <a:endParaRPr lang="en-US" sz="2000" kern="100" dirty="0">
              <a:latin typeface="Book Antiqua" panose="02040602050305030304" pitchFamily="18" charset="0"/>
              <a:ea typeface="Calibri" panose="020F0502020204030204" pitchFamily="34" charset="0"/>
              <a:cs typeface="Mangal" panose="02040503050203030202" pitchFamily="18" charset="0"/>
            </a:endParaRPr>
          </a:p>
          <a:p>
            <a:pPr algn="just">
              <a:lnSpc>
                <a:spcPct val="120000"/>
              </a:lnSpc>
              <a:spcBef>
                <a:spcPts val="0"/>
              </a:spcBef>
            </a:pPr>
            <a:endParaRPr lang="en-IN" sz="2000" b="1" kern="100" dirty="0">
              <a:latin typeface="Book Antiqua" panose="02040602050305030304" pitchFamily="18" charset="0"/>
              <a:ea typeface="Aptos" panose="020B0004020202020204" pitchFamily="34" charset="0"/>
              <a:cs typeface="Times New Roman" panose="02020603050405020304" pitchFamily="18" charset="0"/>
            </a:endParaRPr>
          </a:p>
          <a:p>
            <a:pPr algn="just">
              <a:lnSpc>
                <a:spcPct val="120000"/>
              </a:lnSpc>
              <a:spcBef>
                <a:spcPts val="0"/>
              </a:spcBef>
            </a:pPr>
            <a:r>
              <a:rPr lang="en-IN" sz="2000" b="1" kern="100" dirty="0">
                <a:latin typeface="Book Antiqua" panose="02040602050305030304" pitchFamily="18" charset="0"/>
                <a:ea typeface="Aptos" panose="020B0004020202020204" pitchFamily="34" charset="0"/>
                <a:cs typeface="Times New Roman" panose="02020603050405020304" pitchFamily="18" charset="0"/>
              </a:rPr>
              <a:t>RBI allows non-residents to trade Sovereign Green Bonds in IFSC</a:t>
            </a:r>
          </a:p>
          <a:p>
            <a:pPr algn="just">
              <a:lnSpc>
                <a:spcPct val="120000"/>
              </a:lnSpc>
              <a:spcBef>
                <a:spcPts val="0"/>
              </a:spcBef>
            </a:pPr>
            <a:r>
              <a:rPr lang="en-IN" sz="2000" kern="100" dirty="0">
                <a:latin typeface="Book Antiqua" panose="02040602050305030304" pitchFamily="18" charset="0"/>
                <a:ea typeface="Calibri" panose="020F0502020204030204" pitchFamily="34" charset="0"/>
                <a:cs typeface="Mangal" panose="02040503050203030202" pitchFamily="18" charset="0"/>
              </a:rPr>
              <a:t>RBI has notified an amendment to Schedule 1 of FEM (Debt Instruments) Regulations, 2019. Now, persons resident outside India can purchase/sell Sovereign Green Bonds issued by the Government of India by maintaining a securities account with a depository in IFSC in India. The amount of purchase consideration must be paid out of inward remittance from abroad via banking channels or out of funds held in a foreign currency account maintained in accordance with the regulations issued by the RBI and/or the IFSCA.</a:t>
            </a:r>
          </a:p>
          <a:p>
            <a:pPr algn="just">
              <a:lnSpc>
                <a:spcPct val="120000"/>
              </a:lnSpc>
              <a:spcBef>
                <a:spcPts val="0"/>
              </a:spcBef>
            </a:pPr>
            <a:r>
              <a:rPr lang="en-IN" sz="2000" kern="100" dirty="0">
                <a:latin typeface="Book Antiqua" panose="02040602050305030304" pitchFamily="18" charset="0"/>
                <a:ea typeface="Calibri" panose="020F0502020204030204" pitchFamily="34" charset="0"/>
                <a:cs typeface="Mangal" panose="02040503050203030202" pitchFamily="18" charset="0"/>
              </a:rPr>
              <a:t>Foreign Exchange Management (Debt Instruments) (Third Amendment) Regulations, 2024, Notification No. FEMA.396(3)/2024-RB</a:t>
            </a:r>
          </a:p>
          <a:p>
            <a:pPr algn="just">
              <a:lnSpc>
                <a:spcPct val="120000"/>
              </a:lnSpc>
              <a:spcBef>
                <a:spcPts val="0"/>
              </a:spcBef>
            </a:pP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p:txBody>
      </p:sp>
      <p:sp>
        <p:nvSpPr>
          <p:cNvPr id="4" name="Slide Number Placeholder 3">
            <a:extLst>
              <a:ext uri="{FF2B5EF4-FFF2-40B4-BE49-F238E27FC236}">
                <a16:creationId xmlns:a16="http://schemas.microsoft.com/office/drawing/2014/main" id="{159C78A8-E3AB-5D11-7D7D-3437EEF4C4A3}"/>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82</a:t>
            </a:fld>
            <a:endParaRPr lang="en-US" altLang="en-US" dirty="0"/>
          </a:p>
        </p:txBody>
      </p:sp>
    </p:spTree>
    <p:extLst>
      <p:ext uri="{BB962C8B-B14F-4D97-AF65-F5344CB8AC3E}">
        <p14:creationId xmlns:p14="http://schemas.microsoft.com/office/powerpoint/2010/main" val="361128713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4DEC13-0B33-0626-678A-B25298A54DBC}"/>
              </a:ext>
            </a:extLst>
          </p:cNvPr>
          <p:cNvSpPr>
            <a:spLocks noGrp="1"/>
          </p:cNvSpPr>
          <p:nvPr>
            <p:ph type="title"/>
          </p:nvPr>
        </p:nvSpPr>
        <p:spPr/>
        <p:txBody>
          <a:bodyPr/>
          <a:lstStyle/>
          <a:p>
            <a:r>
              <a:rPr lang="en-US" dirty="0"/>
              <a:t>Master Direction on Investment in Debt Instruments</a:t>
            </a:r>
            <a:endParaRPr lang="en-IN" dirty="0"/>
          </a:p>
        </p:txBody>
      </p:sp>
      <p:sp>
        <p:nvSpPr>
          <p:cNvPr id="3" name="Content Placeholder 2">
            <a:extLst>
              <a:ext uri="{FF2B5EF4-FFF2-40B4-BE49-F238E27FC236}">
                <a16:creationId xmlns:a16="http://schemas.microsoft.com/office/drawing/2014/main" id="{DB3F51D5-8BD9-BCB5-49FC-FE439E9C2CF8}"/>
              </a:ext>
            </a:extLst>
          </p:cNvPr>
          <p:cNvSpPr>
            <a:spLocks noGrp="1"/>
          </p:cNvSpPr>
          <p:nvPr>
            <p:ph idx="1"/>
          </p:nvPr>
        </p:nvSpPr>
        <p:spPr>
          <a:xfrm>
            <a:off x="323528" y="1556792"/>
            <a:ext cx="8229600" cy="4539208"/>
          </a:xfrm>
        </p:spPr>
        <p:txBody>
          <a:bodyPr>
            <a:normAutofit/>
          </a:bodyPr>
          <a:lstStyle/>
          <a:p>
            <a:pPr algn="just"/>
            <a:r>
              <a:rPr lang="en-IN" sz="2000" b="1" kern="100" dirty="0">
                <a:effectLst/>
                <a:latin typeface="Book Antiqua" panose="02040602050305030304" pitchFamily="18" charset="0"/>
                <a:ea typeface="Calibri" panose="020F0502020204030204" pitchFamily="34" charset="0"/>
                <a:cs typeface="Mangal" panose="02040503050203030202" pitchFamily="18" charset="0"/>
              </a:rPr>
              <a:t>Master Direction issued for investment in Debt Instruments by Non-residents</a:t>
            </a:r>
            <a:r>
              <a:rPr lang="en-US" sz="2000" b="1" kern="100" dirty="0">
                <a:effectLst/>
                <a:latin typeface="Book Antiqua" panose="02040602050305030304" pitchFamily="18" charset="0"/>
                <a:ea typeface="Calibri" panose="020F0502020204030204" pitchFamily="34" charset="0"/>
                <a:cs typeface="Mangal" panose="02040503050203030202" pitchFamily="18" charset="0"/>
              </a:rPr>
              <a:t>:</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 </a:t>
            </a: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1800" kern="100" dirty="0">
                <a:effectLst/>
                <a:latin typeface="Book Antiqua" panose="02040602050305030304" pitchFamily="18" charset="0"/>
                <a:ea typeface="Calibri" panose="020F0502020204030204" pitchFamily="34" charset="0"/>
                <a:cs typeface="Mangal" panose="02040503050203030202" pitchFamily="18" charset="0"/>
              </a:rPr>
              <a:t>The Reserve Bank of India has issued Master Direction on Non-resident Investment in Debt Instruments in India. While it does not consolidate all existing provisions for debt investment by non-residents, it provides additional guidance on the channels for such investment like eligibility of investors to invest in various types of debt instruments; the limits &amp; conditions; exit provisions, etc. </a:t>
            </a:r>
            <a:endParaRPr lang="en-IN" sz="18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1800" kern="100" dirty="0">
                <a:effectLst/>
                <a:latin typeface="Book Antiqua" panose="02040602050305030304" pitchFamily="18" charset="0"/>
                <a:ea typeface="Calibri" panose="020F0502020204030204" pitchFamily="34" charset="0"/>
                <a:cs typeface="Mangal" panose="02040503050203030202" pitchFamily="18" charset="0"/>
              </a:rPr>
              <a:t>[</a:t>
            </a:r>
            <a:r>
              <a:rPr lang="en-IN" sz="1800" kern="100" dirty="0">
                <a:effectLst/>
                <a:latin typeface="Book Antiqua" panose="02040602050305030304" pitchFamily="18" charset="0"/>
                <a:ea typeface="Times New Roman" panose="02020603050405020304" pitchFamily="18" charset="0"/>
                <a:cs typeface="Arial" panose="020B0604020202020204" pitchFamily="34" charset="0"/>
              </a:rPr>
              <a:t>FMRD.FMD.No.10/14.01.006/2024-25 dated 7</a:t>
            </a:r>
            <a:r>
              <a:rPr lang="en-IN" sz="1800" kern="100" baseline="30000" dirty="0">
                <a:effectLst/>
                <a:latin typeface="Book Antiqua" panose="02040602050305030304" pitchFamily="18" charset="0"/>
                <a:ea typeface="Times New Roman" panose="02020603050405020304" pitchFamily="18" charset="0"/>
                <a:cs typeface="Arial" panose="020B0604020202020204" pitchFamily="34" charset="0"/>
              </a:rPr>
              <a:t>th</a:t>
            </a:r>
            <a:r>
              <a:rPr lang="en-IN" sz="1800" kern="100" dirty="0">
                <a:effectLst/>
                <a:latin typeface="Book Antiqua" panose="02040602050305030304" pitchFamily="18" charset="0"/>
                <a:ea typeface="Times New Roman" panose="02020603050405020304" pitchFamily="18" charset="0"/>
                <a:cs typeface="Arial" panose="020B0604020202020204" pitchFamily="34" charset="0"/>
              </a:rPr>
              <a:t> January 2025</a:t>
            </a:r>
            <a:r>
              <a:rPr lang="en-US" sz="1800" kern="100" dirty="0">
                <a:effectLst/>
                <a:latin typeface="Book Antiqua" panose="02040602050305030304" pitchFamily="18" charset="0"/>
                <a:ea typeface="Calibri" panose="020F0502020204030204" pitchFamily="34" charset="0"/>
                <a:cs typeface="Mangal" panose="02040503050203030202" pitchFamily="18" charset="0"/>
              </a:rPr>
              <a:t>] </a:t>
            </a:r>
            <a:endParaRPr lang="en-IN" sz="1800" kern="100" dirty="0">
              <a:effectLst/>
              <a:latin typeface="Book Antiqua" panose="02040602050305030304" pitchFamily="18" charset="0"/>
              <a:ea typeface="Calibri" panose="020F0502020204030204" pitchFamily="34" charset="0"/>
              <a:cs typeface="Mangal" panose="02040503050203030202" pitchFamily="18" charset="0"/>
            </a:endParaRPr>
          </a:p>
          <a:p>
            <a:pPr algn="just">
              <a:lnSpc>
                <a:spcPct val="107000"/>
              </a:lnSpc>
            </a:pPr>
            <a:endParaRPr lang="en-US" sz="2000" b="1" kern="100" dirty="0">
              <a:effectLst/>
              <a:latin typeface="Book Antiqua" panose="02040602050305030304" pitchFamily="18" charset="0"/>
              <a:ea typeface="Calibri" panose="020F0502020204030204" pitchFamily="34" charset="0"/>
              <a:cs typeface="Mangal" panose="02040503050203030202" pitchFamily="18" charset="0"/>
            </a:endParaRPr>
          </a:p>
          <a:p>
            <a:pPr marL="0" indent="0" algn="just">
              <a:buNone/>
            </a:pP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pPr marL="0" indent="0" algn="just">
              <a:buNone/>
            </a:pP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endParaRPr lang="en-IN" sz="2800" dirty="0"/>
          </a:p>
        </p:txBody>
      </p:sp>
      <p:sp>
        <p:nvSpPr>
          <p:cNvPr id="4" name="Slide Number Placeholder 3">
            <a:extLst>
              <a:ext uri="{FF2B5EF4-FFF2-40B4-BE49-F238E27FC236}">
                <a16:creationId xmlns:a16="http://schemas.microsoft.com/office/drawing/2014/main" id="{F94B7FD9-35E3-6004-19BE-BC850E698598}"/>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83</a:t>
            </a:fld>
            <a:endParaRPr lang="en-US" altLang="en-US" dirty="0"/>
          </a:p>
        </p:txBody>
      </p:sp>
    </p:spTree>
    <p:extLst>
      <p:ext uri="{BB962C8B-B14F-4D97-AF65-F5344CB8AC3E}">
        <p14:creationId xmlns:p14="http://schemas.microsoft.com/office/powerpoint/2010/main" val="1716085996"/>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1C15B-4525-7E7E-6195-F4BCAA4D90FD}"/>
              </a:ext>
            </a:extLst>
          </p:cNvPr>
          <p:cNvSpPr>
            <a:spLocks noGrp="1"/>
          </p:cNvSpPr>
          <p:nvPr>
            <p:ph type="title"/>
          </p:nvPr>
        </p:nvSpPr>
        <p:spPr/>
        <p:txBody>
          <a:bodyPr/>
          <a:lstStyle/>
          <a:p>
            <a:r>
              <a:rPr lang="en-IN" dirty="0"/>
              <a:t>Exchange Traded Currency Derivatives</a:t>
            </a:r>
          </a:p>
        </p:txBody>
      </p:sp>
      <p:sp>
        <p:nvSpPr>
          <p:cNvPr id="3" name="Content Placeholder 2">
            <a:extLst>
              <a:ext uri="{FF2B5EF4-FFF2-40B4-BE49-F238E27FC236}">
                <a16:creationId xmlns:a16="http://schemas.microsoft.com/office/drawing/2014/main" id="{76CD679E-A1F0-BAE6-6659-9E3A28947FF8}"/>
              </a:ext>
            </a:extLst>
          </p:cNvPr>
          <p:cNvSpPr>
            <a:spLocks noGrp="1"/>
          </p:cNvSpPr>
          <p:nvPr>
            <p:ph idx="1"/>
          </p:nvPr>
        </p:nvSpPr>
        <p:spPr/>
        <p:txBody>
          <a:bodyPr>
            <a:normAutofit fontScale="77500" lnSpcReduction="20000"/>
          </a:bodyPr>
          <a:lstStyle/>
          <a:p>
            <a:pPr algn="just">
              <a:lnSpc>
                <a:spcPct val="107000"/>
              </a:lnSpc>
              <a:spcAft>
                <a:spcPts val="800"/>
              </a:spcAft>
            </a:pPr>
            <a:r>
              <a:rPr lang="en-IN" sz="2600" b="1" kern="100" dirty="0">
                <a:effectLst/>
                <a:latin typeface="Book Antiqua" panose="02040602050305030304" pitchFamily="18" charset="0"/>
                <a:ea typeface="Aptos" panose="020B0004020202020204" pitchFamily="34" charset="0"/>
                <a:cs typeface="Times New Roman" panose="02020603050405020304" pitchFamily="18" charset="0"/>
              </a:rPr>
              <a:t>RBI’s clarification on Exchange Traded Currency Derivatives</a:t>
            </a:r>
            <a:endParaRPr lang="en-IN" sz="2600" b="1" kern="100" dirty="0">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2600" kern="100" dirty="0">
                <a:effectLst/>
                <a:latin typeface="Book Antiqua" panose="02040602050305030304" pitchFamily="18" charset="0"/>
                <a:ea typeface="Aptos" panose="020B0004020202020204" pitchFamily="34" charset="0"/>
                <a:cs typeface="Times New Roman" panose="02020603050405020304" pitchFamily="18" charset="0"/>
              </a:rPr>
              <a:t>RBI’s A.P. (DIR Series) Circular No. 13, dated January 5, 2024 sets out the Master Direction and reiterates the regulatory framework for participation in ETCDs involving the INR. There were concerns that ETCD contracts entered into without the purpose of hedging a contracted exposure now stand disallowed. RBI has clarified that ETCD contracts are permitted only for the purpose of hedging of exposure to foreign exchange rate risks and earlier circular exempting documentary evidence for positions taken upto USD 10 million per exchange did not provide any exemption from the requirement of having the exposure. The consolidated Master Direction was to come into effect from 5</a:t>
            </a:r>
            <a:r>
              <a:rPr lang="en-IN" sz="2600" kern="100" baseline="30000" dirty="0">
                <a:effectLst/>
                <a:latin typeface="Book Antiqua" panose="02040602050305030304" pitchFamily="18" charset="0"/>
                <a:ea typeface="Aptos" panose="020B0004020202020204" pitchFamily="34" charset="0"/>
                <a:cs typeface="Times New Roman" panose="02020603050405020304" pitchFamily="18" charset="0"/>
              </a:rPr>
              <a:t>th</a:t>
            </a:r>
            <a:r>
              <a:rPr lang="en-IN" sz="2600" kern="100" dirty="0">
                <a:effectLst/>
                <a:latin typeface="Book Antiqua" panose="02040602050305030304" pitchFamily="18" charset="0"/>
                <a:ea typeface="Aptos" panose="020B0004020202020204" pitchFamily="34" charset="0"/>
                <a:cs typeface="Times New Roman" panose="02020603050405020304" pitchFamily="18" charset="0"/>
              </a:rPr>
              <a:t> April 2024 but has been postponed now to 3</a:t>
            </a:r>
            <a:r>
              <a:rPr lang="en-IN" sz="2600" kern="100" baseline="30000" dirty="0">
                <a:effectLst/>
                <a:latin typeface="Book Antiqua" panose="02040602050305030304" pitchFamily="18" charset="0"/>
                <a:ea typeface="Aptos" panose="020B0004020202020204" pitchFamily="34" charset="0"/>
                <a:cs typeface="Times New Roman" panose="02020603050405020304" pitchFamily="18" charset="0"/>
              </a:rPr>
              <a:t>rd</a:t>
            </a:r>
            <a:r>
              <a:rPr lang="en-IN" sz="2600" kern="100" dirty="0">
                <a:effectLst/>
                <a:latin typeface="Book Antiqua" panose="02040602050305030304" pitchFamily="18" charset="0"/>
                <a:ea typeface="Aptos" panose="020B0004020202020204" pitchFamily="34" charset="0"/>
                <a:cs typeface="Times New Roman" panose="02020603050405020304" pitchFamily="18" charset="0"/>
              </a:rPr>
              <a:t> May 2024.</a:t>
            </a:r>
            <a:endParaRPr lang="en-IN" sz="2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2600" b="1" kern="100" dirty="0">
                <a:effectLst/>
                <a:latin typeface="Book Antiqua" panose="02040602050305030304" pitchFamily="18" charset="0"/>
                <a:ea typeface="Aptos" panose="020B0004020202020204" pitchFamily="34" charset="0"/>
                <a:cs typeface="Times New Roman" panose="02020603050405020304" pitchFamily="18" charset="0"/>
              </a:rPr>
              <a:t>[RBI Press Release No. 32/2024-25, dated 4-4-2024]</a:t>
            </a:r>
            <a:endParaRPr lang="en-IN" sz="2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2CABD21D-F77A-488D-3A1C-5CE7E5E2BF69}"/>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84</a:t>
            </a:fld>
            <a:endParaRPr lang="en-US" altLang="en-US" dirty="0"/>
          </a:p>
        </p:txBody>
      </p:sp>
      <p:sp>
        <p:nvSpPr>
          <p:cNvPr id="6" name="TextBox 5">
            <a:extLst>
              <a:ext uri="{FF2B5EF4-FFF2-40B4-BE49-F238E27FC236}">
                <a16:creationId xmlns:a16="http://schemas.microsoft.com/office/drawing/2014/main" id="{17D226ED-76B9-931F-DCD9-4AEB10C7FD9F}"/>
              </a:ext>
            </a:extLst>
          </p:cNvPr>
          <p:cNvSpPr txBox="1"/>
          <p:nvPr/>
        </p:nvSpPr>
        <p:spPr>
          <a:xfrm>
            <a:off x="2288458" y="-1066376"/>
            <a:ext cx="4576916" cy="777264"/>
          </a:xfrm>
          <a:prstGeom prst="rect">
            <a:avLst/>
          </a:prstGeom>
          <a:noFill/>
        </p:spPr>
        <p:txBody>
          <a:bodyPr wrap="square">
            <a:spAutoFit/>
          </a:bodyPr>
          <a:lstStyle/>
          <a:p>
            <a:pPr lvl="0" algn="just">
              <a:lnSpc>
                <a:spcPct val="107000"/>
              </a:lnSpc>
              <a:spcAft>
                <a:spcPts val="800"/>
              </a:spcAft>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a:t>
            </a: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a:p>
            <a:pPr marL="228600" algn="just">
              <a:lnSpc>
                <a:spcPct val="107000"/>
              </a:lnSpc>
              <a:spcAft>
                <a:spcPts val="800"/>
              </a:spcAft>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 </a:t>
            </a: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81281898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33486E-F4B1-1ED0-25B4-BA9D359282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7719BF-FBD9-256D-1EF1-C69A53350191}"/>
              </a:ext>
            </a:extLst>
          </p:cNvPr>
          <p:cNvSpPr>
            <a:spLocks noGrp="1"/>
          </p:cNvSpPr>
          <p:nvPr>
            <p:ph type="ctrTitle"/>
          </p:nvPr>
        </p:nvSpPr>
        <p:spPr/>
        <p:txBody>
          <a:bodyPr>
            <a:normAutofit/>
          </a:bodyPr>
          <a:lstStyle/>
          <a:p>
            <a:r>
              <a:rPr lang="en-US" sz="3600" dirty="0"/>
              <a:t>Other changes</a:t>
            </a:r>
          </a:p>
        </p:txBody>
      </p:sp>
    </p:spTree>
    <p:extLst>
      <p:ext uri="{BB962C8B-B14F-4D97-AF65-F5344CB8AC3E}">
        <p14:creationId xmlns:p14="http://schemas.microsoft.com/office/powerpoint/2010/main" val="223376058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10D86-236B-5492-9401-88E29204A3FC}"/>
              </a:ext>
            </a:extLst>
          </p:cNvPr>
          <p:cNvSpPr>
            <a:spLocks noGrp="1"/>
          </p:cNvSpPr>
          <p:nvPr>
            <p:ph type="title"/>
          </p:nvPr>
        </p:nvSpPr>
        <p:spPr/>
        <p:txBody>
          <a:bodyPr/>
          <a:lstStyle/>
          <a:p>
            <a:r>
              <a:rPr lang="en-IN" sz="2400" b="1" kern="100" dirty="0">
                <a:effectLst/>
                <a:ea typeface="Aptos" panose="020B0004020202020204" pitchFamily="34" charset="0"/>
                <a:cs typeface="Times New Roman" panose="02020603050405020304" pitchFamily="18" charset="0"/>
              </a:rPr>
              <a:t>Master Direction on Overseas Investment</a:t>
            </a:r>
            <a:endParaRPr lang="en-IN" dirty="0"/>
          </a:p>
        </p:txBody>
      </p:sp>
      <p:sp>
        <p:nvSpPr>
          <p:cNvPr id="3" name="Content Placeholder 2">
            <a:extLst>
              <a:ext uri="{FF2B5EF4-FFF2-40B4-BE49-F238E27FC236}">
                <a16:creationId xmlns:a16="http://schemas.microsoft.com/office/drawing/2014/main" id="{012444F0-0F2F-D25C-4D08-CB6BA71AFEA0}"/>
              </a:ext>
            </a:extLst>
          </p:cNvPr>
          <p:cNvSpPr>
            <a:spLocks noGrp="1"/>
          </p:cNvSpPr>
          <p:nvPr>
            <p:ph idx="1"/>
          </p:nvPr>
        </p:nvSpPr>
        <p:spPr/>
        <p:txBody>
          <a:bodyPr>
            <a:normAutofit fontScale="92500"/>
          </a:bodyPr>
          <a:lstStyle/>
          <a:p>
            <a:pPr algn="just">
              <a:lnSpc>
                <a:spcPct val="107000"/>
              </a:lnSpc>
              <a:spcAft>
                <a:spcPts val="800"/>
              </a:spcAft>
            </a:pPr>
            <a:r>
              <a:rPr lang="en-IN" sz="2300" b="1" kern="100" dirty="0">
                <a:effectLst/>
                <a:latin typeface="Book Antiqua" panose="02040602050305030304" pitchFamily="18" charset="0"/>
                <a:ea typeface="Aptos" panose="020B0004020202020204" pitchFamily="34" charset="0"/>
                <a:cs typeface="Times New Roman" panose="02020603050405020304" pitchFamily="18" charset="0"/>
              </a:rPr>
              <a:t>RBI issues Master Direction on Overseas Investment</a:t>
            </a:r>
            <a:endParaRPr lang="en-IN" sz="23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RBI had issued a new Overseas Investment Regime in August 2022 with Overseas Investment Rules and Overseas Investment Regulations. Further, RBI had also issued  Overseas Investment Directions as operational directions for AD Banks. RBI has now issued the Master Direction on Overseas Investment (OI). This Master Direction compiles the August 2022 Directions and the amendment in these directions made in June 2024. Like the earlier Directions, these are addressed to the AD Banks as instructions to be followed with a view to implement the aforesaid OI Rules and OI Regulations.  It should be noted that unlike other Master Directions, this Master Direction only compiles the OI Directions and amendments thereto. It does not cover the OI Rules and OI Regulations and thus does not act as a stand-alone comprehensive document. Those referring to this Master Direction should refer to the OI Rules and OI Regulations too for a complete understanding of all the applicable provisions.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[FED Master Direction No. 15/2024-25 issued on 24</a:t>
            </a:r>
            <a:r>
              <a:rPr lang="en-IN" sz="1800" kern="100" baseline="30000" dirty="0">
                <a:effectLst/>
                <a:latin typeface="Book Antiqua" panose="02040602050305030304" pitchFamily="18" charset="0"/>
                <a:ea typeface="Aptos" panose="020B0004020202020204" pitchFamily="34" charset="0"/>
                <a:cs typeface="Times New Roman" panose="02020603050405020304" pitchFamily="18" charset="0"/>
              </a:rPr>
              <a:t>th</a:t>
            </a: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 July 2024]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endParaRPr lang="en-IN" sz="16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IN" sz="2000" dirty="0"/>
          </a:p>
        </p:txBody>
      </p:sp>
      <p:sp>
        <p:nvSpPr>
          <p:cNvPr id="4" name="Slide Number Placeholder 3">
            <a:extLst>
              <a:ext uri="{FF2B5EF4-FFF2-40B4-BE49-F238E27FC236}">
                <a16:creationId xmlns:a16="http://schemas.microsoft.com/office/drawing/2014/main" id="{D598230B-EAA7-E8AE-C2BC-2FAB4E8EB643}"/>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86</a:t>
            </a:fld>
            <a:endParaRPr lang="en-US" altLang="en-US" dirty="0"/>
          </a:p>
        </p:txBody>
      </p:sp>
    </p:spTree>
    <p:extLst>
      <p:ext uri="{BB962C8B-B14F-4D97-AF65-F5344CB8AC3E}">
        <p14:creationId xmlns:p14="http://schemas.microsoft.com/office/powerpoint/2010/main" val="1407194803"/>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29F134-348B-5EBA-9612-EF613F088F09}"/>
              </a:ext>
            </a:extLst>
          </p:cNvPr>
          <p:cNvSpPr>
            <a:spLocks noGrp="1"/>
          </p:cNvSpPr>
          <p:nvPr>
            <p:ph type="title"/>
          </p:nvPr>
        </p:nvSpPr>
        <p:spPr/>
        <p:txBody>
          <a:bodyPr/>
          <a:lstStyle/>
          <a:p>
            <a:r>
              <a:rPr lang="en-IN" b="1" kern="100" dirty="0">
                <a:effectLst/>
                <a:ea typeface="Aptos" panose="020B0004020202020204" pitchFamily="34" charset="0"/>
                <a:cs typeface="Times New Roman" panose="02020603050405020304" pitchFamily="18" charset="0"/>
              </a:rPr>
              <a:t>Funds raised on overseas listing</a:t>
            </a:r>
            <a:endParaRPr lang="en-IN" dirty="0"/>
          </a:p>
        </p:txBody>
      </p:sp>
      <p:sp>
        <p:nvSpPr>
          <p:cNvPr id="3" name="Content Placeholder 2">
            <a:extLst>
              <a:ext uri="{FF2B5EF4-FFF2-40B4-BE49-F238E27FC236}">
                <a16:creationId xmlns:a16="http://schemas.microsoft.com/office/drawing/2014/main" id="{9794A96E-2B54-93B5-2CEA-355C93DF71B9}"/>
              </a:ext>
            </a:extLst>
          </p:cNvPr>
          <p:cNvSpPr>
            <a:spLocks noGrp="1"/>
          </p:cNvSpPr>
          <p:nvPr>
            <p:ph idx="1"/>
          </p:nvPr>
        </p:nvSpPr>
        <p:spPr/>
        <p:txBody>
          <a:bodyPr>
            <a:normAutofit/>
          </a:bodyPr>
          <a:lstStyle/>
          <a:p>
            <a:pPr algn="just">
              <a:lnSpc>
                <a:spcPct val="107000"/>
              </a:lnSpc>
              <a:spcAft>
                <a:spcPts val="800"/>
              </a:spcAft>
            </a:pPr>
            <a:r>
              <a:rPr lang="en-IN" b="1" kern="100" dirty="0">
                <a:effectLst/>
                <a:latin typeface="Book Antiqua" panose="02040602050305030304" pitchFamily="18" charset="0"/>
                <a:ea typeface="Aptos" panose="020B0004020202020204" pitchFamily="34" charset="0"/>
                <a:cs typeface="Times New Roman" panose="02020603050405020304" pitchFamily="18" charset="0"/>
              </a:rPr>
              <a:t>Funds raised on overseas listing by Indian companies permitted to be held in abroad in foreign currency: </a:t>
            </a:r>
            <a:endParaRPr lang="en-IN"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2000" kern="100" dirty="0">
                <a:effectLst/>
                <a:latin typeface="Book Antiqua" panose="02040602050305030304" pitchFamily="18" charset="0"/>
                <a:ea typeface="Aptos" panose="020B0004020202020204" pitchFamily="34" charset="0"/>
                <a:cs typeface="Times New Roman" panose="02020603050405020304" pitchFamily="18" charset="0"/>
              </a:rPr>
              <a:t>Recently, Indian companies have been permitted to list their equity shares on International Exchanges. FEMA Notification 10(R) – FEM (Foreign Currency Accounts By A Person Resident In India) Regulations, 2015, has been amended to permit Indian companies to hold funds raised through direct listing of equity shares on International Exchanges in foreign currency accounts with a bank outside India. </a:t>
            </a: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2000"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[FEM (Foreign Currency Accounts by a Person Resident In India) (Amendment) Regulations, 2024. Notification No. FEMA. 10R(3)/2024-RB, dated 19-4-2024]</a:t>
            </a: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spcAft>
                <a:spcPts val="800"/>
              </a:spcAft>
              <a:buNone/>
            </a:pP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IN" sz="2000" dirty="0"/>
          </a:p>
        </p:txBody>
      </p:sp>
      <p:sp>
        <p:nvSpPr>
          <p:cNvPr id="4" name="Slide Number Placeholder 3">
            <a:extLst>
              <a:ext uri="{FF2B5EF4-FFF2-40B4-BE49-F238E27FC236}">
                <a16:creationId xmlns:a16="http://schemas.microsoft.com/office/drawing/2014/main" id="{F0A77EDB-5D29-2B4B-F978-187FAF0E1811}"/>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87</a:t>
            </a:fld>
            <a:endParaRPr lang="en-US" altLang="en-US" dirty="0"/>
          </a:p>
        </p:txBody>
      </p:sp>
    </p:spTree>
    <p:extLst>
      <p:ext uri="{BB962C8B-B14F-4D97-AF65-F5344CB8AC3E}">
        <p14:creationId xmlns:p14="http://schemas.microsoft.com/office/powerpoint/2010/main" val="3933466961"/>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E734D-9D12-8308-BC37-D15495E59CC3}"/>
              </a:ext>
            </a:extLst>
          </p:cNvPr>
          <p:cNvSpPr>
            <a:spLocks noGrp="1"/>
          </p:cNvSpPr>
          <p:nvPr>
            <p:ph type="title"/>
          </p:nvPr>
        </p:nvSpPr>
        <p:spPr/>
        <p:txBody>
          <a:bodyPr/>
          <a:lstStyle/>
          <a:p>
            <a:r>
              <a:rPr lang="en-US" dirty="0"/>
              <a:t>Account to post and collect margins in India</a:t>
            </a:r>
            <a:endParaRPr lang="en-IN" dirty="0"/>
          </a:p>
        </p:txBody>
      </p:sp>
      <p:sp>
        <p:nvSpPr>
          <p:cNvPr id="3" name="Content Placeholder 2">
            <a:extLst>
              <a:ext uri="{FF2B5EF4-FFF2-40B4-BE49-F238E27FC236}">
                <a16:creationId xmlns:a16="http://schemas.microsoft.com/office/drawing/2014/main" id="{6E587397-E94B-E55F-035C-98EDB0503AAE}"/>
              </a:ext>
            </a:extLst>
          </p:cNvPr>
          <p:cNvSpPr>
            <a:spLocks noGrp="1"/>
          </p:cNvSpPr>
          <p:nvPr>
            <p:ph idx="1"/>
          </p:nvPr>
        </p:nvSpPr>
        <p:spPr>
          <a:xfrm>
            <a:off x="304800" y="1295400"/>
            <a:ext cx="8227640" cy="5060950"/>
          </a:xfrm>
        </p:spPr>
        <p:txBody>
          <a:bodyPr>
            <a:normAutofit lnSpcReduction="10000"/>
          </a:bodyPr>
          <a:lstStyle/>
          <a:p>
            <a:pPr algn="just"/>
            <a:endParaRPr lang="en-IN" sz="1800" dirty="0">
              <a:solidFill>
                <a:srgbClr val="000000"/>
              </a:solidFill>
              <a:effectLst/>
              <a:latin typeface="Arial" panose="020B0604020202020204" pitchFamily="34" charset="0"/>
              <a:ea typeface="Aptos" panose="020B0004020202020204" pitchFamily="34" charset="0"/>
            </a:endParaRPr>
          </a:p>
          <a:p>
            <a:pPr algn="just">
              <a:lnSpc>
                <a:spcPct val="107000"/>
              </a:lnSpc>
              <a:spcAft>
                <a:spcPts val="800"/>
              </a:spcAft>
            </a:pPr>
            <a:r>
              <a:rPr lang="en-IN" sz="2100" b="1" kern="100" dirty="0">
                <a:effectLst/>
                <a:latin typeface="Book Antiqua" panose="02040602050305030304" pitchFamily="18" charset="0"/>
                <a:ea typeface="Aptos" panose="020B0004020202020204" pitchFamily="34" charset="0"/>
                <a:cs typeface="Times New Roman" panose="02020603050405020304" pitchFamily="18" charset="0"/>
              </a:rPr>
              <a:t>Non-residents permitted to open interest-bearing account for posting and collecting margins</a:t>
            </a:r>
            <a:r>
              <a:rPr lang="en-IN" sz="21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 </a:t>
            </a:r>
            <a:r>
              <a:rPr lang="en-IN" sz="2100" b="1" kern="100" dirty="0">
                <a:effectLst/>
                <a:latin typeface="Book Antiqua" panose="02040602050305030304" pitchFamily="18" charset="0"/>
                <a:ea typeface="Aptos" panose="020B0004020202020204" pitchFamily="34" charset="0"/>
                <a:cs typeface="Times New Roman" panose="02020603050405020304" pitchFamily="18" charset="0"/>
              </a:rPr>
              <a:t>in India for permitted derivative contracts:</a:t>
            </a:r>
            <a:endParaRPr lang="en-IN" sz="21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solidFill>
                  <a:srgbClr val="212529"/>
                </a:solidFill>
                <a:effectLst/>
                <a:latin typeface="Book Antiqua" panose="02040602050305030304" pitchFamily="18" charset="0"/>
                <a:ea typeface="Aptos" panose="020B0004020202020204" pitchFamily="34" charset="0"/>
                <a:cs typeface="Arial" panose="020B0604020202020204" pitchFamily="34" charset="0"/>
              </a:rPr>
              <a:t>RBI has notified the FEM (Deposit) (Fourth Amendment) Regulations, 2024. Sub-regulation (6) has been inserted to Regulation 7. As per the amended norms, an authorised dealer in India may allow a person resident outside India to open, hold and maintain an interest-bearing account in Indian Rupees and/or foreign currency for posting and collecting margins in India for permitted derivative contracts entered into by such person as per FEM (Margin for Derivative Contracts) Regulations, 2020.</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b="1" kern="100" dirty="0">
                <a:effectLst/>
                <a:latin typeface="Book Antiqua" panose="02040602050305030304" pitchFamily="18" charset="0"/>
                <a:ea typeface="Aptos" panose="020B0004020202020204" pitchFamily="34" charset="0"/>
                <a:cs typeface="Times New Roman" panose="02020603050405020304" pitchFamily="18" charset="0"/>
              </a:rPr>
              <a:t>[Foreign Exchange Management (Deposit) (Fourth Amendment) Regulations, 2024, Notification No. F. No. FEMA 5(R)/(4)/2024-RB dated 6</a:t>
            </a:r>
            <a:r>
              <a:rPr lang="en-IN" sz="1800" b="1" kern="100" baseline="30000" dirty="0">
                <a:effectLst/>
                <a:latin typeface="Book Antiqua" panose="02040602050305030304" pitchFamily="18" charset="0"/>
                <a:ea typeface="Aptos" panose="020B0004020202020204" pitchFamily="34" charset="0"/>
                <a:cs typeface="Times New Roman" panose="02020603050405020304" pitchFamily="18" charset="0"/>
              </a:rPr>
              <a:t>th</a:t>
            </a:r>
            <a:r>
              <a:rPr lang="en-IN" sz="1800" b="1" kern="100" dirty="0">
                <a:effectLst/>
                <a:latin typeface="Book Antiqua" panose="02040602050305030304" pitchFamily="18" charset="0"/>
                <a:ea typeface="Aptos" panose="020B0004020202020204" pitchFamily="34" charset="0"/>
                <a:cs typeface="Times New Roman" panose="02020603050405020304" pitchFamily="18" charset="0"/>
              </a:rPr>
              <a:t> May 2024]</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gn="just">
              <a:lnSpc>
                <a:spcPct val="107000"/>
              </a:lnSpc>
              <a:spcAft>
                <a:spcPts val="800"/>
              </a:spcAft>
              <a:buNone/>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N" dirty="0"/>
          </a:p>
        </p:txBody>
      </p:sp>
      <p:sp>
        <p:nvSpPr>
          <p:cNvPr id="4" name="Slide Number Placeholder 3">
            <a:extLst>
              <a:ext uri="{FF2B5EF4-FFF2-40B4-BE49-F238E27FC236}">
                <a16:creationId xmlns:a16="http://schemas.microsoft.com/office/drawing/2014/main" id="{BCC909E0-990E-7615-85AC-82B5922793CC}"/>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88</a:t>
            </a:fld>
            <a:endParaRPr lang="en-US" altLang="en-US" dirty="0"/>
          </a:p>
        </p:txBody>
      </p:sp>
    </p:spTree>
    <p:extLst>
      <p:ext uri="{BB962C8B-B14F-4D97-AF65-F5344CB8AC3E}">
        <p14:creationId xmlns:p14="http://schemas.microsoft.com/office/powerpoint/2010/main" val="3732837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93D055-4564-E7E2-C7A0-D15BC22DA3D1}"/>
            </a:ext>
          </a:extLst>
        </p:cNvPr>
        <p:cNvGrpSpPr/>
        <p:nvPr/>
      </p:nvGrpSpPr>
      <p:grpSpPr>
        <a:xfrm>
          <a:off x="0" y="0"/>
          <a:ext cx="0" cy="0"/>
          <a:chOff x="0" y="0"/>
          <a:chExt cx="0" cy="0"/>
        </a:xfrm>
      </p:grpSpPr>
      <p:sp>
        <p:nvSpPr>
          <p:cNvPr id="147457" name="Title 1">
            <a:extLst>
              <a:ext uri="{FF2B5EF4-FFF2-40B4-BE49-F238E27FC236}">
                <a16:creationId xmlns:a16="http://schemas.microsoft.com/office/drawing/2014/main" id="{D4E8BD42-EBEF-0AC6-4AEC-731883A4006D}"/>
              </a:ext>
            </a:extLst>
          </p:cNvPr>
          <p:cNvSpPr>
            <a:spLocks noGrp="1"/>
          </p:cNvSpPr>
          <p:nvPr>
            <p:ph type="title"/>
          </p:nvPr>
        </p:nvSpPr>
        <p:spPr/>
        <p:txBody>
          <a:bodyPr/>
          <a:lstStyle/>
          <a:p>
            <a:r>
              <a:rPr lang="en-US" dirty="0"/>
              <a:t>Amendment in </a:t>
            </a:r>
            <a:r>
              <a:rPr lang="en-US" sz="2400" dirty="0"/>
              <a:t>Master Direction on Foreign </a:t>
            </a:r>
            <a:r>
              <a:rPr lang="en-US" dirty="0"/>
              <a:t>Investment in India on 20</a:t>
            </a:r>
            <a:r>
              <a:rPr lang="en-US" baseline="30000" dirty="0"/>
              <a:t>th</a:t>
            </a:r>
            <a:r>
              <a:rPr lang="en-US" dirty="0"/>
              <a:t> January 2025</a:t>
            </a:r>
            <a:endParaRPr lang="en-IN" dirty="0">
              <a:cs typeface="Arial" charset="0"/>
            </a:endParaRPr>
          </a:p>
        </p:txBody>
      </p:sp>
      <p:sp>
        <p:nvSpPr>
          <p:cNvPr id="3" name="Content Placeholder 2">
            <a:extLst>
              <a:ext uri="{FF2B5EF4-FFF2-40B4-BE49-F238E27FC236}">
                <a16:creationId xmlns:a16="http://schemas.microsoft.com/office/drawing/2014/main" id="{2EA0E809-4EFF-60DA-E6FC-02BEA317F684}"/>
              </a:ext>
            </a:extLst>
          </p:cNvPr>
          <p:cNvSpPr>
            <a:spLocks noGrp="1"/>
          </p:cNvSpPr>
          <p:nvPr>
            <p:ph idx="1"/>
          </p:nvPr>
        </p:nvSpPr>
        <p:spPr>
          <a:xfrm>
            <a:off x="395536" y="1268760"/>
            <a:ext cx="8568952" cy="4248472"/>
          </a:xfrm>
        </p:spPr>
        <p:txBody>
          <a:bodyPr rtlCol="0">
            <a:normAutofit fontScale="77500" lnSpcReduction="20000"/>
          </a:bodyPr>
          <a:lstStyle/>
          <a:p>
            <a:pPr algn="just">
              <a:spcBef>
                <a:spcPts val="375"/>
              </a:spcBef>
              <a:spcAft>
                <a:spcPts val="600"/>
              </a:spcAft>
            </a:pPr>
            <a:r>
              <a:rPr lang="en-US" b="1" i="0" dirty="0">
                <a:solidFill>
                  <a:srgbClr val="000000"/>
                </a:solidFill>
                <a:effectLst/>
                <a:latin typeface="Arial" panose="020B0604020202020204" pitchFamily="34" charset="0"/>
              </a:rPr>
              <a:t>9. Downstream Investment</a:t>
            </a:r>
          </a:p>
          <a:p>
            <a:pPr algn="just">
              <a:spcBef>
                <a:spcPts val="375"/>
              </a:spcBef>
              <a:spcAft>
                <a:spcPts val="600"/>
              </a:spcAft>
            </a:pPr>
            <a:r>
              <a:rPr lang="en-US" i="0" dirty="0">
                <a:solidFill>
                  <a:schemeClr val="tx1"/>
                </a:solidFill>
                <a:effectLst/>
                <a:latin typeface="Arial" panose="020B0604020202020204" pitchFamily="34" charset="0"/>
              </a:rPr>
              <a:t>The </a:t>
            </a:r>
            <a:r>
              <a:rPr lang="en-US" b="1" i="0" dirty="0">
                <a:solidFill>
                  <a:schemeClr val="tx1"/>
                </a:solidFill>
                <a:effectLst/>
                <a:latin typeface="Arial" panose="020B0604020202020204" pitchFamily="34" charset="0"/>
              </a:rPr>
              <a:t>guiding principle of the downstream investment guidelines is that “what cannot be done directly, shall not be done indirectly”. </a:t>
            </a:r>
            <a:r>
              <a:rPr lang="en-US" b="0" i="0" dirty="0">
                <a:solidFill>
                  <a:schemeClr val="tx1"/>
                </a:solidFill>
                <a:effectLst/>
                <a:latin typeface="Arial" panose="020B0604020202020204" pitchFamily="34" charset="0"/>
              </a:rPr>
              <a:t>Accordingly, downstream investments which are treated as indirect foreign investment are subject to the entry routes, sectoral caps or the investment limits, as the case may be, pricing guidelines, and the attendant conditionalities for such investment as laid down in the NDI Rules.</a:t>
            </a:r>
          </a:p>
          <a:p>
            <a:pPr algn="just">
              <a:spcBef>
                <a:spcPts val="375"/>
              </a:spcBef>
              <a:spcAft>
                <a:spcPts val="600"/>
              </a:spcAft>
            </a:pPr>
            <a:r>
              <a:rPr lang="en-US" b="1" i="0" dirty="0">
                <a:solidFill>
                  <a:schemeClr val="tx1"/>
                </a:solidFill>
                <a:effectLst/>
                <a:latin typeface="Arial" panose="020B0604020202020204" pitchFamily="34" charset="0"/>
              </a:rPr>
              <a:t>Note: Based on the guiding principle of the downstream investment, the arrangements which are available for direct investment under the Rules such as investment by way of swap of equity instrument / equity capital, payment</a:t>
            </a:r>
            <a:r>
              <a:rPr lang="en-US" b="1" dirty="0">
                <a:solidFill>
                  <a:schemeClr val="tx1"/>
                </a:solidFill>
                <a:latin typeface="Arial" panose="020B0604020202020204" pitchFamily="34" charset="0"/>
              </a:rPr>
              <a:t> </a:t>
            </a:r>
            <a:r>
              <a:rPr lang="en-US" b="1" i="0" dirty="0">
                <a:solidFill>
                  <a:schemeClr val="tx1"/>
                </a:solidFill>
                <a:effectLst/>
                <a:latin typeface="Arial" panose="020B0604020202020204" pitchFamily="34" charset="0"/>
              </a:rPr>
              <a:t>arrangements / mechanism as per Rule 9(6) of the Rules etc., shall also be available for the purpose of downstream investment provided that the transaction does not circumvent the provisions contained in Rule 23 of the Rules, including the restrictions on use of borrowed funds for downstream investment.</a:t>
            </a:r>
          </a:p>
        </p:txBody>
      </p:sp>
      <p:sp>
        <p:nvSpPr>
          <p:cNvPr id="4" name="Slide Number Placeholder 3">
            <a:extLst>
              <a:ext uri="{FF2B5EF4-FFF2-40B4-BE49-F238E27FC236}">
                <a16:creationId xmlns:a16="http://schemas.microsoft.com/office/drawing/2014/main" id="{250F3AC1-7753-E407-5783-DE6DB972841A}"/>
              </a:ext>
            </a:extLst>
          </p:cNvPr>
          <p:cNvSpPr>
            <a:spLocks noGrp="1"/>
          </p:cNvSpPr>
          <p:nvPr>
            <p:ph type="sldNum" sz="quarter" idx="12"/>
          </p:nvPr>
        </p:nvSpPr>
        <p:spPr>
          <a:xfrm>
            <a:off x="6553200" y="6356350"/>
            <a:ext cx="2133600" cy="365125"/>
          </a:xfrm>
        </p:spPr>
        <p:txBody>
          <a:bodyPr/>
          <a:lstStyle/>
          <a:p>
            <a:r>
              <a:rPr lang="en-US" altLang="en-US" dirty="0"/>
              <a:t>Slide No.: </a:t>
            </a:r>
            <a:fld id="{D203EED5-EEDB-460E-9DEA-C5CDF7EE56C8}" type="slidenum">
              <a:rPr lang="en-US" altLang="en-US" smtClean="0"/>
              <a:pPr/>
              <a:t>8</a:t>
            </a:fld>
            <a:endParaRPr lang="en-US" altLang="en-US" dirty="0"/>
          </a:p>
        </p:txBody>
      </p:sp>
      <p:sp>
        <p:nvSpPr>
          <p:cNvPr id="2" name="Oval 1">
            <a:extLst>
              <a:ext uri="{FF2B5EF4-FFF2-40B4-BE49-F238E27FC236}">
                <a16:creationId xmlns:a16="http://schemas.microsoft.com/office/drawing/2014/main" id="{FBFD48EE-8797-ABBC-A639-93289FDF8E5A}"/>
              </a:ext>
            </a:extLst>
          </p:cNvPr>
          <p:cNvSpPr/>
          <p:nvPr/>
        </p:nvSpPr>
        <p:spPr>
          <a:xfrm>
            <a:off x="578118" y="5374878"/>
            <a:ext cx="8077200" cy="98147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000" dirty="0"/>
              <a:t>Under IFI Rules - What can be done directly, </a:t>
            </a:r>
            <a:br>
              <a:rPr lang="en-US" sz="2000" dirty="0"/>
            </a:br>
            <a:r>
              <a:rPr lang="en-US" sz="2000" dirty="0"/>
              <a:t>can be done indirectly!</a:t>
            </a:r>
          </a:p>
        </p:txBody>
      </p:sp>
    </p:spTree>
    <p:extLst>
      <p:ext uri="{BB962C8B-B14F-4D97-AF65-F5344CB8AC3E}">
        <p14:creationId xmlns:p14="http://schemas.microsoft.com/office/powerpoint/2010/main" val="103660803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D8FD9-EFFD-3FB7-C08C-83920C1BF1FD}"/>
              </a:ext>
            </a:extLst>
          </p:cNvPr>
          <p:cNvSpPr>
            <a:spLocks noGrp="1"/>
          </p:cNvSpPr>
          <p:nvPr>
            <p:ph type="title"/>
          </p:nvPr>
        </p:nvSpPr>
        <p:spPr/>
        <p:txBody>
          <a:bodyPr/>
          <a:lstStyle/>
          <a:p>
            <a:r>
              <a:rPr lang="en-US" dirty="0"/>
              <a:t>Definition of Startup aligned</a:t>
            </a:r>
            <a:endParaRPr lang="en-IN" dirty="0"/>
          </a:p>
        </p:txBody>
      </p:sp>
      <p:sp>
        <p:nvSpPr>
          <p:cNvPr id="3" name="Content Placeholder 2">
            <a:extLst>
              <a:ext uri="{FF2B5EF4-FFF2-40B4-BE49-F238E27FC236}">
                <a16:creationId xmlns:a16="http://schemas.microsoft.com/office/drawing/2014/main" id="{1926B984-1E15-C6FF-D9DE-CE128F0BEA05}"/>
              </a:ext>
            </a:extLst>
          </p:cNvPr>
          <p:cNvSpPr>
            <a:spLocks noGrp="1"/>
          </p:cNvSpPr>
          <p:nvPr>
            <p:ph idx="1"/>
          </p:nvPr>
        </p:nvSpPr>
        <p:spPr/>
        <p:txBody>
          <a:bodyPr>
            <a:normAutofit/>
          </a:bodyPr>
          <a:lstStyle/>
          <a:p>
            <a:pPr algn="just"/>
            <a:r>
              <a:rPr lang="en-IN" b="1" kern="100" dirty="0">
                <a:effectLst/>
                <a:latin typeface="Book Antiqua" panose="02040602050305030304" pitchFamily="18" charset="0"/>
                <a:ea typeface="Calibri" panose="020F0502020204030204" pitchFamily="34" charset="0"/>
                <a:cs typeface="Mangal" panose="02040503050203030202" pitchFamily="18" charset="0"/>
              </a:rPr>
              <a:t>RBI amends FEMA Notification 10(R) to align it with the updated definition of ‘startup’</a:t>
            </a:r>
            <a:endParaRPr lang="en-IN" kern="100" dirty="0">
              <a:effectLst/>
              <a:latin typeface="Book Antiqua" panose="02040602050305030304" pitchFamily="18" charset="0"/>
              <a:ea typeface="Calibri" panose="020F0502020204030204" pitchFamily="34" charset="0"/>
              <a:cs typeface="Mangal" panose="02040503050203030202" pitchFamily="18" charset="0"/>
            </a:endParaRPr>
          </a:p>
          <a:p>
            <a:pPr algn="just"/>
            <a:endParaRPr lang="en-US"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2000" kern="100" dirty="0">
                <a:effectLst/>
                <a:latin typeface="Book Antiqua" panose="02040602050305030304" pitchFamily="18" charset="0"/>
                <a:ea typeface="Calibri" panose="020F0502020204030204" pitchFamily="34" charset="0"/>
                <a:cs typeface="Mangal" panose="02040503050203030202" pitchFamily="18" charset="0"/>
              </a:rPr>
              <a:t>The Reserve Bank of India has notified Foreign Exchange Management (Foreign Currency Accounts by a Person Resident in India) (Fourth Amendment) Regulations, 2024. The amended norms replace the definition of the startup with the revised definition of startups, which was issued by the Department for Promotion of Industry and Internal Trade in 2019.</a:t>
            </a:r>
            <a:endParaRPr lang="en-IN"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endParaRPr lang="en-US" sz="20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2000" kern="100" dirty="0">
                <a:effectLst/>
                <a:latin typeface="Book Antiqua" panose="02040602050305030304" pitchFamily="18" charset="0"/>
                <a:ea typeface="Calibri" panose="020F0502020204030204" pitchFamily="34" charset="0"/>
                <a:cs typeface="Mangal" panose="02040503050203030202" pitchFamily="18" charset="0"/>
              </a:rPr>
              <a:t>[FEM (Foreign Currency Accounts by a Person Resident in India) (Fourth Amendment) Regulations, 2024 dated 19</a:t>
            </a:r>
            <a:r>
              <a:rPr lang="en-US" sz="2000" kern="100" baseline="30000" dirty="0">
                <a:effectLst/>
                <a:latin typeface="Book Antiqua" panose="02040602050305030304" pitchFamily="18" charset="0"/>
                <a:ea typeface="Calibri" panose="020F0502020204030204" pitchFamily="34" charset="0"/>
                <a:cs typeface="Mangal" panose="02040503050203030202" pitchFamily="18" charset="0"/>
              </a:rPr>
              <a:t>th</a:t>
            </a:r>
            <a:r>
              <a:rPr lang="en-US" sz="2000" kern="100" dirty="0">
                <a:effectLst/>
                <a:latin typeface="Book Antiqua" panose="02040602050305030304" pitchFamily="18" charset="0"/>
                <a:ea typeface="Calibri" panose="020F0502020204030204" pitchFamily="34" charset="0"/>
                <a:cs typeface="Mangal" panose="02040503050203030202" pitchFamily="18" charset="0"/>
              </a:rPr>
              <a:t> October 2024]</a:t>
            </a:r>
            <a:endParaRPr lang="en-IN" sz="2000" kern="100" dirty="0">
              <a:latin typeface="Book Antiqua" panose="02040602050305030304" pitchFamily="18" charset="0"/>
              <a:ea typeface="Calibri" panose="020F0502020204030204" pitchFamily="34" charset="0"/>
              <a:cs typeface="Mangal" panose="02040503050203030202" pitchFamily="18" charset="0"/>
            </a:endParaRPr>
          </a:p>
          <a:p>
            <a:pPr algn="just"/>
            <a:endParaRPr lang="en-IN" kern="100" dirty="0">
              <a:effectLst/>
              <a:latin typeface="Book Antiqua" panose="02040602050305030304" pitchFamily="18" charset="0"/>
              <a:ea typeface="Calibri" panose="020F0502020204030204" pitchFamily="34" charset="0"/>
              <a:cs typeface="Mangal" panose="02040503050203030202" pitchFamily="18" charset="0"/>
            </a:endParaRPr>
          </a:p>
        </p:txBody>
      </p:sp>
      <p:sp>
        <p:nvSpPr>
          <p:cNvPr id="4" name="Slide Number Placeholder 3">
            <a:extLst>
              <a:ext uri="{FF2B5EF4-FFF2-40B4-BE49-F238E27FC236}">
                <a16:creationId xmlns:a16="http://schemas.microsoft.com/office/drawing/2014/main" id="{736D1826-8398-104B-5846-C92562832191}"/>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89</a:t>
            </a:fld>
            <a:endParaRPr lang="en-US" altLang="en-US" dirty="0"/>
          </a:p>
        </p:txBody>
      </p:sp>
    </p:spTree>
    <p:extLst>
      <p:ext uri="{BB962C8B-B14F-4D97-AF65-F5344CB8AC3E}">
        <p14:creationId xmlns:p14="http://schemas.microsoft.com/office/powerpoint/2010/main" val="3161040062"/>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B24231-F734-AA9E-D3D7-EF3BD43CC537}"/>
              </a:ext>
            </a:extLst>
          </p:cNvPr>
          <p:cNvSpPr>
            <a:spLocks noGrp="1"/>
          </p:cNvSpPr>
          <p:nvPr>
            <p:ph type="title"/>
          </p:nvPr>
        </p:nvSpPr>
        <p:spPr/>
        <p:txBody>
          <a:bodyPr/>
          <a:lstStyle/>
          <a:p>
            <a:r>
              <a:rPr lang="en-IN" dirty="0"/>
              <a:t>Unauthorised entities providing forex facilities to residents</a:t>
            </a:r>
          </a:p>
        </p:txBody>
      </p:sp>
      <p:sp>
        <p:nvSpPr>
          <p:cNvPr id="3" name="Content Placeholder 2">
            <a:extLst>
              <a:ext uri="{FF2B5EF4-FFF2-40B4-BE49-F238E27FC236}">
                <a16:creationId xmlns:a16="http://schemas.microsoft.com/office/drawing/2014/main" id="{37D56CFC-ED0D-7A48-5361-78951D7BDF7B}"/>
              </a:ext>
            </a:extLst>
          </p:cNvPr>
          <p:cNvSpPr>
            <a:spLocks noGrp="1"/>
          </p:cNvSpPr>
          <p:nvPr>
            <p:ph idx="1"/>
          </p:nvPr>
        </p:nvSpPr>
        <p:spPr>
          <a:xfrm>
            <a:off x="304800" y="1295400"/>
            <a:ext cx="8515672" cy="5060950"/>
          </a:xfrm>
        </p:spPr>
        <p:txBody>
          <a:bodyPr>
            <a:normAutofit fontScale="92500" lnSpcReduction="10000"/>
          </a:bodyPr>
          <a:lstStyle/>
          <a:p>
            <a:pPr algn="just">
              <a:lnSpc>
                <a:spcPct val="107000"/>
              </a:lnSpc>
              <a:spcAft>
                <a:spcPts val="800"/>
              </a:spcAft>
            </a:pPr>
            <a:r>
              <a:rPr lang="en-IN" sz="2200" b="1" kern="100" dirty="0">
                <a:effectLst/>
                <a:latin typeface="Book Antiqua" panose="02040602050305030304" pitchFamily="18" charset="0"/>
                <a:ea typeface="Aptos" panose="020B0004020202020204" pitchFamily="34" charset="0"/>
                <a:cs typeface="Times New Roman" panose="02020603050405020304" pitchFamily="18" charset="0"/>
              </a:rPr>
              <a:t>RBI raises caution against unauthorised entities providing forex facilities to residents:</a:t>
            </a:r>
            <a:endParaRPr lang="en-IN" sz="2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700" kern="100" dirty="0">
                <a:effectLst/>
                <a:latin typeface="Book Antiqua" panose="02040602050305030304" pitchFamily="18" charset="0"/>
                <a:ea typeface="Aptos" panose="020B0004020202020204" pitchFamily="34" charset="0"/>
                <a:cs typeface="Times New Roman" panose="02020603050405020304" pitchFamily="18" charset="0"/>
              </a:rPr>
              <a:t>RBI has raised caution against unauthorised entities offering foreign exchange (forex) trading facilities to Indian residents with promises of disproportionate/exorbitant returns. Such entities take recourse to engaging local agents who open accounts at different bank branches for collecting money towards margin, investment, charges, etc. These accounts are opened in the name of individuals, proprietary concerns, trading firms, etc., and the transactions in such accounts are not found to be commensurate with the stated purpose for opening the account in several cases. RBI has is also observed that these entities are providing options to residents to remit/deposit funds in Rupees for undertaking unauthorised forex transactions using domestic payment systems like online transfers, payment gateways, etc. RBI has brought FEMA provisions and other directions issued by them to the attention of the Authorised Dealer Banks and  advised them to be more vigilant and exercise greater caution in this regard. Further, RBI has mandated such AD Cat-I banks to report an account being used to facilitate unauthorised forex trading to the Directorate of Enforcement, Government of India. </a:t>
            </a:r>
            <a:endParaRPr lang="en-IN" sz="17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700"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[A.P. (DIR Series 2024-25) Circular No. 2, dated 24-4-2024]</a:t>
            </a:r>
            <a:endParaRPr lang="en-IN" sz="1700" kern="100" dirty="0">
              <a:effectLst/>
              <a:latin typeface="Aptos" panose="020B0004020202020204" pitchFamily="34" charset="0"/>
              <a:ea typeface="Aptos" panose="020B0004020202020204" pitchFamily="34" charset="0"/>
              <a:cs typeface="Times New Roman" panose="02020603050405020304" pitchFamily="18" charset="0"/>
            </a:endParaRPr>
          </a:p>
          <a:p>
            <a:pPr marL="0" indent="0">
              <a:lnSpc>
                <a:spcPct val="107000"/>
              </a:lnSpc>
              <a:spcAft>
                <a:spcPts val="800"/>
              </a:spcAft>
              <a:buNone/>
            </a:pPr>
            <a:r>
              <a:rPr lang="en-IN" sz="1700" kern="100" dirty="0">
                <a:effectLst/>
                <a:latin typeface="Book Antiqua" panose="02040602050305030304" pitchFamily="18" charset="0"/>
                <a:ea typeface="Aptos" panose="020B0004020202020204" pitchFamily="34" charset="0"/>
                <a:cs typeface="Times New Roman" panose="02020603050405020304" pitchFamily="18" charset="0"/>
              </a:rPr>
              <a:t> </a:t>
            </a:r>
            <a:endParaRPr lang="en-IN" sz="17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IN" dirty="0"/>
          </a:p>
        </p:txBody>
      </p:sp>
      <p:sp>
        <p:nvSpPr>
          <p:cNvPr id="4" name="Slide Number Placeholder 3">
            <a:extLst>
              <a:ext uri="{FF2B5EF4-FFF2-40B4-BE49-F238E27FC236}">
                <a16:creationId xmlns:a16="http://schemas.microsoft.com/office/drawing/2014/main" id="{B68AFE9F-02D3-2948-B277-1CC893B7FE0B}"/>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90</a:t>
            </a:fld>
            <a:endParaRPr lang="en-US" altLang="en-US" dirty="0"/>
          </a:p>
        </p:txBody>
      </p:sp>
    </p:spTree>
    <p:extLst>
      <p:ext uri="{BB962C8B-B14F-4D97-AF65-F5344CB8AC3E}">
        <p14:creationId xmlns:p14="http://schemas.microsoft.com/office/powerpoint/2010/main" val="63154546"/>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54832-E104-6E44-D54D-4812A8901822}"/>
              </a:ext>
            </a:extLst>
          </p:cNvPr>
          <p:cNvSpPr>
            <a:spLocks noGrp="1"/>
          </p:cNvSpPr>
          <p:nvPr>
            <p:ph type="title"/>
          </p:nvPr>
        </p:nvSpPr>
        <p:spPr/>
        <p:txBody>
          <a:bodyPr/>
          <a:lstStyle/>
          <a:p>
            <a:r>
              <a:rPr lang="en-US" dirty="0"/>
              <a:t>Current Account for settlement of export and import transactions in INR</a:t>
            </a:r>
            <a:endParaRPr lang="en-IN" dirty="0"/>
          </a:p>
        </p:txBody>
      </p:sp>
      <p:sp>
        <p:nvSpPr>
          <p:cNvPr id="3" name="Content Placeholder 2">
            <a:extLst>
              <a:ext uri="{FF2B5EF4-FFF2-40B4-BE49-F238E27FC236}">
                <a16:creationId xmlns:a16="http://schemas.microsoft.com/office/drawing/2014/main" id="{EDA846F9-3DFA-6B34-7BA6-899F32308356}"/>
              </a:ext>
            </a:extLst>
          </p:cNvPr>
          <p:cNvSpPr>
            <a:spLocks noGrp="1"/>
          </p:cNvSpPr>
          <p:nvPr>
            <p:ph idx="1"/>
          </p:nvPr>
        </p:nvSpPr>
        <p:spPr>
          <a:xfrm>
            <a:off x="304800" y="1295400"/>
            <a:ext cx="8229600" cy="5060950"/>
          </a:xfrm>
        </p:spPr>
        <p:txBody>
          <a:bodyPr>
            <a:normAutofit/>
          </a:bodyPr>
          <a:lstStyle/>
          <a:p>
            <a:pPr algn="just">
              <a:lnSpc>
                <a:spcPct val="107000"/>
              </a:lnSpc>
            </a:pPr>
            <a:r>
              <a:rPr lang="en-IN" b="1" kern="100" dirty="0">
                <a:effectLst/>
                <a:latin typeface="Book Antiqua" panose="02040602050305030304" pitchFamily="18" charset="0"/>
                <a:ea typeface="Aptos" panose="020B0004020202020204" pitchFamily="34" charset="0"/>
                <a:cs typeface="Times New Roman" panose="02020603050405020304" pitchFamily="18" charset="0"/>
              </a:rPr>
              <a:t>Facility to AD Banks for opening additional current account for settlement of export transactions now extended for settlement of import transactions as well:</a:t>
            </a:r>
            <a:endParaRPr lang="en-IN"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pPr>
            <a:r>
              <a:rPr lang="en-IN" kern="100" dirty="0">
                <a:effectLst/>
                <a:latin typeface="Book Antiqua" panose="02040602050305030304" pitchFamily="18" charset="0"/>
                <a:ea typeface="Times New Roman" panose="02020603050405020304" pitchFamily="18" charset="0"/>
                <a:cs typeface="Times New Roman" panose="02020603050405020304" pitchFamily="18" charset="0"/>
              </a:rPr>
              <a:t>AD Category-I banks who maintain Special Rupee Vostro Account vide </a:t>
            </a:r>
            <a:r>
              <a:rPr lang="en-IN" u="none" strike="noStrike" kern="100" dirty="0">
                <a:effectLst/>
                <a:latin typeface="Book Antiqua" panose="02040602050305030304" pitchFamily="18" charset="0"/>
                <a:ea typeface="Times New Roman" panose="02020603050405020304" pitchFamily="18" charset="0"/>
                <a:cs typeface="Times New Roman" panose="02020603050405020304" pitchFamily="18" charset="0"/>
              </a:rPr>
              <a:t>A.P. (DIR Series) Circular No. 10, dated July 11, 2022</a:t>
            </a:r>
            <a:r>
              <a:rPr lang="en-IN" kern="100" dirty="0">
                <a:effectLst/>
                <a:latin typeface="Book Antiqua" panose="02040602050305030304" pitchFamily="18" charset="0"/>
                <a:ea typeface="Times New Roman" panose="02020603050405020304" pitchFamily="18" charset="0"/>
                <a:cs typeface="Times New Roman" panose="02020603050405020304" pitchFamily="18" charset="0"/>
              </a:rPr>
              <a:t> on International Trade Settlement in Indian Rupees (INR) were earlier permitted to open an additional special current account for its constituents, exclusively for settlement of export transactions.</a:t>
            </a:r>
            <a:r>
              <a:rPr lang="en-IN" kern="100" dirty="0">
                <a:effectLst/>
                <a:latin typeface="Book Antiqua" panose="02040602050305030304" pitchFamily="18" charset="0"/>
                <a:ea typeface="Aptos" panose="020B0004020202020204" pitchFamily="34" charset="0"/>
                <a:cs typeface="Times New Roman" panose="02020603050405020304" pitchFamily="18" charset="0"/>
              </a:rPr>
              <a:t> Now, this facility has been extended for import transactions as well. </a:t>
            </a:r>
            <a:endParaRPr lang="en-IN"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[RBI </a:t>
            </a:r>
            <a:r>
              <a:rPr lang="en-IN" b="1" kern="100" dirty="0">
                <a:effectLst/>
                <a:latin typeface="Book Antiqua" panose="02040602050305030304" pitchFamily="18" charset="0"/>
                <a:ea typeface="Aptos" panose="020B0004020202020204" pitchFamily="34" charset="0"/>
                <a:cs typeface="Arial" panose="020B0604020202020204" pitchFamily="34" charset="0"/>
              </a:rPr>
              <a:t>FED C</a:t>
            </a:r>
            <a:r>
              <a:rPr lang="en-IN" b="1" kern="100" dirty="0">
                <a:latin typeface="Book Antiqua" panose="02040602050305030304" pitchFamily="18" charset="0"/>
                <a:ea typeface="Aptos" panose="020B0004020202020204" pitchFamily="34" charset="0"/>
              </a:rPr>
              <a:t>i</a:t>
            </a:r>
            <a:r>
              <a:rPr lang="en-IN" b="1" kern="100" dirty="0">
                <a:effectLst/>
                <a:latin typeface="Book Antiqua" panose="02040602050305030304" pitchFamily="18" charset="0"/>
                <a:ea typeface="Aptos" panose="020B0004020202020204" pitchFamily="34" charset="0"/>
                <a:cs typeface="Arial" panose="020B0604020202020204" pitchFamily="34" charset="0"/>
              </a:rPr>
              <a:t>rcular NO. 11</a:t>
            </a:r>
            <a:r>
              <a:rPr lang="en-IN" kern="100" dirty="0">
                <a:effectLst/>
                <a:latin typeface="Book Antiqua" panose="02040602050305030304" pitchFamily="18" charset="0"/>
                <a:ea typeface="Aptos" panose="020B0004020202020204" pitchFamily="34" charset="0"/>
                <a:cs typeface="Arial" panose="020B0604020202020204" pitchFamily="34" charset="0"/>
              </a:rPr>
              <a:t>, </a:t>
            </a:r>
            <a:r>
              <a:rPr lang="en-IN" b="1" kern="100" dirty="0">
                <a:effectLst/>
                <a:latin typeface="Book Antiqua" panose="02040602050305030304" pitchFamily="18" charset="0"/>
                <a:ea typeface="Aptos" panose="020B0004020202020204" pitchFamily="34" charset="0"/>
                <a:cs typeface="Arial" panose="020B0604020202020204" pitchFamily="34" charset="0"/>
              </a:rPr>
              <a:t>dated 11-6-2024</a:t>
            </a:r>
            <a:r>
              <a:rPr lang="en-IN"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a:t>
            </a:r>
            <a:endParaRPr lang="en-IN" kern="100" dirty="0">
              <a:effectLst/>
              <a:latin typeface="Aptos" panose="020B0004020202020204" pitchFamily="34" charset="0"/>
              <a:ea typeface="Aptos" panose="020B0004020202020204" pitchFamily="34" charset="0"/>
              <a:cs typeface="Times New Roman" panose="02020603050405020304" pitchFamily="18" charset="0"/>
            </a:endParaRPr>
          </a:p>
          <a:p>
            <a:pPr algn="just"/>
            <a:endParaRPr lang="en-IN" sz="3200" dirty="0"/>
          </a:p>
        </p:txBody>
      </p:sp>
      <p:sp>
        <p:nvSpPr>
          <p:cNvPr id="4" name="Slide Number Placeholder 3">
            <a:extLst>
              <a:ext uri="{FF2B5EF4-FFF2-40B4-BE49-F238E27FC236}">
                <a16:creationId xmlns:a16="http://schemas.microsoft.com/office/drawing/2014/main" id="{89E164FB-6D7D-AB8C-EDF2-ACA1F4593C31}"/>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91</a:t>
            </a:fld>
            <a:endParaRPr lang="en-US" altLang="en-US" dirty="0"/>
          </a:p>
        </p:txBody>
      </p:sp>
    </p:spTree>
    <p:extLst>
      <p:ext uri="{BB962C8B-B14F-4D97-AF65-F5344CB8AC3E}">
        <p14:creationId xmlns:p14="http://schemas.microsoft.com/office/powerpoint/2010/main" val="49456467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2CCD6-C16F-9212-CC11-5C718B4288D8}"/>
              </a:ext>
            </a:extLst>
          </p:cNvPr>
          <p:cNvSpPr>
            <a:spLocks noGrp="1"/>
          </p:cNvSpPr>
          <p:nvPr>
            <p:ph type="title"/>
          </p:nvPr>
        </p:nvSpPr>
        <p:spPr/>
        <p:txBody>
          <a:bodyPr/>
          <a:lstStyle/>
          <a:p>
            <a:r>
              <a:rPr lang="en-IN" dirty="0"/>
              <a:t>Draft Import and Export Regulations</a:t>
            </a:r>
          </a:p>
        </p:txBody>
      </p:sp>
      <p:sp>
        <p:nvSpPr>
          <p:cNvPr id="3" name="Content Placeholder 2">
            <a:extLst>
              <a:ext uri="{FF2B5EF4-FFF2-40B4-BE49-F238E27FC236}">
                <a16:creationId xmlns:a16="http://schemas.microsoft.com/office/drawing/2014/main" id="{1656265D-A8F9-31F1-42CE-F928326ED9EA}"/>
              </a:ext>
            </a:extLst>
          </p:cNvPr>
          <p:cNvSpPr>
            <a:spLocks noGrp="1"/>
          </p:cNvSpPr>
          <p:nvPr>
            <p:ph idx="1"/>
          </p:nvPr>
        </p:nvSpPr>
        <p:spPr/>
        <p:txBody>
          <a:bodyPr>
            <a:normAutofit fontScale="70000" lnSpcReduction="20000"/>
          </a:bodyPr>
          <a:lstStyle/>
          <a:p>
            <a:pPr algn="just">
              <a:lnSpc>
                <a:spcPct val="107000"/>
              </a:lnSpc>
              <a:spcAft>
                <a:spcPts val="800"/>
              </a:spcAft>
            </a:pPr>
            <a:r>
              <a:rPr lang="en-IN" sz="2800" b="1" kern="100" dirty="0">
                <a:effectLst/>
                <a:latin typeface="Book Antiqua" panose="02040602050305030304" pitchFamily="18" charset="0"/>
                <a:ea typeface="Aptos" panose="020B0004020202020204" pitchFamily="34" charset="0"/>
                <a:cs typeface="Times New Roman" panose="02020603050405020304" pitchFamily="18" charset="0"/>
              </a:rPr>
              <a:t>Draft Import and Export Regulations issued for public response:</a:t>
            </a:r>
            <a:endParaRPr lang="en-IN" sz="2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IN" sz="2800" dirty="0">
                <a:solidFill>
                  <a:srgbClr val="000000"/>
                </a:solidFill>
                <a:effectLst/>
                <a:latin typeface="Book Antiqua" panose="02040602050305030304" pitchFamily="18" charset="0"/>
                <a:ea typeface="Aptos" panose="020B0004020202020204" pitchFamily="34" charset="0"/>
              </a:rPr>
              <a:t>The Notifications dealing with Import and Export are in force since RBI has decided to rationalise regulations that cover export and import transactions. The proposed regulations are intended to promote ease of doing business, especially for small exporters and importers. They are also intended to empower Authorised Dealer banks to provide quicker and more efficient service to their foreign exchange customers. The draft regulations under FEMA and draft directions meant for Authorised Dealer banks are available online on RBI’s website for public response. Comments/feedback on the draft proposals (regulations as well as directions) may be forwarded by September 01, 2024. Readers are welcome to share their feedback with BCAS which will compile and share response to RBI.</a:t>
            </a:r>
            <a:endParaRPr lang="en-IN" sz="2800" dirty="0">
              <a:solidFill>
                <a:srgbClr val="000000"/>
              </a:solidFill>
              <a:effectLst/>
              <a:latin typeface="Arial" panose="020B0604020202020204" pitchFamily="34" charset="0"/>
              <a:ea typeface="Aptos" panose="020B0004020202020204" pitchFamily="34" charset="0"/>
            </a:endParaRPr>
          </a:p>
          <a:p>
            <a:pPr algn="just">
              <a:lnSpc>
                <a:spcPct val="107000"/>
              </a:lnSpc>
              <a:spcAft>
                <a:spcPts val="800"/>
              </a:spcAft>
            </a:pPr>
            <a:r>
              <a:rPr lang="en-IN" sz="2800"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[Press Release: 2024-2025/615 dated 2</a:t>
            </a:r>
            <a:r>
              <a:rPr lang="en-IN" sz="2800" kern="0" baseline="3000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nd</a:t>
            </a:r>
            <a:r>
              <a:rPr lang="en-IN" sz="2800"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 July 2024]</a:t>
            </a:r>
            <a:r>
              <a:rPr lang="en-IN" sz="2800" kern="100" dirty="0">
                <a:effectLst/>
                <a:latin typeface="Book Antiqua" panose="02040602050305030304" pitchFamily="18" charset="0"/>
                <a:ea typeface="Aptos" panose="020B0004020202020204" pitchFamily="34" charset="0"/>
                <a:cs typeface="Times New Roman" panose="02020603050405020304" pitchFamily="18" charset="0"/>
              </a:rPr>
              <a:t> </a:t>
            </a:r>
          </a:p>
          <a:p>
            <a:pPr algn="just">
              <a:lnSpc>
                <a:spcPct val="107000"/>
              </a:lnSpc>
              <a:spcAft>
                <a:spcPts val="800"/>
              </a:spcAft>
            </a:pPr>
            <a:endParaRPr lang="en-IN" sz="2800" kern="100" dirty="0">
              <a:latin typeface="Book Antiqua" panose="0204060205030503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IN" sz="2800" b="1" kern="100" dirty="0">
                <a:effectLst/>
                <a:latin typeface="Book Antiqua" panose="02040602050305030304" pitchFamily="18" charset="0"/>
                <a:ea typeface="Aptos" panose="020B0004020202020204" pitchFamily="34" charset="0"/>
                <a:cs typeface="Times New Roman" panose="02020603050405020304" pitchFamily="18" charset="0"/>
              </a:rPr>
              <a:t>Final regulations are still not out</a:t>
            </a:r>
            <a:endParaRPr lang="en-IN" sz="2800" b="1"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FAB517F-4BFA-76D5-0C00-6BDA10043161}"/>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92</a:t>
            </a:fld>
            <a:endParaRPr lang="en-US" altLang="en-US" dirty="0"/>
          </a:p>
        </p:txBody>
      </p:sp>
    </p:spTree>
    <p:extLst>
      <p:ext uri="{BB962C8B-B14F-4D97-AF65-F5344CB8AC3E}">
        <p14:creationId xmlns:p14="http://schemas.microsoft.com/office/powerpoint/2010/main" val="921270610"/>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8FC8B-4805-60D5-1200-BE462183CB19}"/>
              </a:ext>
            </a:extLst>
          </p:cNvPr>
          <p:cNvSpPr>
            <a:spLocks noGrp="1"/>
          </p:cNvSpPr>
          <p:nvPr>
            <p:ph type="title"/>
          </p:nvPr>
        </p:nvSpPr>
        <p:spPr/>
        <p:txBody>
          <a:bodyPr/>
          <a:lstStyle/>
          <a:p>
            <a:r>
              <a:rPr lang="en-US" dirty="0"/>
              <a:t>LRS Amendments</a:t>
            </a:r>
            <a:endParaRPr lang="en-IN" dirty="0"/>
          </a:p>
        </p:txBody>
      </p:sp>
      <p:sp>
        <p:nvSpPr>
          <p:cNvPr id="3" name="Content Placeholder 2">
            <a:extLst>
              <a:ext uri="{FF2B5EF4-FFF2-40B4-BE49-F238E27FC236}">
                <a16:creationId xmlns:a16="http://schemas.microsoft.com/office/drawing/2014/main" id="{457E036B-7EED-FB93-9B4B-AE9BEA1EA89E}"/>
              </a:ext>
            </a:extLst>
          </p:cNvPr>
          <p:cNvSpPr>
            <a:spLocks noGrp="1"/>
          </p:cNvSpPr>
          <p:nvPr>
            <p:ph idx="1"/>
          </p:nvPr>
        </p:nvSpPr>
        <p:spPr/>
        <p:txBody>
          <a:bodyPr>
            <a:normAutofit fontScale="92500" lnSpcReduction="20000"/>
          </a:bodyPr>
          <a:lstStyle/>
          <a:p>
            <a:pPr algn="just">
              <a:lnSpc>
                <a:spcPct val="107000"/>
              </a:lnSpc>
              <a:spcAft>
                <a:spcPts val="800"/>
              </a:spcAft>
            </a:pPr>
            <a:r>
              <a:rPr lang="en-IN" sz="2000" b="1" kern="100" dirty="0">
                <a:effectLst/>
                <a:latin typeface="Book Antiqua" panose="02040602050305030304" pitchFamily="18" charset="0"/>
                <a:ea typeface="Aptos" panose="020B0004020202020204" pitchFamily="34" charset="0"/>
                <a:cs typeface="Times New Roman" panose="02020603050405020304" pitchFamily="18" charset="0"/>
              </a:rPr>
              <a:t>Limits applicable on remittances allowed with online filing of Form A2 now removed:</a:t>
            </a: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kern="100" dirty="0">
                <a:effectLst/>
                <a:latin typeface="Book Antiqua" panose="02040602050305030304" pitchFamily="18" charset="0"/>
                <a:ea typeface="Aptos" panose="020B0004020202020204" pitchFamily="34" charset="0"/>
                <a:cs typeface="Times New Roman" panose="02020603050405020304" pitchFamily="18" charset="0"/>
              </a:rPr>
              <a:t>RBI has allowed online filing of Form A2 for remittances for transactions with an upper limit of USD 25,000 for individuals and USD 100,000 for corporates. RBI has now decided to allow remittance through online filing of Form A2 without any limit. </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r>
              <a:rPr lang="en-IN" sz="1800"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[A.P. (DIR SERIES 2024-25) CIRCULAR NO. 12, DATED 3-7-2024]</a:t>
            </a:r>
            <a:endParaRPr lang="en-IN" sz="18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07000"/>
              </a:lnSpc>
              <a:spcAft>
                <a:spcPts val="800"/>
              </a:spcAft>
            </a:pPr>
            <a:endParaRPr lang="en-IN" sz="2000" b="1" kern="100" dirty="0">
              <a:effectLst/>
              <a:latin typeface="Book Antiqua" panose="02040602050305030304" pitchFamily="18" charset="0"/>
              <a:ea typeface="Aptos" panose="020B0004020202020204" pitchFamily="34" charset="0"/>
              <a:cs typeface="Times New Roman" panose="02020603050405020304" pitchFamily="18" charset="0"/>
            </a:endParaRPr>
          </a:p>
          <a:p>
            <a:pPr algn="just">
              <a:lnSpc>
                <a:spcPct val="107000"/>
              </a:lnSpc>
              <a:spcAft>
                <a:spcPts val="800"/>
              </a:spcAft>
            </a:pPr>
            <a:r>
              <a:rPr lang="en-IN" sz="2000" b="1" kern="100" dirty="0">
                <a:effectLst/>
                <a:latin typeface="Book Antiqua" panose="02040602050305030304" pitchFamily="18" charset="0"/>
                <a:ea typeface="Aptos" panose="020B0004020202020204" pitchFamily="34" charset="0"/>
                <a:cs typeface="Times New Roman" panose="02020603050405020304" pitchFamily="18" charset="0"/>
              </a:rPr>
              <a:t>Form A2 applicable for all cross-border remittances: </a:t>
            </a:r>
            <a:endParaRPr lang="en-IN" sz="20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IN" sz="1800" dirty="0">
                <a:solidFill>
                  <a:srgbClr val="000000"/>
                </a:solidFill>
                <a:effectLst/>
                <a:latin typeface="Book Antiqua" panose="02040602050305030304" pitchFamily="18" charset="0"/>
                <a:ea typeface="Aptos" panose="020B0004020202020204" pitchFamily="34" charset="0"/>
              </a:rPr>
              <a:t>For any current account transaction upto USD 25,000 Authorised Dealers are permitted to release foreign exchange on the basis of a simple letter containing basic information. No other documents were required including Form A2. However, RBI has now decided that Authorised Dealers shall obtain Form A2 in physical or digital form for all cross-border remittances irrespective of the value of transaction. </a:t>
            </a:r>
            <a:endParaRPr lang="en-IN" sz="1800" dirty="0">
              <a:solidFill>
                <a:srgbClr val="000000"/>
              </a:solidFill>
              <a:effectLst/>
              <a:latin typeface="Arial" panose="020B0604020202020204" pitchFamily="34" charset="0"/>
              <a:ea typeface="Aptos" panose="020B0004020202020204" pitchFamily="34" charset="0"/>
            </a:endParaRPr>
          </a:p>
          <a:p>
            <a:pPr algn="just">
              <a:lnSpc>
                <a:spcPct val="107000"/>
              </a:lnSpc>
              <a:spcAft>
                <a:spcPts val="800"/>
              </a:spcAft>
            </a:pPr>
            <a:r>
              <a:rPr lang="en-IN" sz="1800" b="1" kern="0" dirty="0">
                <a:solidFill>
                  <a:srgbClr val="000000"/>
                </a:solidFill>
                <a:effectLst/>
                <a:latin typeface="Book Antiqua" panose="02040602050305030304" pitchFamily="18" charset="0"/>
                <a:ea typeface="Aptos" panose="020B0004020202020204" pitchFamily="34" charset="0"/>
                <a:cs typeface="Arial" panose="020B0604020202020204" pitchFamily="34" charset="0"/>
              </a:rPr>
              <a:t>A.P. (DIR SERIES 2024-25) CIRCULAR NO. 13, DATED 3-7-2024</a:t>
            </a:r>
            <a:endParaRPr lang="en-IN" dirty="0"/>
          </a:p>
        </p:txBody>
      </p:sp>
      <p:sp>
        <p:nvSpPr>
          <p:cNvPr id="4" name="Slide Number Placeholder 3">
            <a:extLst>
              <a:ext uri="{FF2B5EF4-FFF2-40B4-BE49-F238E27FC236}">
                <a16:creationId xmlns:a16="http://schemas.microsoft.com/office/drawing/2014/main" id="{B211B6F3-0A80-B111-D8EC-3AE48EEB7D9F}"/>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93</a:t>
            </a:fld>
            <a:endParaRPr lang="en-US" altLang="en-US" dirty="0"/>
          </a:p>
        </p:txBody>
      </p:sp>
    </p:spTree>
    <p:extLst>
      <p:ext uri="{BB962C8B-B14F-4D97-AF65-F5344CB8AC3E}">
        <p14:creationId xmlns:p14="http://schemas.microsoft.com/office/powerpoint/2010/main" val="137083354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5D5C2-7021-BF2C-7C28-3FF2BA9699FC}"/>
              </a:ext>
            </a:extLst>
          </p:cNvPr>
          <p:cNvSpPr>
            <a:spLocks noGrp="1"/>
          </p:cNvSpPr>
          <p:nvPr>
            <p:ph type="title"/>
          </p:nvPr>
        </p:nvSpPr>
        <p:spPr/>
        <p:txBody>
          <a:bodyPr/>
          <a:lstStyle/>
          <a:p>
            <a:r>
              <a:rPr lang="en-US" dirty="0"/>
              <a:t>LRS Reporting Changes</a:t>
            </a:r>
            <a:endParaRPr lang="en-IN" dirty="0"/>
          </a:p>
        </p:txBody>
      </p:sp>
      <p:sp>
        <p:nvSpPr>
          <p:cNvPr id="3" name="Content Placeholder 2">
            <a:extLst>
              <a:ext uri="{FF2B5EF4-FFF2-40B4-BE49-F238E27FC236}">
                <a16:creationId xmlns:a16="http://schemas.microsoft.com/office/drawing/2014/main" id="{0540C44A-2376-19B7-03D8-3554F0A82A26}"/>
              </a:ext>
            </a:extLst>
          </p:cNvPr>
          <p:cNvSpPr>
            <a:spLocks noGrp="1"/>
          </p:cNvSpPr>
          <p:nvPr>
            <p:ph idx="1"/>
          </p:nvPr>
        </p:nvSpPr>
        <p:spPr/>
        <p:txBody>
          <a:bodyPr>
            <a:normAutofit fontScale="92500" lnSpcReduction="10000"/>
          </a:bodyPr>
          <a:lstStyle/>
          <a:p>
            <a:pPr algn="just">
              <a:lnSpc>
                <a:spcPct val="115000"/>
              </a:lnSpc>
              <a:spcAft>
                <a:spcPts val="800"/>
              </a:spcAft>
            </a:pPr>
            <a:r>
              <a:rPr lang="en-IN" sz="2300" b="1" kern="100" dirty="0">
                <a:effectLst/>
                <a:latin typeface="Book Antiqua" panose="02040602050305030304" pitchFamily="18" charset="0"/>
                <a:ea typeface="Aptos" panose="020B0004020202020204" pitchFamily="34" charset="0"/>
                <a:cs typeface="Times New Roman" panose="02020603050405020304" pitchFamily="18" charset="0"/>
              </a:rPr>
              <a:t>Discontinuation of monthly LRS returns to be submitted by Banks</a:t>
            </a:r>
            <a:r>
              <a:rPr lang="en-IN" sz="2300" kern="100" dirty="0">
                <a:effectLst/>
                <a:latin typeface="Book Antiqua" panose="02040602050305030304" pitchFamily="18" charset="0"/>
                <a:ea typeface="Aptos" panose="020B0004020202020204" pitchFamily="34" charset="0"/>
                <a:cs typeface="Times New Roman" panose="02020603050405020304" pitchFamily="18" charset="0"/>
              </a:rPr>
              <a:t> </a:t>
            </a:r>
            <a:endParaRPr lang="en-IN" sz="23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pPr>
            <a:r>
              <a:rPr lang="en-IN" sz="2200" kern="100" dirty="0">
                <a:effectLst/>
                <a:latin typeface="Book Antiqua" panose="02040602050305030304" pitchFamily="18" charset="0"/>
                <a:ea typeface="Aptos" panose="020B0004020202020204" pitchFamily="34" charset="0"/>
                <a:cs typeface="Times New Roman" panose="02020603050405020304" pitchFamily="18" charset="0"/>
              </a:rPr>
              <a:t>AD Category-I banks were required to </a:t>
            </a:r>
            <a:r>
              <a:rPr lang="en-IN" sz="2200" kern="100" dirty="0">
                <a:effectLst/>
                <a:latin typeface="Book Antiqua" panose="02040602050305030304" pitchFamily="18" charset="0"/>
                <a:ea typeface="Times New Roman" panose="02020603050405020304" pitchFamily="18" charset="0"/>
                <a:cs typeface="Times New Roman" panose="02020603050405020304" pitchFamily="18" charset="0"/>
              </a:rPr>
              <a:t>furnish information on the number of applications received and total amount remitted under LRS on a monthly basis in the Centralised Information Management System (CIMS). </a:t>
            </a:r>
            <a:r>
              <a:rPr lang="en-IN" sz="2200" kern="100" dirty="0">
                <a:effectLst/>
                <a:latin typeface="Book Antiqua" panose="02040602050305030304" pitchFamily="18" charset="0"/>
                <a:ea typeface="Aptos" panose="020B0004020202020204" pitchFamily="34" charset="0"/>
                <a:cs typeface="Times New Roman" panose="02020603050405020304" pitchFamily="18" charset="0"/>
              </a:rPr>
              <a:t>This requirement has been discontinued from the reporting month of September 2024. The banks will be required to upload only transaction-wise information under LRS daily return at the close of business of the next working day. </a:t>
            </a:r>
          </a:p>
          <a:p>
            <a:pPr algn="just">
              <a:lnSpc>
                <a:spcPct val="115000"/>
              </a:lnSpc>
              <a:spcAft>
                <a:spcPts val="800"/>
              </a:spcAft>
            </a:pPr>
            <a:r>
              <a:rPr lang="en-IN" sz="2200" kern="100" dirty="0">
                <a:effectLst/>
                <a:latin typeface="Book Antiqua" panose="02040602050305030304" pitchFamily="18" charset="0"/>
                <a:ea typeface="Aptos" panose="020B0004020202020204" pitchFamily="34" charset="0"/>
                <a:cs typeface="Times New Roman" panose="02020603050405020304" pitchFamily="18" charset="0"/>
              </a:rPr>
              <a:t>The </a:t>
            </a:r>
            <a:r>
              <a:rPr lang="en-IN" sz="2200" u="none" strike="noStrike" kern="100" dirty="0">
                <a:effectLst/>
                <a:latin typeface="Book Antiqua" panose="02040602050305030304" pitchFamily="18" charset="0"/>
                <a:ea typeface="Aptos" panose="020B0004020202020204" pitchFamily="34" charset="0"/>
                <a:cs typeface="Times New Roman" panose="02020603050405020304" pitchFamily="18" charset="0"/>
              </a:rPr>
              <a:t>Master Direction -Reporting under Foreign Exchange Management Act, 1999</a:t>
            </a:r>
            <a:r>
              <a:rPr lang="en-IN" sz="2200" kern="100" dirty="0">
                <a:effectLst/>
                <a:latin typeface="Book Antiqua" panose="02040602050305030304" pitchFamily="18" charset="0"/>
                <a:ea typeface="Aptos" panose="020B0004020202020204" pitchFamily="34" charset="0"/>
                <a:cs typeface="Times New Roman" panose="02020603050405020304" pitchFamily="18" charset="0"/>
              </a:rPr>
              <a:t> has also been updated to reflect this change.</a:t>
            </a:r>
            <a:r>
              <a:rPr lang="en-IN" sz="2200" u="sng" kern="100" dirty="0">
                <a:solidFill>
                  <a:srgbClr val="0000FF"/>
                </a:solidFill>
                <a:effectLst/>
                <a:latin typeface="Book Antiqua" panose="02040602050305030304" pitchFamily="18" charset="0"/>
                <a:ea typeface="Aptos" panose="020B0004020202020204" pitchFamily="34" charset="0"/>
                <a:cs typeface="Times New Roman" panose="02020603050405020304" pitchFamily="18" charset="0"/>
              </a:rPr>
              <a:t> </a:t>
            </a:r>
            <a:endParaRPr lang="en-IN" sz="2200" kern="100" dirty="0">
              <a:effectLst/>
              <a:latin typeface="Aptos" panose="020B0004020202020204" pitchFamily="34" charset="0"/>
              <a:ea typeface="Aptos" panose="020B0004020202020204" pitchFamily="34" charset="0"/>
              <a:cs typeface="Times New Roman" panose="02020603050405020304" pitchFamily="18" charset="0"/>
            </a:endParaRPr>
          </a:p>
          <a:p>
            <a:pPr algn="just">
              <a:lnSpc>
                <a:spcPct val="115000"/>
              </a:lnSpc>
              <a:spcAft>
                <a:spcPts val="800"/>
              </a:spcAft>
            </a:pPr>
            <a:r>
              <a:rPr lang="en-IN" sz="2200" b="1" kern="100" dirty="0">
                <a:effectLst/>
                <a:latin typeface="Book Antiqua" panose="02040602050305030304" pitchFamily="18" charset="0"/>
                <a:ea typeface="Times New Roman" panose="02020603050405020304" pitchFamily="18" charset="0"/>
                <a:cs typeface="Arial" panose="020B0604020202020204" pitchFamily="34" charset="0"/>
              </a:rPr>
              <a:t>A.P. (DIR SERIES 2024-25) Circular No. 16</a:t>
            </a:r>
            <a:r>
              <a:rPr lang="en-IN" sz="2200" kern="100" dirty="0">
                <a:effectLst/>
                <a:latin typeface="Book Antiqua" panose="02040602050305030304" pitchFamily="18" charset="0"/>
                <a:ea typeface="Times New Roman" panose="02020603050405020304" pitchFamily="18" charset="0"/>
                <a:cs typeface="Arial" panose="020B0604020202020204" pitchFamily="34" charset="0"/>
              </a:rPr>
              <a:t>, </a:t>
            </a:r>
            <a:r>
              <a:rPr lang="en-IN" sz="2200" b="1" kern="100" dirty="0">
                <a:effectLst/>
                <a:latin typeface="Book Antiqua" panose="02040602050305030304" pitchFamily="18" charset="0"/>
                <a:ea typeface="Times New Roman" panose="02020603050405020304" pitchFamily="18" charset="0"/>
                <a:cs typeface="Arial" panose="020B0604020202020204" pitchFamily="34" charset="0"/>
              </a:rPr>
              <a:t>dated 6-9-2024</a:t>
            </a:r>
            <a:endParaRPr lang="en-IN" sz="22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20C170A-C60E-41F1-2091-60D837137213}"/>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94</a:t>
            </a:fld>
            <a:endParaRPr lang="en-US" altLang="en-US" dirty="0"/>
          </a:p>
        </p:txBody>
      </p:sp>
    </p:spTree>
    <p:extLst>
      <p:ext uri="{BB962C8B-B14F-4D97-AF65-F5344CB8AC3E}">
        <p14:creationId xmlns:p14="http://schemas.microsoft.com/office/powerpoint/2010/main" val="3542215927"/>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2B585-5FDD-C6B4-9EC5-9196912E19FB}"/>
              </a:ext>
            </a:extLst>
          </p:cNvPr>
          <p:cNvSpPr>
            <a:spLocks noGrp="1"/>
          </p:cNvSpPr>
          <p:nvPr>
            <p:ph type="title"/>
          </p:nvPr>
        </p:nvSpPr>
        <p:spPr/>
        <p:txBody>
          <a:bodyPr/>
          <a:lstStyle/>
          <a:p>
            <a:r>
              <a:rPr lang="en-US" dirty="0"/>
              <a:t>Overseas Guarantees</a:t>
            </a:r>
            <a:endParaRPr lang="en-IN" dirty="0"/>
          </a:p>
        </p:txBody>
      </p:sp>
      <p:sp>
        <p:nvSpPr>
          <p:cNvPr id="3" name="Content Placeholder 2">
            <a:extLst>
              <a:ext uri="{FF2B5EF4-FFF2-40B4-BE49-F238E27FC236}">
                <a16:creationId xmlns:a16="http://schemas.microsoft.com/office/drawing/2014/main" id="{3426F9DE-63C6-36B7-341F-D64F54EE4309}"/>
              </a:ext>
            </a:extLst>
          </p:cNvPr>
          <p:cNvSpPr>
            <a:spLocks noGrp="1"/>
          </p:cNvSpPr>
          <p:nvPr>
            <p:ph idx="1"/>
          </p:nvPr>
        </p:nvSpPr>
        <p:spPr/>
        <p:txBody>
          <a:bodyPr>
            <a:normAutofit fontScale="85000" lnSpcReduction="10000"/>
          </a:bodyPr>
          <a:lstStyle/>
          <a:p>
            <a:pPr algn="just"/>
            <a:r>
              <a:rPr lang="en-US" sz="2900" b="1" kern="100" dirty="0">
                <a:effectLst/>
                <a:latin typeface="Book Antiqua" panose="02040602050305030304" pitchFamily="18" charset="0"/>
                <a:ea typeface="Calibri" panose="020F0502020204030204" pitchFamily="34" charset="0"/>
                <a:cs typeface="Mangal" panose="02040503050203030202" pitchFamily="18" charset="0"/>
              </a:rPr>
              <a:t>RBI mandates AD Banks to exercise diligence for overseas guarantees availed by residents</a:t>
            </a:r>
            <a:endParaRPr lang="en-IN" sz="2900" kern="100" dirty="0">
              <a:effectLst/>
              <a:latin typeface="Book Antiqua" panose="02040602050305030304" pitchFamily="18" charset="0"/>
              <a:ea typeface="Calibri" panose="020F0502020204030204" pitchFamily="34" charset="0"/>
              <a:cs typeface="Mangal" panose="02040503050203030202" pitchFamily="18" charset="0"/>
            </a:endParaRPr>
          </a:p>
          <a:p>
            <a:pPr algn="just"/>
            <a:endParaRPr lang="en-US" sz="26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2600" kern="100" dirty="0">
                <a:effectLst/>
                <a:latin typeface="Book Antiqua" panose="02040602050305030304" pitchFamily="18" charset="0"/>
                <a:ea typeface="Calibri" panose="020F0502020204030204" pitchFamily="34" charset="0"/>
                <a:cs typeface="Mangal" panose="02040503050203030202" pitchFamily="18" charset="0"/>
              </a:rPr>
              <a:t>The RBI has issued a circular directing AD Category-I banks may ensure that guarantee contracts advised by them to, or on behalf of, their resident constituents are in accordance with the FEMA regulations. This is on account of RBI coming across instances of guarantees, including Standby Letters of Credit [SBLCs] and/or performance guarantees, which are issued by persons resident outside India, </a:t>
            </a:r>
            <a:r>
              <a:rPr lang="en-US" sz="2600" kern="100" dirty="0" err="1">
                <a:effectLst/>
                <a:latin typeface="Book Antiqua" panose="02040602050305030304" pitchFamily="18" charset="0"/>
                <a:ea typeface="Calibri" panose="020F0502020204030204" pitchFamily="34" charset="0"/>
                <a:cs typeface="Mangal" panose="02040503050203030202" pitchFamily="18" charset="0"/>
              </a:rPr>
              <a:t>favouring</a:t>
            </a:r>
            <a:r>
              <a:rPr lang="en-US" sz="2600" kern="100" dirty="0">
                <a:effectLst/>
                <a:latin typeface="Book Antiqua" panose="02040602050305030304" pitchFamily="18" charset="0"/>
                <a:ea typeface="Calibri" panose="020F0502020204030204" pitchFamily="34" charset="0"/>
                <a:cs typeface="Mangal" panose="02040503050203030202" pitchFamily="18" charset="0"/>
              </a:rPr>
              <a:t> persons resident in India, which are not permitted as per the present FEMA regulations.</a:t>
            </a:r>
            <a:endParaRPr lang="en-IN" sz="2600" kern="100" dirty="0">
              <a:effectLst/>
              <a:latin typeface="Book Antiqua" panose="02040602050305030304" pitchFamily="18" charset="0"/>
              <a:ea typeface="Calibri" panose="020F0502020204030204" pitchFamily="34" charset="0"/>
              <a:cs typeface="Mangal" panose="02040503050203030202" pitchFamily="18" charset="0"/>
            </a:endParaRPr>
          </a:p>
          <a:p>
            <a:pPr algn="just"/>
            <a:endParaRPr lang="en-US" sz="2600" kern="100" dirty="0">
              <a:effectLst/>
              <a:latin typeface="Book Antiqua" panose="02040602050305030304" pitchFamily="18" charset="0"/>
              <a:ea typeface="Calibri" panose="020F0502020204030204" pitchFamily="34" charset="0"/>
              <a:cs typeface="Mangal" panose="02040503050203030202" pitchFamily="18" charset="0"/>
            </a:endParaRPr>
          </a:p>
          <a:p>
            <a:pPr algn="just"/>
            <a:r>
              <a:rPr lang="en-US" sz="2600" kern="100" dirty="0">
                <a:effectLst/>
                <a:latin typeface="Book Antiqua" panose="02040602050305030304" pitchFamily="18" charset="0"/>
                <a:ea typeface="Calibri" panose="020F0502020204030204" pitchFamily="34" charset="0"/>
                <a:cs typeface="Mangal" panose="02040503050203030202" pitchFamily="18" charset="0"/>
              </a:rPr>
              <a:t>A.P. (DIR SERIES 2024-25) Circular No. 18, dated 04-10-2024</a:t>
            </a:r>
          </a:p>
          <a:p>
            <a:pPr algn="just"/>
            <a:endParaRPr lang="en-IN" sz="1400" kern="100" dirty="0">
              <a:effectLst/>
              <a:latin typeface="Book Antiqua" panose="02040602050305030304" pitchFamily="18" charset="0"/>
              <a:ea typeface="Calibri" panose="020F0502020204030204" pitchFamily="34" charset="0"/>
              <a:cs typeface="Mangal" panose="02040503050203030202" pitchFamily="18" charset="0"/>
            </a:endParaRPr>
          </a:p>
        </p:txBody>
      </p:sp>
      <p:sp>
        <p:nvSpPr>
          <p:cNvPr id="4" name="Slide Number Placeholder 3">
            <a:extLst>
              <a:ext uri="{FF2B5EF4-FFF2-40B4-BE49-F238E27FC236}">
                <a16:creationId xmlns:a16="http://schemas.microsoft.com/office/drawing/2014/main" id="{C2882221-CACD-6590-7CBD-885266EE37F0}"/>
              </a:ext>
            </a:extLst>
          </p:cNvPr>
          <p:cNvSpPr>
            <a:spLocks noGrp="1"/>
          </p:cNvSpPr>
          <p:nvPr>
            <p:ph type="sldNum" sz="quarter" idx="12"/>
          </p:nvPr>
        </p:nvSpPr>
        <p:spPr/>
        <p:txBody>
          <a:bodyPr/>
          <a:lstStyle/>
          <a:p>
            <a:r>
              <a:rPr lang="en-US" altLang="en-US"/>
              <a:t>Slide No. </a:t>
            </a:r>
            <a:fld id="{2875C073-7D75-42A2-B2A0-F962751E7348}" type="slidenum">
              <a:rPr lang="en-US" altLang="en-US" smtClean="0"/>
              <a:pPr/>
              <a:t>95</a:t>
            </a:fld>
            <a:endParaRPr lang="en-US" altLang="en-US" dirty="0"/>
          </a:p>
        </p:txBody>
      </p:sp>
    </p:spTree>
    <p:extLst>
      <p:ext uri="{BB962C8B-B14F-4D97-AF65-F5344CB8AC3E}">
        <p14:creationId xmlns:p14="http://schemas.microsoft.com/office/powerpoint/2010/main" val="282087918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A6132-1116-922B-7BAA-BF0AF4EC61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06B83-375F-F6A7-3950-DC053A6965B6}"/>
              </a:ext>
            </a:extLst>
          </p:cNvPr>
          <p:cNvSpPr>
            <a:spLocks noGrp="1"/>
          </p:cNvSpPr>
          <p:nvPr>
            <p:ph type="ctrTitle"/>
          </p:nvPr>
        </p:nvSpPr>
        <p:spPr/>
        <p:txBody>
          <a:bodyPr>
            <a:normAutofit/>
          </a:bodyPr>
          <a:lstStyle/>
          <a:p>
            <a:r>
              <a:rPr lang="en-US" sz="3600" dirty="0">
                <a:latin typeface="+mj-lt"/>
              </a:rPr>
              <a:t>Change in FIRMS Portal and Reporting requirements</a:t>
            </a:r>
          </a:p>
        </p:txBody>
      </p:sp>
    </p:spTree>
    <p:extLst>
      <p:ext uri="{BB962C8B-B14F-4D97-AF65-F5344CB8AC3E}">
        <p14:creationId xmlns:p14="http://schemas.microsoft.com/office/powerpoint/2010/main" val="1733928539"/>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3B985-691A-5EBE-666E-3E8024CA35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FA1A6F-7589-8183-100F-04CE01F94AEF}"/>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74E88CDA-C945-7647-BC9F-CF3BAE6F7D0F}"/>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97</a:t>
            </a:fld>
            <a:endParaRPr lang="en-US" altLang="en-US"/>
          </a:p>
        </p:txBody>
      </p:sp>
      <p:sp>
        <p:nvSpPr>
          <p:cNvPr id="11" name="Content Placeholder 10">
            <a:extLst>
              <a:ext uri="{FF2B5EF4-FFF2-40B4-BE49-F238E27FC236}">
                <a16:creationId xmlns:a16="http://schemas.microsoft.com/office/drawing/2014/main" id="{CA497834-01F8-2E7B-FB09-7EF8D13CA920}"/>
              </a:ext>
            </a:extLst>
          </p:cNvPr>
          <p:cNvSpPr>
            <a:spLocks noGrp="1"/>
          </p:cNvSpPr>
          <p:nvPr>
            <p:ph idx="1"/>
          </p:nvPr>
        </p:nvSpPr>
        <p:spPr>
          <a:xfrm>
            <a:off x="323528" y="1268760"/>
            <a:ext cx="8424936" cy="5256583"/>
          </a:xfrm>
        </p:spPr>
        <p:txBody>
          <a:bodyPr>
            <a:normAutofit/>
          </a:bodyPr>
          <a:lstStyle/>
          <a:p>
            <a:pPr algn="just"/>
            <a:r>
              <a:rPr lang="en-US" b="1" i="0" dirty="0">
                <a:solidFill>
                  <a:srgbClr val="222222"/>
                </a:solidFill>
                <a:effectLst/>
                <a:latin typeface="Book Antiqua" panose="02040602050305030304" pitchFamily="18" charset="0"/>
              </a:rPr>
              <a:t>Entity User and Entity Master:</a:t>
            </a:r>
          </a:p>
          <a:p>
            <a:pPr lvl="1" algn="just"/>
            <a:r>
              <a:rPr lang="en-US" i="0" dirty="0">
                <a:solidFill>
                  <a:srgbClr val="222222"/>
                </a:solidFill>
                <a:effectLst/>
                <a:latin typeface="Book Antiqua" panose="02040602050305030304" pitchFamily="18" charset="0"/>
              </a:rPr>
              <a:t>The definition of a startup company has been changed under NDI Rules. Accordingly, the said startup company is eligible to be registered in the FIRMS portal.</a:t>
            </a:r>
          </a:p>
          <a:p>
            <a:pPr lvl="1" algn="just"/>
            <a:r>
              <a:rPr lang="en-US" i="0" dirty="0">
                <a:solidFill>
                  <a:srgbClr val="222222"/>
                </a:solidFill>
                <a:effectLst/>
                <a:latin typeface="Book Antiqua" panose="02040602050305030304" pitchFamily="18" charset="0"/>
              </a:rPr>
              <a:t>Earlier only contact information for FIRMS helpdesk was provided. Now a list of Contact information has been provided at the FIRMS Portal (homepage). Users need to contact their AD Bank or respective Regional Office. </a:t>
            </a:r>
          </a:p>
          <a:p>
            <a:pPr lvl="1" algn="just"/>
            <a:r>
              <a:rPr lang="en-US" dirty="0">
                <a:solidFill>
                  <a:srgbClr val="222222"/>
                </a:solidFill>
                <a:latin typeface="Book Antiqua" panose="02040602050305030304" pitchFamily="18" charset="0"/>
              </a:rPr>
              <a:t>Guidance for changing Email id/Contact Number of Entity User provided in User Manual.</a:t>
            </a:r>
          </a:p>
          <a:p>
            <a:pPr lvl="1" algn="just"/>
            <a:r>
              <a:rPr lang="en-US" dirty="0">
                <a:solidFill>
                  <a:srgbClr val="222222"/>
                </a:solidFill>
                <a:latin typeface="Book Antiqua" panose="02040602050305030304" pitchFamily="18" charset="0"/>
              </a:rPr>
              <a:t>Requests for modification in entity master details can now be submitted in prescribed format (over mail/ physically) to their respective Regional Office </a:t>
            </a:r>
            <a:r>
              <a:rPr lang="en-US" dirty="0">
                <a:latin typeface="Book Antiqua" panose="02040602050305030304" pitchFamily="18" charset="0"/>
              </a:rPr>
              <a:t>instead of ‘</a:t>
            </a:r>
            <a:r>
              <a:rPr lang="en-US" dirty="0">
                <a:effectLst/>
                <a:ea typeface="Calibri" panose="020F0502020204030204" pitchFamily="34" charset="0"/>
                <a:cs typeface="Mangal" panose="02040503050203030202" pitchFamily="18" charset="0"/>
              </a:rPr>
              <a:t>fedsupport@rbi.org.in’ and ‘helpfirms@rbi.org.in’</a:t>
            </a:r>
            <a:r>
              <a:rPr lang="en-US" dirty="0"/>
              <a:t>. A l</a:t>
            </a:r>
            <a:r>
              <a:rPr lang="en-US" dirty="0">
                <a:solidFill>
                  <a:srgbClr val="222222"/>
                </a:solidFill>
                <a:latin typeface="Book Antiqua" panose="02040602050305030304" pitchFamily="18" charset="0"/>
              </a:rPr>
              <a:t>ist of Regional Offices of RBI has been provided for reference of Users.</a:t>
            </a:r>
          </a:p>
          <a:p>
            <a:pPr algn="just"/>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2475832954"/>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B6A0F9-08C3-EAF2-3183-5B5CE73A6F3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7F3370-FE96-71FB-7226-A2B02F7EA6CF}"/>
              </a:ext>
            </a:extLst>
          </p:cNvPr>
          <p:cNvSpPr>
            <a:spLocks noGrp="1"/>
          </p:cNvSpPr>
          <p:nvPr>
            <p:ph type="title"/>
          </p:nvPr>
        </p:nvSpPr>
        <p:spPr/>
        <p:txBody>
          <a:bodyPr/>
          <a:lstStyle/>
          <a:p>
            <a:r>
              <a:rPr lang="en-US" dirty="0">
                <a:latin typeface="Souvenir Lt BT (Headings)"/>
              </a:rPr>
              <a:t>Developments in FIRMS Portal</a:t>
            </a:r>
          </a:p>
        </p:txBody>
      </p:sp>
      <p:sp>
        <p:nvSpPr>
          <p:cNvPr id="3" name="Slide Number Placeholder 2">
            <a:extLst>
              <a:ext uri="{FF2B5EF4-FFF2-40B4-BE49-F238E27FC236}">
                <a16:creationId xmlns:a16="http://schemas.microsoft.com/office/drawing/2014/main" id="{3E96CD21-79EC-2EBE-2019-0E0D729E3889}"/>
              </a:ext>
            </a:extLst>
          </p:cNvPr>
          <p:cNvSpPr>
            <a:spLocks noGrp="1"/>
          </p:cNvSpPr>
          <p:nvPr>
            <p:ph type="sldNum" sz="quarter" idx="12"/>
          </p:nvPr>
        </p:nvSpPr>
        <p:spPr>
          <a:xfrm>
            <a:off x="6553200" y="6356350"/>
            <a:ext cx="2133600" cy="365125"/>
          </a:xfrm>
        </p:spPr>
        <p:txBody>
          <a:bodyPr/>
          <a:lstStyle/>
          <a:p>
            <a:r>
              <a:rPr lang="en-US" altLang="en-US"/>
              <a:t>Slide No.: </a:t>
            </a:r>
            <a:fld id="{D203EED5-EEDB-460E-9DEA-C5CDF7EE56C8}" type="slidenum">
              <a:rPr lang="en-US" altLang="en-US" smtClean="0"/>
              <a:pPr/>
              <a:t>98</a:t>
            </a:fld>
            <a:endParaRPr lang="en-US" altLang="en-US"/>
          </a:p>
        </p:txBody>
      </p:sp>
      <p:sp>
        <p:nvSpPr>
          <p:cNvPr id="11" name="Content Placeholder 10">
            <a:extLst>
              <a:ext uri="{FF2B5EF4-FFF2-40B4-BE49-F238E27FC236}">
                <a16:creationId xmlns:a16="http://schemas.microsoft.com/office/drawing/2014/main" id="{5832653B-9ABE-89A0-0721-325D7A35B32A}"/>
              </a:ext>
            </a:extLst>
          </p:cNvPr>
          <p:cNvSpPr>
            <a:spLocks noGrp="1"/>
          </p:cNvSpPr>
          <p:nvPr>
            <p:ph idx="1"/>
          </p:nvPr>
        </p:nvSpPr>
        <p:spPr>
          <a:xfrm>
            <a:off x="323528" y="1340768"/>
            <a:ext cx="8424936" cy="5184575"/>
          </a:xfrm>
        </p:spPr>
        <p:txBody>
          <a:bodyPr>
            <a:normAutofit lnSpcReduction="10000"/>
          </a:bodyPr>
          <a:lstStyle/>
          <a:p>
            <a:pPr algn="just"/>
            <a:r>
              <a:rPr lang="en-US" b="1" i="0" dirty="0">
                <a:solidFill>
                  <a:srgbClr val="222222"/>
                </a:solidFill>
                <a:effectLst/>
                <a:latin typeface="Book Antiqua" panose="02040602050305030304" pitchFamily="18" charset="0"/>
              </a:rPr>
              <a:t>Business User and Single Master Form (SMF):</a:t>
            </a:r>
          </a:p>
          <a:p>
            <a:pPr lvl="1" algn="just"/>
            <a:r>
              <a:rPr lang="en-US" i="0" dirty="0">
                <a:solidFill>
                  <a:srgbClr val="222222"/>
                </a:solidFill>
                <a:effectLst/>
                <a:latin typeface="Book Antiqua" panose="02040602050305030304" pitchFamily="18" charset="0"/>
              </a:rPr>
              <a:t>Auto-acknowledgement of SMF.</a:t>
            </a:r>
          </a:p>
          <a:p>
            <a:pPr lvl="1" algn="just"/>
            <a:r>
              <a:rPr lang="en-US" i="0" dirty="0">
                <a:solidFill>
                  <a:srgbClr val="222222"/>
                </a:solidFill>
                <a:effectLst/>
                <a:latin typeface="Book Antiqua" panose="02040602050305030304" pitchFamily="18" charset="0"/>
              </a:rPr>
              <a:t>Online calculation of LSF.</a:t>
            </a:r>
          </a:p>
          <a:p>
            <a:pPr lvl="1" algn="just"/>
            <a:r>
              <a:rPr lang="en-US" i="0" dirty="0">
                <a:solidFill>
                  <a:srgbClr val="222222"/>
                </a:solidFill>
                <a:effectLst/>
                <a:latin typeface="Book Antiqua" panose="02040602050305030304" pitchFamily="18" charset="0"/>
              </a:rPr>
              <a:t>Online Payment of LSF through NEFT/RTGS. </a:t>
            </a:r>
          </a:p>
          <a:p>
            <a:pPr lvl="2" algn="just"/>
            <a:r>
              <a:rPr lang="en-US" dirty="0">
                <a:solidFill>
                  <a:srgbClr val="222222"/>
                </a:solidFill>
                <a:latin typeface="Book Antiqua" panose="02040602050305030304" pitchFamily="18" charset="0"/>
              </a:rPr>
              <a:t>Payment only in the account of concerned Regional Office (RO) of RBI. Account details of RO has been provided in User Manual.</a:t>
            </a:r>
          </a:p>
          <a:p>
            <a:pPr lvl="2" algn="just"/>
            <a:r>
              <a:rPr lang="en-US" i="0" dirty="0">
                <a:solidFill>
                  <a:srgbClr val="222222"/>
                </a:solidFill>
                <a:effectLst/>
                <a:latin typeface="Book Antiqua" panose="02040602050305030304" pitchFamily="18" charset="0"/>
              </a:rPr>
              <a:t>Need to mention ‘Form Reference Number’ of the reporting in “Remark’s” column of the NEFT/RTGS transaction.</a:t>
            </a:r>
          </a:p>
          <a:p>
            <a:pPr lvl="2" algn="just"/>
            <a:r>
              <a:rPr lang="en-US" dirty="0">
                <a:solidFill>
                  <a:srgbClr val="222222"/>
                </a:solidFill>
                <a:latin typeface="Book Antiqua" panose="02040602050305030304" pitchFamily="18" charset="0"/>
              </a:rPr>
              <a:t>Intimate RO regarding payment through email. Format of email and Contact information has been provided in User Manual.</a:t>
            </a:r>
          </a:p>
          <a:p>
            <a:pPr lvl="2" algn="just"/>
            <a:r>
              <a:rPr lang="en-US" i="0" dirty="0">
                <a:solidFill>
                  <a:srgbClr val="222222"/>
                </a:solidFill>
                <a:effectLst/>
                <a:latin typeface="Book Antiqua" panose="02040602050305030304" pitchFamily="18" charset="0"/>
              </a:rPr>
              <a:t>Any incorrect amount or payment to different Regional Office will be refunded.</a:t>
            </a:r>
          </a:p>
          <a:p>
            <a:pPr lvl="1" algn="just"/>
            <a:r>
              <a:rPr lang="en-US" dirty="0">
                <a:solidFill>
                  <a:srgbClr val="222222"/>
                </a:solidFill>
                <a:latin typeface="Book Antiqua" panose="02040602050305030304" pitchFamily="18" charset="0"/>
              </a:rPr>
              <a:t>Guidance for changing Email id/Contact Number of Business User provided in User Manual. </a:t>
            </a:r>
          </a:p>
          <a:p>
            <a:pPr lvl="1" algn="just"/>
            <a:r>
              <a:rPr lang="en-US" i="0" dirty="0">
                <a:solidFill>
                  <a:srgbClr val="222222"/>
                </a:solidFill>
                <a:effectLst/>
                <a:latin typeface="Book Antiqua" panose="02040602050305030304" pitchFamily="18" charset="0"/>
              </a:rPr>
              <a:t>Guidance on how to fill the details in various Forms in case of reclassification of foreign portfolio investment by FPI to FDI is now provided in User Manual.</a:t>
            </a:r>
          </a:p>
          <a:p>
            <a:pPr lvl="1" algn="just"/>
            <a:endParaRPr lang="en-US" dirty="0">
              <a:solidFill>
                <a:srgbClr val="222222"/>
              </a:solidFill>
              <a:latin typeface="Book Antiqua" panose="02040602050305030304" pitchFamily="18" charset="0"/>
            </a:endParaRPr>
          </a:p>
          <a:p>
            <a:pPr algn="just"/>
            <a:endParaRPr lang="en-US" i="0" dirty="0">
              <a:solidFill>
                <a:srgbClr val="222222"/>
              </a:solidFill>
              <a:effectLst/>
              <a:latin typeface="Book Antiqua" panose="02040602050305030304" pitchFamily="18" charset="0"/>
            </a:endParaRPr>
          </a:p>
          <a:p>
            <a:pPr lvl="1" algn="just"/>
            <a:endParaRPr lang="en-US" sz="1600" b="1" i="0" dirty="0">
              <a:solidFill>
                <a:srgbClr val="222222"/>
              </a:solidFill>
              <a:effectLst/>
              <a:latin typeface="Book Antiqua" panose="02040602050305030304" pitchFamily="18" charset="0"/>
            </a:endParaRPr>
          </a:p>
        </p:txBody>
      </p:sp>
    </p:spTree>
    <p:extLst>
      <p:ext uri="{BB962C8B-B14F-4D97-AF65-F5344CB8AC3E}">
        <p14:creationId xmlns:p14="http://schemas.microsoft.com/office/powerpoint/2010/main" val="3202752808"/>
      </p:ext>
    </p:extLst>
  </p:cSld>
  <p:clrMapOvr>
    <a:masterClrMapping/>
  </p:clrMapOvr>
</p:sld>
</file>

<file path=ppt/theme/theme1.xml><?xml version="1.0" encoding="utf-8"?>
<a:theme xmlns:a="http://schemas.openxmlformats.org/drawingml/2006/main" name="Theme1">
  <a:themeElements>
    <a:clrScheme name="Mauve">
      <a:dk1>
        <a:srgbClr val="424242"/>
      </a:dk1>
      <a:lt1>
        <a:srgbClr val="FFFFFF"/>
      </a:lt1>
      <a:dk2>
        <a:srgbClr val="595959"/>
      </a:dk2>
      <a:lt2>
        <a:srgbClr val="EEECE1"/>
      </a:lt2>
      <a:accent1>
        <a:srgbClr val="5F497A"/>
      </a:accent1>
      <a:accent2>
        <a:srgbClr val="47365B"/>
      </a:accent2>
      <a:accent3>
        <a:srgbClr val="9781B2"/>
      </a:accent3>
      <a:accent4>
        <a:srgbClr val="9781B2"/>
      </a:accent4>
      <a:accent5>
        <a:srgbClr val="CDC3DA"/>
      </a:accent5>
      <a:accent6>
        <a:srgbClr val="E5E0EC"/>
      </a:accent6>
      <a:hlink>
        <a:srgbClr val="0000FF"/>
      </a:hlink>
      <a:folHlink>
        <a:srgbClr val="800080"/>
      </a:folHlink>
    </a:clrScheme>
    <a:fontScheme name="RSA2">
      <a:majorFont>
        <a:latin typeface="Souvenir Lt BT"/>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heme1" id="{2E2EB897-8208-4B83-81CD-9B4243A47FDD}" vid="{769CB66D-9F5B-4BEF-BDEB-DB6F5F41F8E7}"/>
    </a:ext>
  </a:extLst>
</a:theme>
</file>

<file path=ppt/theme/theme2.xml><?xml version="1.0" encoding="utf-8"?>
<a:theme xmlns:a="http://schemas.openxmlformats.org/drawingml/2006/main" name="1_RSA1">
  <a:themeElements>
    <a:clrScheme name="RSA2">
      <a:dk1>
        <a:srgbClr val="424242"/>
      </a:dk1>
      <a:lt1>
        <a:srgbClr val="FFFFFF"/>
      </a:lt1>
      <a:dk2>
        <a:srgbClr val="595959"/>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RSA2">
      <a:majorFont>
        <a:latin typeface="Souvenir Lt BT"/>
        <a:ea typeface=""/>
        <a:cs typeface=""/>
      </a:majorFont>
      <a:minorFont>
        <a:latin typeface="Book Antiqu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21105</TotalTime>
  <Words>12916</Words>
  <Application>Microsoft Office PowerPoint</Application>
  <PresentationFormat>On-screen Show (4:3)</PresentationFormat>
  <Paragraphs>1264</Paragraphs>
  <Slides>112</Slides>
  <Notes>79</Notes>
  <HiddenSlides>0</HiddenSlides>
  <MMClips>0</MMClips>
  <ScaleCrop>false</ScaleCrop>
  <HeadingPairs>
    <vt:vector size="6" baseType="variant">
      <vt:variant>
        <vt:lpstr>Fonts Used</vt:lpstr>
      </vt:variant>
      <vt:variant>
        <vt:i4>15</vt:i4>
      </vt:variant>
      <vt:variant>
        <vt:lpstr>Theme</vt:lpstr>
      </vt:variant>
      <vt:variant>
        <vt:i4>2</vt:i4>
      </vt:variant>
      <vt:variant>
        <vt:lpstr>Slide Titles</vt:lpstr>
      </vt:variant>
      <vt:variant>
        <vt:i4>112</vt:i4>
      </vt:variant>
    </vt:vector>
  </HeadingPairs>
  <TitlesOfParts>
    <vt:vector size="129" baseType="lpstr">
      <vt:lpstr>Aptos</vt:lpstr>
      <vt:lpstr>Arial</vt:lpstr>
      <vt:lpstr>Book Antiqua</vt:lpstr>
      <vt:lpstr>Calibri</vt:lpstr>
      <vt:lpstr>Souvenir Lt BT</vt:lpstr>
      <vt:lpstr>Souvenir Lt BT (Headings)</vt:lpstr>
      <vt:lpstr>Times New Roman</vt:lpstr>
      <vt:lpstr>Times New Roman,Bold</vt:lpstr>
      <vt:lpstr>Times-Bold</vt:lpstr>
      <vt:lpstr>Times-Italic</vt:lpstr>
      <vt:lpstr>TimesNewRomanPS-BoldMT</vt:lpstr>
      <vt:lpstr>TimesNewRomanPSMT</vt:lpstr>
      <vt:lpstr>Times-Roman</vt:lpstr>
      <vt:lpstr>Webdings</vt:lpstr>
      <vt:lpstr>Wingdings</vt:lpstr>
      <vt:lpstr>Theme1</vt:lpstr>
      <vt:lpstr>1_RSA1</vt:lpstr>
      <vt:lpstr>Recent Important Developments in FEMA - Capital &amp; Current Account Transactions   One-day Conference on Practical Issues under FEMA organized jointly by BCAS &amp; CTC  IMC, Mumbai  22nd February 2025 </vt:lpstr>
      <vt:lpstr>Recent Developments in FEMA – Contents (Covering developments from April 2024 to February 2025) Contd.…</vt:lpstr>
      <vt:lpstr>Recent Developments in FEMA – Contents (Covering developments from April 2024 to February 2025)… Contd.</vt:lpstr>
      <vt:lpstr>Introduction</vt:lpstr>
      <vt:lpstr>FEMA – What it really is!</vt:lpstr>
      <vt:lpstr>Principles</vt:lpstr>
      <vt:lpstr>Spirit of FEMA</vt:lpstr>
      <vt:lpstr>Indirect Foreign Investment clarity</vt:lpstr>
      <vt:lpstr>Amendment in Master Direction on Foreign Investment in India on 20th January 2025</vt:lpstr>
      <vt:lpstr>Reliefs extended to FOCCs vide clarification dated 20th January 2025</vt:lpstr>
      <vt:lpstr>Investment by FOCC on deferred basis</vt:lpstr>
      <vt:lpstr>Investment by FOCC on deferred basis</vt:lpstr>
      <vt:lpstr>Cross-Border Swaps</vt:lpstr>
      <vt:lpstr>Swap of shares under FEMA – a timeline</vt:lpstr>
      <vt:lpstr>Swap of shares – Introduction</vt:lpstr>
      <vt:lpstr>Swap of shares – General points</vt:lpstr>
      <vt:lpstr>Swap of shares under NDI Rules – How it operates</vt:lpstr>
      <vt:lpstr>Swap 1: ICO issuing shares to US Co for another ICO’s shares</vt:lpstr>
      <vt:lpstr>Analysis of Swap 1: ICO issuing shares to US Co for another ICO’s shares</vt:lpstr>
      <vt:lpstr>Swap 2: ICO transferring shares of another ICO to US Co. in swap of shares of third ICO</vt:lpstr>
      <vt:lpstr>Analysis of Swap 2: ICO transferring shares of another ICO to US Co. in swap of shares of third ICO</vt:lpstr>
      <vt:lpstr>Rule 9A inserted in NDI Rules on 16th August 2024</vt:lpstr>
      <vt:lpstr>Issue vs. Transfer - Was this amendment required? </vt:lpstr>
      <vt:lpstr>Issue vs. Transfer - Was this amendment required? </vt:lpstr>
      <vt:lpstr>Swap 3: ICO swapping shares of another ICO, with an FCO for another FCO’s shares</vt:lpstr>
      <vt:lpstr>Schedule I to OI Rules (notified in August 2022)</vt:lpstr>
      <vt:lpstr>Reg. 8 of OI Regulations</vt:lpstr>
      <vt:lpstr>Analysis of Swap 3: ICO swapping shares of another ICO, with an FCO for another FCO’s shares</vt:lpstr>
      <vt:lpstr>Rule 9A inserted in NDI Rules on 16th August 2024</vt:lpstr>
      <vt:lpstr>Swap 3: ICO swapping shares of another ICO, with an FCO for another FCO’s shares</vt:lpstr>
      <vt:lpstr>Externalisation &amp; Internalisation now possible through Swap</vt:lpstr>
      <vt:lpstr>Swap 4: Externalisation through Swap</vt:lpstr>
      <vt:lpstr>Swap 4: Externalisation through Swap</vt:lpstr>
      <vt:lpstr>Swap 4: Analysis of Externalisation through Swap</vt:lpstr>
      <vt:lpstr>Swap 5: Reverse-Flipping</vt:lpstr>
      <vt:lpstr>Swap 5: Reverse-Flipping</vt:lpstr>
      <vt:lpstr>Issue of ‘transfer’ under OI Rules Swap 6: ICOs swapping shares of FCOs held by them</vt:lpstr>
      <vt:lpstr>Rule 17 of OI Rules</vt:lpstr>
      <vt:lpstr>Analysis of Swap 6</vt:lpstr>
      <vt:lpstr>Swaps by FOCCs Swap 7: FOCC swaps shares of ICO1 to acquire ICO2</vt:lpstr>
      <vt:lpstr>Amendment in Master Direction on Foreign Investment in India on 20th January 2025</vt:lpstr>
      <vt:lpstr>Analysis of Swap 7: FOCC swapping shares of an ICO to acquire another ICO</vt:lpstr>
      <vt:lpstr>What is not possible</vt:lpstr>
      <vt:lpstr>Overseas Portfolio Investment</vt:lpstr>
      <vt:lpstr>OI Rules</vt:lpstr>
      <vt:lpstr>Para 1(ix)(e) of OI Directions</vt:lpstr>
      <vt:lpstr>A.P. (DIR Series) Circular No. 09 dated June 7, 2024</vt:lpstr>
      <vt:lpstr>Non-repatriable investments excluded from IFI calculation</vt:lpstr>
      <vt:lpstr>Exclusion from IFI calculation – Investment on a non-repatriation basis by “OCIs” and “entities owned &amp; controlled by NRI/OCI”</vt:lpstr>
      <vt:lpstr>Amendments in NDI Rules</vt:lpstr>
      <vt:lpstr>Reclassification of FPI to FDI</vt:lpstr>
      <vt:lpstr>A.P. (DIR Series) Circular No. 19 dated November 11, 2024</vt:lpstr>
      <vt:lpstr>Operational framework – Main features</vt:lpstr>
      <vt:lpstr>LRS in IFSC</vt:lpstr>
      <vt:lpstr>LRS liberalized to open FCA in IFSC</vt:lpstr>
      <vt:lpstr>Foreign Currency Account in IFSC</vt:lpstr>
      <vt:lpstr>Directions by IFSCA to IBUs for Operating FCA of Indian Resident individuals opened under LRS </vt:lpstr>
      <vt:lpstr>Directions to IBUs for Operating FCA of Indian Resident individuals opened under LRS – GENERAL DIRECTIONS</vt:lpstr>
      <vt:lpstr>Other changes in Master Direction on Foreign Investment in India</vt:lpstr>
      <vt:lpstr>Clarification of holding for Emigrating Indians</vt:lpstr>
      <vt:lpstr>Clarification of holding for Non-resident heirs of Indians</vt:lpstr>
      <vt:lpstr>Definition of ‘Control’ under NDI Rules - Streamlined</vt:lpstr>
      <vt:lpstr>Definition of ‘Control’ – Background </vt:lpstr>
      <vt:lpstr>Amendment in FPI provisions in NDI Rules</vt:lpstr>
      <vt:lpstr>Corresponding change in Master Direction</vt:lpstr>
      <vt:lpstr>Changes in Master Direction</vt:lpstr>
      <vt:lpstr>Changes in Master Direction</vt:lpstr>
      <vt:lpstr>Changes in Master Direction</vt:lpstr>
      <vt:lpstr>Changes in Master Direction</vt:lpstr>
      <vt:lpstr>Changes in Compounding Rules</vt:lpstr>
      <vt:lpstr>Changes in Compounding Proceedings</vt:lpstr>
      <vt:lpstr>Compounding Proceedings Rules – Non-compoundable Cases</vt:lpstr>
      <vt:lpstr>Compounding Proceedings – Threshold Limits</vt:lpstr>
      <vt:lpstr>Compounding Proceedings - Comparative analysis</vt:lpstr>
      <vt:lpstr>Compounding Proceedings - Comparative analysis</vt:lpstr>
      <vt:lpstr>Compounding Proceedings – Revisions in formats</vt:lpstr>
      <vt:lpstr>Compounding Proceedings – Revisions in formats</vt:lpstr>
      <vt:lpstr>Introduction of PRAVAAH portal</vt:lpstr>
      <vt:lpstr>PRAVAAH Portal</vt:lpstr>
      <vt:lpstr>PRAVAAH Portal</vt:lpstr>
      <vt:lpstr>Other FEMA Updates - Other Recent Changes in FDI </vt:lpstr>
      <vt:lpstr>Liberalisation for FDI in Space Sector</vt:lpstr>
      <vt:lpstr>Sovereign Green Bonds</vt:lpstr>
      <vt:lpstr>Master Direction on Investment in Debt Instruments</vt:lpstr>
      <vt:lpstr>Exchange Traded Currency Derivatives</vt:lpstr>
      <vt:lpstr>Other changes</vt:lpstr>
      <vt:lpstr>Master Direction on Overseas Investment</vt:lpstr>
      <vt:lpstr>Funds raised on overseas listing</vt:lpstr>
      <vt:lpstr>Account to post and collect margins in India</vt:lpstr>
      <vt:lpstr>Definition of Startup aligned</vt:lpstr>
      <vt:lpstr>Unauthorised entities providing forex facilities to residents</vt:lpstr>
      <vt:lpstr>Current Account for settlement of export and import transactions in INR</vt:lpstr>
      <vt:lpstr>Draft Import and Export Regulations</vt:lpstr>
      <vt:lpstr>LRS Amendments</vt:lpstr>
      <vt:lpstr>LRS Reporting Changes</vt:lpstr>
      <vt:lpstr>Overseas Guarantees</vt:lpstr>
      <vt:lpstr>Change in FIRMS Portal and Reporting requirements</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Developments in FIRMS Portal</vt:lpstr>
      <vt:lpstr>Conclusion</vt:lpstr>
      <vt:lpstr> Questions? </vt:lpstr>
    </vt:vector>
  </TitlesOfParts>
  <Company>Rashmin Sanghvi &amp; Associates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Developments in FEMA - Feb 2025 - Rutvik Sanghvi</dc:title>
  <dc:creator>Rutvik Sanghvi</dc:creator>
  <cp:lastModifiedBy>RSA User</cp:lastModifiedBy>
  <cp:revision>2591</cp:revision>
  <cp:lastPrinted>2025-02-22T03:19:12Z</cp:lastPrinted>
  <dcterms:created xsi:type="dcterms:W3CDTF">2003-08-21T12:22:40Z</dcterms:created>
  <dcterms:modified xsi:type="dcterms:W3CDTF">2025-02-22T03:20:42Z</dcterms:modified>
</cp:coreProperties>
</file>