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60" r:id="rId2"/>
    <p:sldId id="265" r:id="rId3"/>
    <p:sldId id="261" r:id="rId4"/>
    <p:sldId id="266" r:id="rId5"/>
    <p:sldId id="262" r:id="rId6"/>
    <p:sldId id="263" r:id="rId7"/>
    <p:sldId id="264" r:id="rId8"/>
    <p:sldId id="267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2759" autoAdjust="0"/>
  </p:normalViewPr>
  <p:slideViewPr>
    <p:cSldViewPr>
      <p:cViewPr varScale="1">
        <p:scale>
          <a:sx n="60" d="100"/>
          <a:sy n="60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699F758-25CD-4376-93F4-FFF1C118B434}" type="datetimeFigureOut">
              <a:rPr lang="en-US" smtClean="0"/>
              <a:t>6/1/2013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5094AEA-5DD0-4287-9EE3-6BA5AAAEA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7171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B00182-07BB-4D2B-80D2-F6ABCA7EA9BE}" type="datetimeFigureOut">
              <a:rPr lang="en-US" smtClean="0"/>
              <a:t>6/1/2013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1A2A14-6383-4C3D-A431-369D373ACB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11536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0EB9C-2074-4BAB-9A04-CBAEB9C2B973}" type="datetime1">
              <a:rPr lang="en-US" smtClean="0"/>
              <a:t>6/1/2013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591A5-7577-472D-BBEF-9560EE273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656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7BDF0-C646-488F-B107-4A8794568687}" type="datetime1">
              <a:rPr lang="en-US" smtClean="0"/>
              <a:t>6/1/2013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591A5-7577-472D-BBEF-9560EE273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544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7921E-9DB7-4A09-AC2C-9E1F9622F9BC}" type="datetime1">
              <a:rPr lang="en-US" smtClean="0"/>
              <a:t>6/1/2013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591A5-7577-472D-BBEF-9560EE273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833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CA2EA-CAF3-4795-8204-32D3A8C6367B}" type="datetime1">
              <a:rPr lang="en-US" smtClean="0"/>
              <a:t>6/1/2013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591A5-7577-472D-BBEF-9560EE273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306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40A35-7CB7-4AD5-BD99-436538D77797}" type="datetime1">
              <a:rPr lang="en-US" smtClean="0"/>
              <a:t>6/1/2013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591A5-7577-472D-BBEF-9560EE273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454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A42EB-0E0D-4D6C-A726-F3E08B02CDC2}" type="datetime1">
              <a:rPr lang="en-US" smtClean="0"/>
              <a:t>6/1/2013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591A5-7577-472D-BBEF-9560EE273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914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09127-9A05-40F2-88AC-AEB56DAD3E90}" type="datetime1">
              <a:rPr lang="en-US" smtClean="0"/>
              <a:t>6/1/2013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591A5-7577-472D-BBEF-9560EE273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596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8BB34-C4A9-4731-B1BD-9B255D2FCF41}" type="datetime1">
              <a:rPr lang="en-US" smtClean="0"/>
              <a:t>6/1/2013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591A5-7577-472D-BBEF-9560EE273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16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589BF-0999-4CFA-80D3-B04FF105B210}" type="datetime1">
              <a:rPr lang="en-US" smtClean="0"/>
              <a:t>6/1/2013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591A5-7577-472D-BBEF-9560EE273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710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3764C-D333-4923-9EC4-39AD5FF1B75B}" type="datetime1">
              <a:rPr lang="en-US" smtClean="0"/>
              <a:t>6/1/2013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591A5-7577-472D-BBEF-9560EE273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447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EA5C0-DCF2-4E92-B81F-E437326FE5A5}" type="datetime1">
              <a:rPr lang="en-US" smtClean="0"/>
              <a:t>6/1/2013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591A5-7577-472D-BBEF-9560EE273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467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blackWhite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387659-DFA8-4478-ADAA-DC9763436756}" type="datetime1">
              <a:rPr lang="en-US" smtClean="0"/>
              <a:t>6/1/2013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3591A5-7577-472D-BBEF-9560EE273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075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latin typeface="Book Antiqua" pitchFamily="18" charset="0"/>
              </a:rPr>
              <a:t>CAD &amp; Philosophy</a:t>
            </a:r>
            <a:endParaRPr lang="en-US" sz="3600" b="1" dirty="0">
              <a:latin typeface="Book Antiqua" pitchFamily="18" charset="0"/>
            </a:endParaRPr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152400" y="1524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25513" algn="l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6096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25513" algn="l"/>
              </a:tabLst>
            </a:pPr>
            <a:endParaRPr kumimoji="0" lang="en-GB" sz="12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Book Antiqua" pitchFamily="18" charset="0"/>
              <a:ea typeface="Times New Roman" pitchFamily="18" charset="0"/>
              <a:cs typeface="Tahoma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25513" algn="l"/>
              </a:tabLst>
            </a:pPr>
            <a:r>
              <a:rPr kumimoji="0" lang="en-GB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Book Antiqua" pitchFamily="18" charset="0"/>
                <a:ea typeface="Times New Roman" pitchFamily="18" charset="0"/>
                <a:cs typeface="Tahoma" pitchFamily="34" charset="0"/>
              </a:rPr>
              <a:t>		</a:t>
            </a:r>
            <a:endParaRPr kumimoji="0" lang="en-US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25513" algn="l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4"/>
          <p:cNvSpPr>
            <a:spLocks noChangeArrowheads="1"/>
          </p:cNvSpPr>
          <p:nvPr/>
        </p:nvSpPr>
        <p:spPr bwMode="auto">
          <a:xfrm>
            <a:off x="6096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25513" algn="l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04824" y="1608979"/>
            <a:ext cx="8258176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en-GB" sz="2800" dirty="0">
                <a:latin typeface="Book Antiqua" pitchFamily="18" charset="0"/>
              </a:rPr>
              <a:t>When a person’s</a:t>
            </a:r>
            <a:endParaRPr lang="en-US" sz="2800" dirty="0">
              <a:latin typeface="Book Antiqua" pitchFamily="18" charset="0"/>
            </a:endParaRPr>
          </a:p>
          <a:p>
            <a:pPr algn="just">
              <a:tabLst>
                <a:tab pos="288925" algn="l"/>
                <a:tab pos="350838" algn="l"/>
                <a:tab pos="457200" algn="l"/>
              </a:tabLst>
            </a:pPr>
            <a:r>
              <a:rPr lang="en-GB" sz="2800" dirty="0" smtClean="0">
                <a:latin typeface="Book Antiqua" pitchFamily="18" charset="0"/>
              </a:rPr>
              <a:t>	Thought</a:t>
            </a:r>
            <a:r>
              <a:rPr lang="en-GB" sz="2800" dirty="0">
                <a:latin typeface="Book Antiqua" pitchFamily="18" charset="0"/>
              </a:rPr>
              <a:t>, Speech &amp; Action are in positive </a:t>
            </a:r>
            <a:r>
              <a:rPr lang="en-GB" sz="2800" dirty="0" smtClean="0">
                <a:latin typeface="Book Antiqua" pitchFamily="18" charset="0"/>
              </a:rPr>
              <a:t>	direction 	he </a:t>
            </a:r>
            <a:r>
              <a:rPr lang="en-GB" sz="2800" dirty="0">
                <a:latin typeface="Book Antiqua" pitchFamily="18" charset="0"/>
              </a:rPr>
              <a:t>is </a:t>
            </a:r>
            <a:r>
              <a:rPr lang="en-GB" sz="2800" dirty="0" smtClean="0">
                <a:latin typeface="Book Antiqua" pitchFamily="18" charset="0"/>
              </a:rPr>
              <a:t>more </a:t>
            </a:r>
            <a:r>
              <a:rPr lang="en-GB" sz="2800" dirty="0">
                <a:latin typeface="Book Antiqua" pitchFamily="18" charset="0"/>
              </a:rPr>
              <a:t>likely to </a:t>
            </a:r>
            <a:r>
              <a:rPr lang="en-GB" sz="2800" dirty="0" smtClean="0">
                <a:latin typeface="Book Antiqua" pitchFamily="18" charset="0"/>
              </a:rPr>
              <a:t>achieve </a:t>
            </a:r>
            <a:r>
              <a:rPr lang="en-GB" sz="2800" dirty="0">
                <a:latin typeface="Book Antiqua" pitchFamily="18" charset="0"/>
              </a:rPr>
              <a:t>results.</a:t>
            </a:r>
            <a:endParaRPr lang="en-US" sz="2800" dirty="0">
              <a:latin typeface="Book Antiqua" pitchFamily="18" charset="0"/>
            </a:endParaRPr>
          </a:p>
          <a:p>
            <a:pPr algn="just"/>
            <a:r>
              <a:rPr lang="en-GB" sz="2800" dirty="0">
                <a:latin typeface="Book Antiqua" pitchFamily="18" charset="0"/>
              </a:rPr>
              <a:t> </a:t>
            </a:r>
            <a:endParaRPr lang="en-US" sz="2800" dirty="0">
              <a:latin typeface="Book Antiqua" pitchFamily="18" charset="0"/>
            </a:endParaRPr>
          </a:p>
          <a:p>
            <a:pPr algn="just">
              <a:tabLst>
                <a:tab pos="288925" algn="l"/>
              </a:tabLst>
            </a:pPr>
            <a:r>
              <a:rPr lang="en-GB" sz="2800" dirty="0">
                <a:latin typeface="Book Antiqua" pitchFamily="18" charset="0"/>
              </a:rPr>
              <a:t>	</a:t>
            </a:r>
            <a:r>
              <a:rPr lang="en-GB" sz="2800" dirty="0" smtClean="0">
                <a:latin typeface="Book Antiqua" pitchFamily="18" charset="0"/>
              </a:rPr>
              <a:t>When </a:t>
            </a:r>
            <a:r>
              <a:rPr lang="en-GB" sz="2800" dirty="0">
                <a:latin typeface="Book Antiqua" pitchFamily="18" charset="0"/>
              </a:rPr>
              <a:t>all these act in negative direction (as </a:t>
            </a:r>
            <a:r>
              <a:rPr lang="en-GB" sz="2800" dirty="0" smtClean="0">
                <a:latin typeface="Book Antiqua" pitchFamily="18" charset="0"/>
              </a:rPr>
              <a:t>	compared </a:t>
            </a:r>
            <a:r>
              <a:rPr lang="en-GB" sz="2800" dirty="0">
                <a:latin typeface="Book Antiqua" pitchFamily="18" charset="0"/>
              </a:rPr>
              <a:t>to </a:t>
            </a:r>
            <a:r>
              <a:rPr lang="en-GB" sz="2800" dirty="0" smtClean="0">
                <a:latin typeface="Book Antiqua" pitchFamily="18" charset="0"/>
              </a:rPr>
              <a:t>his </a:t>
            </a:r>
            <a:r>
              <a:rPr lang="en-GB" sz="2800" dirty="0">
                <a:latin typeface="Book Antiqua" pitchFamily="18" charset="0"/>
              </a:rPr>
              <a:t>desires and </a:t>
            </a:r>
            <a:r>
              <a:rPr lang="en-GB" sz="2800" dirty="0" smtClean="0">
                <a:latin typeface="Book Antiqua" pitchFamily="18" charset="0"/>
              </a:rPr>
              <a:t>targets</a:t>
            </a:r>
            <a:r>
              <a:rPr lang="en-GB" sz="2800" dirty="0">
                <a:latin typeface="Book Antiqua" pitchFamily="18" charset="0"/>
              </a:rPr>
              <a:t>) he is more </a:t>
            </a:r>
            <a:r>
              <a:rPr lang="en-GB" sz="2800" dirty="0" smtClean="0">
                <a:latin typeface="Book Antiqua" pitchFamily="18" charset="0"/>
              </a:rPr>
              <a:t>	likely </a:t>
            </a:r>
            <a:r>
              <a:rPr lang="en-GB" sz="2800" dirty="0">
                <a:latin typeface="Book Antiqua" pitchFamily="18" charset="0"/>
              </a:rPr>
              <a:t>to fail</a:t>
            </a:r>
            <a:r>
              <a:rPr lang="en-GB" sz="2800" dirty="0" smtClean="0">
                <a:latin typeface="Book Antiqua" pitchFamily="18" charset="0"/>
              </a:rPr>
              <a:t>.</a:t>
            </a:r>
            <a:endParaRPr lang="en-GB" sz="2800" dirty="0">
              <a:latin typeface="Book Antiqua" pitchFamily="18" charset="0"/>
            </a:endParaRPr>
          </a:p>
          <a:p>
            <a:pPr algn="just"/>
            <a:endParaRPr lang="en-GB" dirty="0" smtClean="0">
              <a:latin typeface="Book Antiqua" pitchFamily="18" charset="0"/>
            </a:endParaRPr>
          </a:p>
          <a:p>
            <a:pPr algn="just"/>
            <a:endParaRPr lang="en-GB" dirty="0">
              <a:latin typeface="Book Antiqua" pitchFamily="18" charset="0"/>
            </a:endParaRPr>
          </a:p>
          <a:p>
            <a:pPr algn="just"/>
            <a:endParaRPr lang="en-GB" dirty="0">
              <a:latin typeface="Book Antiqua" pitchFamily="18" charset="0"/>
            </a:endParaRPr>
          </a:p>
          <a:p>
            <a:pPr algn="just"/>
            <a:endParaRPr lang="en-GB" dirty="0" smtClean="0">
              <a:latin typeface="Book Antiqua" pitchFamily="18" charset="0"/>
            </a:endParaRPr>
          </a:p>
          <a:p>
            <a:pPr algn="just"/>
            <a:endParaRPr lang="en-GB" dirty="0">
              <a:latin typeface="Book Antiqua" pitchFamily="18" charset="0"/>
            </a:endParaRPr>
          </a:p>
          <a:p>
            <a:pPr algn="just"/>
            <a:endParaRPr lang="en-GB" dirty="0" smtClean="0">
              <a:latin typeface="Book Antiqua" pitchFamily="18" charset="0"/>
            </a:endParaRPr>
          </a:p>
          <a:p>
            <a:endParaRPr lang="en-US" dirty="0"/>
          </a:p>
        </p:txBody>
      </p:sp>
      <p:pic>
        <p:nvPicPr>
          <p:cNvPr id="47" name="Picture 46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824" y="4648200"/>
            <a:ext cx="8029576" cy="152400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591A5-7577-472D-BBEF-9560EE2732BC}" type="slidenum">
              <a:rPr lang="en-US" smtClean="0"/>
              <a:t>1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7924800" y="152400"/>
            <a:ext cx="609600" cy="457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1.1</a:t>
            </a:r>
            <a:endParaRPr lang="en-IN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4273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latin typeface="Book Antiqua" pitchFamily="18" charset="0"/>
              </a:rPr>
              <a:t>CAD &amp; Philosophy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 algn="just"/>
            <a:endParaRPr lang="en-US" sz="2800" dirty="0" smtClean="0">
              <a:latin typeface="Book Antiqua" pitchFamily="18" charset="0"/>
            </a:endParaRPr>
          </a:p>
          <a:p>
            <a:pPr marL="285750" indent="-285750" algn="just"/>
            <a:r>
              <a:rPr lang="en-US" sz="2800" dirty="0" smtClean="0">
                <a:latin typeface="Book Antiqua" pitchFamily="18" charset="0"/>
              </a:rPr>
              <a:t>Some </a:t>
            </a:r>
            <a:r>
              <a:rPr lang="en-US" sz="2800" dirty="0">
                <a:latin typeface="Book Antiqua" pitchFamily="18" charset="0"/>
              </a:rPr>
              <a:t>people act as under:</a:t>
            </a:r>
          </a:p>
          <a:p>
            <a:pPr algn="just"/>
            <a:endParaRPr lang="en-US" sz="2800" dirty="0">
              <a:latin typeface="Book Antiqua" pitchFamily="18" charset="0"/>
            </a:endParaRPr>
          </a:p>
          <a:p>
            <a:pPr algn="just"/>
            <a:endParaRPr lang="en-GB" sz="2800" dirty="0">
              <a:latin typeface="Book Antiqua" pitchFamily="18" charset="0"/>
            </a:endParaRPr>
          </a:p>
          <a:p>
            <a:endParaRPr lang="en-US" sz="2800" dirty="0">
              <a:latin typeface="Book Antiqua" pitchFamily="18" charset="0"/>
            </a:endParaRPr>
          </a:p>
          <a:p>
            <a:endParaRPr lang="en-US" sz="2800" dirty="0">
              <a:latin typeface="Book Antiqua" pitchFamily="18" charset="0"/>
            </a:endParaRPr>
          </a:p>
          <a:p>
            <a:pPr>
              <a:tabLst>
                <a:tab pos="168275" algn="l"/>
              </a:tabLst>
            </a:pPr>
            <a:endParaRPr lang="en-US" sz="1400" dirty="0" smtClean="0">
              <a:latin typeface="Book Antiqua" pitchFamily="18" charset="0"/>
            </a:endParaRPr>
          </a:p>
          <a:p>
            <a:pPr>
              <a:tabLst>
                <a:tab pos="168275" algn="l"/>
              </a:tabLst>
            </a:pPr>
            <a:r>
              <a:rPr lang="en-US" sz="2800" dirty="0" smtClean="0">
                <a:latin typeface="Book Antiqua" pitchFamily="18" charset="0"/>
              </a:rPr>
              <a:t>How </a:t>
            </a:r>
            <a:r>
              <a:rPr lang="en-US" sz="2800" dirty="0">
                <a:latin typeface="Book Antiqua" pitchFamily="18" charset="0"/>
              </a:rPr>
              <a:t>can they achieve success?</a:t>
            </a:r>
          </a:p>
          <a:p>
            <a:endParaRPr lang="en-US" sz="2800" dirty="0">
              <a:latin typeface="Book Antiqua" pitchFamily="18" charset="0"/>
            </a:endParaRPr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2895600"/>
            <a:ext cx="8153400" cy="175260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591A5-7577-472D-BBEF-9560EE2732BC}" type="slidenum">
              <a:rPr lang="en-US" smtClean="0"/>
              <a:t>2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924800" y="152400"/>
            <a:ext cx="609600" cy="457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1.2</a:t>
            </a:r>
            <a:endParaRPr lang="en-IN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2408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latin typeface="Book Antiqua" pitchFamily="18" charset="0"/>
              </a:rPr>
              <a:t>CAD &amp; Philosophy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endParaRPr lang="en-GB" sz="2600" dirty="0" smtClean="0">
              <a:latin typeface="Book Antiqua" pitchFamily="18" charset="0"/>
            </a:endParaRPr>
          </a:p>
          <a:p>
            <a:endParaRPr lang="en-GB" sz="2600" dirty="0" smtClean="0">
              <a:latin typeface="Book Antiqua" pitchFamily="18" charset="0"/>
            </a:endParaRPr>
          </a:p>
          <a:p>
            <a:pPr algn="just"/>
            <a:r>
              <a:rPr lang="en-GB" sz="2800" dirty="0" smtClean="0">
                <a:latin typeface="Book Antiqua" pitchFamily="18" charset="0"/>
              </a:rPr>
              <a:t>When </a:t>
            </a:r>
            <a:r>
              <a:rPr lang="en-GB" sz="2800" dirty="0">
                <a:latin typeface="Book Antiqua" pitchFamily="18" charset="0"/>
              </a:rPr>
              <a:t>the target is Noble, for the good of the society, something else happens</a:t>
            </a:r>
            <a:r>
              <a:rPr lang="en-GB" sz="2800" dirty="0" smtClean="0">
                <a:latin typeface="Book Antiqua" pitchFamily="18" charset="0"/>
              </a:rPr>
              <a:t>.</a:t>
            </a:r>
          </a:p>
          <a:p>
            <a:endParaRPr lang="en-GB" sz="1800" dirty="0">
              <a:latin typeface="Book Antiqua" pitchFamily="18" charset="0"/>
            </a:endParaRPr>
          </a:p>
          <a:p>
            <a:endParaRPr lang="en-GB" sz="1800" dirty="0" smtClean="0">
              <a:latin typeface="Book Antiqua" pitchFamily="18" charset="0"/>
            </a:endParaRPr>
          </a:p>
          <a:p>
            <a:endParaRPr lang="en-GB" sz="1800" dirty="0">
              <a:latin typeface="Book Antiqua" pitchFamily="18" charset="0"/>
            </a:endParaRPr>
          </a:p>
          <a:p>
            <a:endParaRPr lang="en-GB" sz="1800" dirty="0" smtClean="0">
              <a:latin typeface="Book Antiqua" pitchFamily="18" charset="0"/>
            </a:endParaRPr>
          </a:p>
          <a:p>
            <a:pPr marL="0" indent="0">
              <a:buNone/>
            </a:pPr>
            <a:endParaRPr lang="en-GB" sz="1800" dirty="0" smtClean="0">
              <a:latin typeface="Book Antiqua" pitchFamily="18" charset="0"/>
            </a:endParaRPr>
          </a:p>
          <a:p>
            <a:endParaRPr lang="en-US" sz="1800" dirty="0">
              <a:latin typeface="Book Antiqua" pitchFamily="18" charset="0"/>
            </a:endParaRPr>
          </a:p>
          <a:p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3657600"/>
            <a:ext cx="8534400" cy="1524000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591A5-7577-472D-BBEF-9560EE2732BC}" type="slidenum">
              <a:rPr lang="en-US" smtClean="0"/>
              <a:t>3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924800" y="152400"/>
            <a:ext cx="609600" cy="457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1.3</a:t>
            </a:r>
            <a:endParaRPr lang="en-IN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2091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latin typeface="Book Antiqua" pitchFamily="18" charset="0"/>
              </a:rPr>
              <a:t>CAD &amp; Philosophy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sz="2800" dirty="0" smtClean="0">
              <a:latin typeface="Book Antiqua" pitchFamily="18" charset="0"/>
            </a:endParaRPr>
          </a:p>
          <a:p>
            <a:r>
              <a:rPr lang="en-GB" sz="2800" dirty="0" smtClean="0">
                <a:latin typeface="Book Antiqua" pitchFamily="18" charset="0"/>
              </a:rPr>
              <a:t>And </a:t>
            </a:r>
            <a:r>
              <a:rPr lang="en-GB" sz="2800" dirty="0">
                <a:latin typeface="Book Antiqua" pitchFamily="18" charset="0"/>
              </a:rPr>
              <a:t>the person will </a:t>
            </a:r>
            <a:r>
              <a:rPr lang="en-GB" sz="2600" dirty="0">
                <a:latin typeface="Book Antiqua" pitchFamily="18" charset="0"/>
              </a:rPr>
              <a:t>- </a:t>
            </a:r>
          </a:p>
          <a:p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805" y="3352800"/>
            <a:ext cx="8706930" cy="2057400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591A5-7577-472D-BBEF-9560EE2732BC}" type="slidenum">
              <a:rPr lang="en-US" smtClean="0"/>
              <a:t>4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924800" y="152400"/>
            <a:ext cx="609600" cy="457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1.4</a:t>
            </a:r>
            <a:endParaRPr lang="en-IN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9686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latin typeface="Book Antiqua" pitchFamily="18" charset="0"/>
              </a:rPr>
              <a:t>RBI</a:t>
            </a:r>
            <a:endParaRPr lang="en-US" sz="3600" b="1" dirty="0">
              <a:latin typeface="Book Antiq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sz="1800" dirty="0" smtClean="0">
              <a:latin typeface="Book Antiqua" pitchFamily="18" charset="0"/>
            </a:endParaRPr>
          </a:p>
          <a:p>
            <a:endParaRPr lang="en-GB" sz="1800" dirty="0">
              <a:latin typeface="Book Antiqua" pitchFamily="18" charset="0"/>
            </a:endParaRPr>
          </a:p>
          <a:p>
            <a:endParaRPr lang="en-GB" sz="1800" dirty="0" smtClean="0">
              <a:latin typeface="Book Antiqua" pitchFamily="18" charset="0"/>
            </a:endParaRPr>
          </a:p>
          <a:p>
            <a:endParaRPr lang="en-GB" sz="1800" dirty="0">
              <a:latin typeface="Book Antiqua" pitchFamily="18" charset="0"/>
            </a:endParaRPr>
          </a:p>
          <a:p>
            <a:endParaRPr lang="en-GB" sz="1800" dirty="0" smtClean="0">
              <a:latin typeface="Book Antiqua" pitchFamily="18" charset="0"/>
            </a:endParaRPr>
          </a:p>
          <a:p>
            <a:endParaRPr lang="en-GB" sz="1800" dirty="0">
              <a:latin typeface="Book Antiqua" pitchFamily="18" charset="0"/>
            </a:endParaRPr>
          </a:p>
          <a:p>
            <a:endParaRPr lang="en-GB" sz="1800" dirty="0" smtClean="0">
              <a:latin typeface="Book Antiqua" pitchFamily="18" charset="0"/>
            </a:endParaRPr>
          </a:p>
          <a:p>
            <a:endParaRPr lang="en-GB" sz="1800" dirty="0">
              <a:latin typeface="Book Antiqua" pitchFamily="18" charset="0"/>
            </a:endParaRPr>
          </a:p>
          <a:p>
            <a:endParaRPr lang="en-GB" sz="1800" dirty="0" smtClean="0">
              <a:latin typeface="Book Antiqua" pitchFamily="18" charset="0"/>
            </a:endParaRPr>
          </a:p>
          <a:p>
            <a:endParaRPr lang="en-GB" sz="1800" dirty="0" smtClean="0">
              <a:latin typeface="Book Antiqua" pitchFamily="18" charset="0"/>
            </a:endParaRPr>
          </a:p>
          <a:p>
            <a:r>
              <a:rPr lang="en-GB" sz="2800" dirty="0" smtClean="0">
                <a:latin typeface="Book Antiqua" pitchFamily="18" charset="0"/>
              </a:rPr>
              <a:t>How can RBI succeed in achieving its targets?</a:t>
            </a:r>
            <a:endParaRPr lang="en-US" sz="2800" dirty="0" smtClean="0">
              <a:latin typeface="Book Antiqua" pitchFamily="18" charset="0"/>
            </a:endParaRPr>
          </a:p>
          <a:p>
            <a:endParaRPr lang="en-US" sz="2600" dirty="0"/>
          </a:p>
        </p:txBody>
      </p:sp>
      <p:pic>
        <p:nvPicPr>
          <p:cNvPr id="6" name="Picture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05000"/>
            <a:ext cx="8915400" cy="2352676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591A5-7577-472D-BBEF-9560EE2732BC}" type="slidenum">
              <a:rPr lang="en-US" smtClean="0"/>
              <a:t>5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924800" y="152400"/>
            <a:ext cx="609600" cy="457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1.5</a:t>
            </a:r>
            <a:endParaRPr lang="en-IN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5524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latin typeface="Book Antiqua" pitchFamily="18" charset="0"/>
              </a:rPr>
              <a:t>Life moves in Cycles</a:t>
            </a:r>
            <a:endParaRPr lang="en-US" sz="3600" b="1" dirty="0">
              <a:latin typeface="Book Antiq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4525963"/>
          </a:xfrm>
        </p:spPr>
        <p:txBody>
          <a:bodyPr>
            <a:normAutofit/>
          </a:bodyPr>
          <a:lstStyle/>
          <a:p>
            <a:endParaRPr lang="en-GB" sz="1800" dirty="0" smtClean="0">
              <a:latin typeface="Book Antiqua" pitchFamily="18" charset="0"/>
            </a:endParaRPr>
          </a:p>
          <a:p>
            <a:endParaRPr lang="en-GB" sz="1800" dirty="0">
              <a:latin typeface="Book Antiqua" pitchFamily="18" charset="0"/>
            </a:endParaRPr>
          </a:p>
          <a:p>
            <a:pPr algn="just"/>
            <a:r>
              <a:rPr lang="en-GB" sz="2800" dirty="0" smtClean="0">
                <a:latin typeface="Book Antiqua" pitchFamily="18" charset="0"/>
              </a:rPr>
              <a:t>In </a:t>
            </a:r>
            <a:r>
              <a:rPr lang="en-GB" sz="2800" dirty="0">
                <a:latin typeface="Book Antiqua" pitchFamily="18" charset="0"/>
              </a:rPr>
              <a:t>the human society there are several cycles working simultaneously.</a:t>
            </a:r>
            <a:endParaRPr lang="en-US" sz="2800" dirty="0">
              <a:latin typeface="Book Antiqua" pitchFamily="18" charset="0"/>
            </a:endParaRPr>
          </a:p>
          <a:p>
            <a:pPr marL="0" indent="0">
              <a:buNone/>
            </a:pPr>
            <a:r>
              <a:rPr lang="en-GB" sz="2800" dirty="0">
                <a:latin typeface="Book Antiqua" pitchFamily="18" charset="0"/>
              </a:rPr>
              <a:t> </a:t>
            </a:r>
            <a:endParaRPr lang="en-US" sz="2800" dirty="0">
              <a:latin typeface="Book Antiqua" pitchFamily="18" charset="0"/>
            </a:endParaRPr>
          </a:p>
          <a:p>
            <a:pPr marL="0" indent="0">
              <a:buNone/>
            </a:pPr>
            <a:r>
              <a:rPr lang="en-GB" sz="2800" dirty="0">
                <a:latin typeface="Book Antiqua" pitchFamily="18" charset="0"/>
              </a:rPr>
              <a:t>	</a:t>
            </a:r>
            <a:r>
              <a:rPr lang="en-GB" sz="2800" dirty="0" smtClean="0">
                <a:latin typeface="Book Antiqua" pitchFamily="18" charset="0"/>
              </a:rPr>
              <a:t>Some </a:t>
            </a:r>
            <a:r>
              <a:rPr lang="en-GB" sz="2800" dirty="0">
                <a:latin typeface="Book Antiqua" pitchFamily="18" charset="0"/>
              </a:rPr>
              <a:t>are Virtuous.</a:t>
            </a:r>
            <a:endParaRPr lang="en-US" sz="2800" dirty="0">
              <a:latin typeface="Book Antiqua" pitchFamily="18" charset="0"/>
            </a:endParaRPr>
          </a:p>
          <a:p>
            <a:pPr marL="0" indent="0">
              <a:buNone/>
            </a:pPr>
            <a:r>
              <a:rPr lang="en-GB" sz="2800" dirty="0">
                <a:latin typeface="Book Antiqua" pitchFamily="18" charset="0"/>
              </a:rPr>
              <a:t>	</a:t>
            </a:r>
            <a:r>
              <a:rPr lang="en-GB" sz="2800" dirty="0" smtClean="0">
                <a:latin typeface="Book Antiqua" pitchFamily="18" charset="0"/>
              </a:rPr>
              <a:t>Some </a:t>
            </a:r>
            <a:r>
              <a:rPr lang="en-GB" sz="2800" dirty="0">
                <a:latin typeface="Book Antiqua" pitchFamily="18" charset="0"/>
              </a:rPr>
              <a:t>Vicious		Some </a:t>
            </a:r>
            <a:r>
              <a:rPr lang="en-GB" sz="2800" dirty="0" smtClean="0">
                <a:latin typeface="Book Antiqua" pitchFamily="18" charset="0"/>
              </a:rPr>
              <a:t> Unpredictable</a:t>
            </a:r>
            <a:r>
              <a:rPr lang="en-GB" sz="2800" dirty="0">
                <a:latin typeface="Book Antiqua" pitchFamily="18" charset="0"/>
              </a:rPr>
              <a:t>,</a:t>
            </a:r>
            <a:endParaRPr lang="en-US" sz="2800" dirty="0">
              <a:latin typeface="Book Antiqua" pitchFamily="18" charset="0"/>
            </a:endParaRPr>
          </a:p>
          <a:p>
            <a:pPr marL="0" indent="0">
              <a:buNone/>
            </a:pPr>
            <a:r>
              <a:rPr lang="en-GB" sz="2800" dirty="0">
                <a:latin typeface="Book Antiqua" pitchFamily="18" charset="0"/>
              </a:rPr>
              <a:t>				</a:t>
            </a:r>
            <a:r>
              <a:rPr lang="en-GB" sz="2800" dirty="0" smtClean="0">
                <a:latin typeface="Book Antiqua" pitchFamily="18" charset="0"/>
              </a:rPr>
              <a:t>	</a:t>
            </a:r>
            <a:r>
              <a:rPr lang="en-GB" sz="2800" dirty="0">
                <a:latin typeface="Book Antiqua" pitchFamily="18" charset="0"/>
              </a:rPr>
              <a:t> </a:t>
            </a:r>
            <a:r>
              <a:rPr lang="en-GB" sz="2800" dirty="0" smtClean="0">
                <a:latin typeface="Book Antiqua" pitchFamily="18" charset="0"/>
              </a:rPr>
              <a:t>           Contradictory</a:t>
            </a:r>
            <a:r>
              <a:rPr lang="en-GB" sz="2800" dirty="0">
                <a:latin typeface="Book Antiqua" pitchFamily="18" charset="0"/>
              </a:rPr>
              <a:t>,</a:t>
            </a:r>
            <a:endParaRPr lang="en-US" sz="2800" dirty="0">
              <a:latin typeface="Book Antiqua" pitchFamily="18" charset="0"/>
            </a:endParaRPr>
          </a:p>
          <a:p>
            <a:pPr marL="0" indent="0">
              <a:buNone/>
            </a:pPr>
            <a:r>
              <a:rPr lang="en-GB" sz="2800" dirty="0">
                <a:latin typeface="Book Antiqua" pitchFamily="18" charset="0"/>
              </a:rPr>
              <a:t>				</a:t>
            </a:r>
            <a:r>
              <a:rPr lang="en-GB" sz="2800" dirty="0" smtClean="0">
                <a:latin typeface="Book Antiqua" pitchFamily="18" charset="0"/>
              </a:rPr>
              <a:t>                       Directionless.</a:t>
            </a:r>
          </a:p>
          <a:p>
            <a:pPr marL="0" indent="0">
              <a:buNone/>
            </a:pPr>
            <a:endParaRPr lang="en-GB" sz="2600" dirty="0">
              <a:latin typeface="Book Antiqua" pitchFamily="18" charset="0"/>
            </a:endParaRPr>
          </a:p>
          <a:p>
            <a:pPr marL="0" indent="0">
              <a:buNone/>
            </a:pPr>
            <a:endParaRPr lang="en-US" sz="1800" dirty="0">
              <a:latin typeface="Book Antiqua" pitchFamily="18" charset="0"/>
            </a:endParaRPr>
          </a:p>
          <a:p>
            <a:endParaRPr lang="en-US" sz="1800" dirty="0">
              <a:latin typeface="Book Antiqua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591A5-7577-472D-BBEF-9560EE2732BC}" type="slidenum">
              <a:rPr lang="en-US" smtClean="0"/>
              <a:t>6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7924800" y="152400"/>
            <a:ext cx="609600" cy="457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1.6</a:t>
            </a:r>
            <a:endParaRPr lang="en-IN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294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latin typeface="Book Antiqua" pitchFamily="18" charset="0"/>
              </a:rPr>
              <a:t>Chaos of Cycles</a:t>
            </a:r>
            <a:endParaRPr lang="en-US" sz="3600" b="1" dirty="0">
              <a:latin typeface="Book Antiqua" pitchFamily="18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/>
          </a:bodyPr>
          <a:lstStyle/>
          <a:p>
            <a:endParaRPr lang="en-GB" sz="1800" dirty="0" smtClean="0">
              <a:latin typeface="Book Antiqua" pitchFamily="18" charset="0"/>
            </a:endParaRPr>
          </a:p>
          <a:p>
            <a:endParaRPr lang="en-GB" sz="1800" dirty="0">
              <a:latin typeface="Book Antiqua" pitchFamily="18" charset="0"/>
            </a:endParaRPr>
          </a:p>
          <a:p>
            <a:endParaRPr lang="en-GB" sz="1800" dirty="0" smtClean="0">
              <a:latin typeface="Book Antiqua" pitchFamily="18" charset="0"/>
            </a:endParaRPr>
          </a:p>
          <a:p>
            <a:endParaRPr lang="en-GB" sz="1800" dirty="0">
              <a:latin typeface="Book Antiqua" pitchFamily="18" charset="0"/>
            </a:endParaRPr>
          </a:p>
          <a:p>
            <a:endParaRPr lang="en-GB" sz="1800" dirty="0" smtClean="0">
              <a:latin typeface="Book Antiqua" pitchFamily="18" charset="0"/>
            </a:endParaRPr>
          </a:p>
          <a:p>
            <a:endParaRPr lang="en-GB" sz="1800" dirty="0">
              <a:latin typeface="Book Antiqua" pitchFamily="18" charset="0"/>
            </a:endParaRPr>
          </a:p>
          <a:p>
            <a:endParaRPr lang="en-GB" sz="1800" dirty="0" smtClean="0">
              <a:latin typeface="Book Antiqua" pitchFamily="18" charset="0"/>
            </a:endParaRPr>
          </a:p>
          <a:p>
            <a:endParaRPr lang="en-GB" sz="1800" dirty="0">
              <a:latin typeface="Book Antiqua" pitchFamily="18" charset="0"/>
            </a:endParaRPr>
          </a:p>
          <a:p>
            <a:endParaRPr lang="en-GB" sz="1800" dirty="0" smtClean="0">
              <a:latin typeface="Book Antiqua" pitchFamily="18" charset="0"/>
            </a:endParaRPr>
          </a:p>
          <a:p>
            <a:endParaRPr lang="en-GB" sz="1800" dirty="0" smtClean="0">
              <a:latin typeface="Book Antiqua" pitchFamily="18" charset="0"/>
            </a:endParaRPr>
          </a:p>
          <a:p>
            <a:endParaRPr lang="en-GB" sz="1800" dirty="0">
              <a:latin typeface="Book Antiqua" pitchFamily="18" charset="0"/>
            </a:endParaRPr>
          </a:p>
        </p:txBody>
      </p:sp>
      <p:pic>
        <p:nvPicPr>
          <p:cNvPr id="8" name="Picture 7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600200"/>
            <a:ext cx="8229600" cy="449580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591A5-7577-472D-BBEF-9560EE2732BC}" type="slidenum">
              <a:rPr lang="en-US" smtClean="0"/>
              <a:t>7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924800" y="152400"/>
            <a:ext cx="609600" cy="457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1.7</a:t>
            </a:r>
            <a:endParaRPr lang="en-IN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9750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latin typeface="Book Antiqua" pitchFamily="18" charset="0"/>
              </a:rPr>
              <a:t>Chaos of Cycles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en-GB" sz="2800" dirty="0" smtClean="0">
              <a:latin typeface="Book Antiqua" pitchFamily="18" charset="0"/>
            </a:endParaRPr>
          </a:p>
          <a:p>
            <a:pPr algn="just"/>
            <a:endParaRPr lang="en-GB" sz="2800" dirty="0" smtClean="0">
              <a:latin typeface="Book Antiqua" pitchFamily="18" charset="0"/>
            </a:endParaRPr>
          </a:p>
          <a:p>
            <a:pPr algn="just"/>
            <a:r>
              <a:rPr lang="en-GB" sz="2800" dirty="0" smtClean="0">
                <a:latin typeface="Book Antiqua" pitchFamily="18" charset="0"/>
              </a:rPr>
              <a:t>No </a:t>
            </a:r>
            <a:r>
              <a:rPr lang="en-GB" sz="2800" dirty="0">
                <a:latin typeface="Book Antiqua" pitchFamily="18" charset="0"/>
              </a:rPr>
              <a:t>situation is the result of a single cause.</a:t>
            </a:r>
            <a:endParaRPr lang="en-US" sz="2800" dirty="0">
              <a:latin typeface="Book Antiqua" pitchFamily="18" charset="0"/>
            </a:endParaRPr>
          </a:p>
          <a:p>
            <a:pPr algn="just"/>
            <a:r>
              <a:rPr lang="en-GB" sz="2800" dirty="0">
                <a:latin typeface="Book Antiqua" pitchFamily="18" charset="0"/>
              </a:rPr>
              <a:t>Out of the multiple causes that affect, many are unknown.</a:t>
            </a:r>
            <a:endParaRPr lang="en-US" sz="2800" dirty="0">
              <a:latin typeface="Book Antiqua" pitchFamily="18" charset="0"/>
            </a:endParaRPr>
          </a:p>
          <a:p>
            <a:pPr algn="just"/>
            <a:r>
              <a:rPr lang="en-GB" sz="2800" dirty="0">
                <a:latin typeface="Book Antiqua" pitchFamily="18" charset="0"/>
              </a:rPr>
              <a:t>Some are known but we don’t recognise their strength.</a:t>
            </a:r>
            <a:endParaRPr lang="en-US" sz="2800" dirty="0">
              <a:latin typeface="Book Antiqua" pitchFamily="18" charset="0"/>
            </a:endParaRPr>
          </a:p>
          <a:p>
            <a:endParaRPr lang="en-US" dirty="0">
              <a:latin typeface="Book Antiqua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591A5-7577-472D-BBEF-9560EE2732BC}" type="slidenum">
              <a:rPr lang="en-US" smtClean="0"/>
              <a:t>8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7924800" y="152400"/>
            <a:ext cx="609600" cy="457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1.8</a:t>
            </a:r>
            <a:endParaRPr lang="en-IN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2871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286</TotalTime>
  <Words>128</Words>
  <Application>Microsoft Office PowerPoint</Application>
  <PresentationFormat>On-screen Show (4:3)</PresentationFormat>
  <Paragraphs>87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CAD &amp; Philosophy</vt:lpstr>
      <vt:lpstr>CAD &amp; Philosophy</vt:lpstr>
      <vt:lpstr>CAD &amp; Philosophy</vt:lpstr>
      <vt:lpstr>CAD &amp; Philosophy</vt:lpstr>
      <vt:lpstr>RBI</vt:lpstr>
      <vt:lpstr>Life moves in Cycles</vt:lpstr>
      <vt:lpstr>Chaos of Cycles</vt:lpstr>
      <vt:lpstr>Chaos of Cycles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Priti-rsa</dc:creator>
  <cp:lastModifiedBy>tahir-rsa</cp:lastModifiedBy>
  <cp:revision>19</cp:revision>
  <cp:lastPrinted>2013-04-23T10:35:02Z</cp:lastPrinted>
  <dcterms:created xsi:type="dcterms:W3CDTF">2013-04-23T06:29:23Z</dcterms:created>
  <dcterms:modified xsi:type="dcterms:W3CDTF">2013-06-01T10:39:03Z</dcterms:modified>
</cp:coreProperties>
</file>