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3"/>
  </p:notesMasterIdLst>
  <p:handoutMasterIdLst>
    <p:handoutMasterId r:id="rId134"/>
  </p:handoutMasterIdLst>
  <p:sldIdLst>
    <p:sldId id="256" r:id="rId2"/>
    <p:sldId id="492" r:id="rId3"/>
    <p:sldId id="499" r:id="rId4"/>
    <p:sldId id="484" r:id="rId5"/>
    <p:sldId id="648" r:id="rId6"/>
    <p:sldId id="644" r:id="rId7"/>
    <p:sldId id="645" r:id="rId8"/>
    <p:sldId id="578" r:id="rId9"/>
    <p:sldId id="634" r:id="rId10"/>
    <p:sldId id="405" r:id="rId11"/>
    <p:sldId id="500" r:id="rId12"/>
    <p:sldId id="501" r:id="rId13"/>
    <p:sldId id="502" r:id="rId14"/>
    <p:sldId id="503" r:id="rId15"/>
    <p:sldId id="584" r:id="rId16"/>
    <p:sldId id="575" r:id="rId17"/>
    <p:sldId id="537" r:id="rId18"/>
    <p:sldId id="544" r:id="rId19"/>
    <p:sldId id="545" r:id="rId20"/>
    <p:sldId id="641" r:id="rId21"/>
    <p:sldId id="586" r:id="rId22"/>
    <p:sldId id="509" r:id="rId23"/>
    <p:sldId id="647" r:id="rId24"/>
    <p:sldId id="651" r:id="rId25"/>
    <p:sldId id="655" r:id="rId26"/>
    <p:sldId id="513" r:id="rId27"/>
    <p:sldId id="656" r:id="rId28"/>
    <p:sldId id="652" r:id="rId29"/>
    <p:sldId id="653" r:id="rId30"/>
    <p:sldId id="654" r:id="rId31"/>
    <p:sldId id="657" r:id="rId32"/>
    <p:sldId id="658" r:id="rId33"/>
    <p:sldId id="659" r:id="rId34"/>
    <p:sldId id="660" r:id="rId35"/>
    <p:sldId id="661" r:id="rId36"/>
    <p:sldId id="662" r:id="rId37"/>
    <p:sldId id="663" r:id="rId38"/>
    <p:sldId id="664" r:id="rId39"/>
    <p:sldId id="665" r:id="rId40"/>
    <p:sldId id="666" r:id="rId41"/>
    <p:sldId id="667" r:id="rId42"/>
    <p:sldId id="668" r:id="rId43"/>
    <p:sldId id="669" r:id="rId44"/>
    <p:sldId id="670" r:id="rId45"/>
    <p:sldId id="671" r:id="rId46"/>
    <p:sldId id="672" r:id="rId47"/>
    <p:sldId id="673" r:id="rId48"/>
    <p:sldId id="674" r:id="rId49"/>
    <p:sldId id="675" r:id="rId50"/>
    <p:sldId id="676" r:id="rId51"/>
    <p:sldId id="677" r:id="rId52"/>
    <p:sldId id="678" r:id="rId53"/>
    <p:sldId id="679" r:id="rId54"/>
    <p:sldId id="680" r:id="rId55"/>
    <p:sldId id="681" r:id="rId56"/>
    <p:sldId id="682" r:id="rId57"/>
    <p:sldId id="683" r:id="rId58"/>
    <p:sldId id="684" r:id="rId59"/>
    <p:sldId id="685" r:id="rId60"/>
    <p:sldId id="686" r:id="rId61"/>
    <p:sldId id="687" r:id="rId62"/>
    <p:sldId id="688" r:id="rId63"/>
    <p:sldId id="689" r:id="rId64"/>
    <p:sldId id="690" r:id="rId65"/>
    <p:sldId id="691" r:id="rId66"/>
    <p:sldId id="692" r:id="rId67"/>
    <p:sldId id="693" r:id="rId68"/>
    <p:sldId id="694" r:id="rId69"/>
    <p:sldId id="695" r:id="rId70"/>
    <p:sldId id="696" r:id="rId71"/>
    <p:sldId id="697" r:id="rId72"/>
    <p:sldId id="698" r:id="rId73"/>
    <p:sldId id="699" r:id="rId74"/>
    <p:sldId id="700" r:id="rId75"/>
    <p:sldId id="701" r:id="rId76"/>
    <p:sldId id="702" r:id="rId77"/>
    <p:sldId id="703" r:id="rId78"/>
    <p:sldId id="704" r:id="rId79"/>
    <p:sldId id="705" r:id="rId80"/>
    <p:sldId id="706" r:id="rId81"/>
    <p:sldId id="707" r:id="rId82"/>
    <p:sldId id="708" r:id="rId83"/>
    <p:sldId id="709" r:id="rId84"/>
    <p:sldId id="588" r:id="rId85"/>
    <p:sldId id="589" r:id="rId86"/>
    <p:sldId id="590" r:id="rId87"/>
    <p:sldId id="610" r:id="rId88"/>
    <p:sldId id="592" r:id="rId89"/>
    <p:sldId id="593" r:id="rId90"/>
    <p:sldId id="594" r:id="rId91"/>
    <p:sldId id="626" r:id="rId92"/>
    <p:sldId id="637" r:id="rId93"/>
    <p:sldId id="649" r:id="rId94"/>
    <p:sldId id="639" r:id="rId95"/>
    <p:sldId id="614" r:id="rId96"/>
    <p:sldId id="615" r:id="rId97"/>
    <p:sldId id="616" r:id="rId98"/>
    <p:sldId id="617" r:id="rId99"/>
    <p:sldId id="618" r:id="rId100"/>
    <p:sldId id="619" r:id="rId101"/>
    <p:sldId id="620" r:id="rId102"/>
    <p:sldId id="579" r:id="rId103"/>
    <p:sldId id="580" r:id="rId104"/>
    <p:sldId id="581" r:id="rId105"/>
    <p:sldId id="582" r:id="rId106"/>
    <p:sldId id="583" r:id="rId107"/>
    <p:sldId id="595" r:id="rId108"/>
    <p:sldId id="596" r:id="rId109"/>
    <p:sldId id="597" r:id="rId110"/>
    <p:sldId id="598" r:id="rId111"/>
    <p:sldId id="599" r:id="rId112"/>
    <p:sldId id="600" r:id="rId113"/>
    <p:sldId id="611" r:id="rId114"/>
    <p:sldId id="622" r:id="rId115"/>
    <p:sldId id="623" r:id="rId116"/>
    <p:sldId id="613" r:id="rId117"/>
    <p:sldId id="601" r:id="rId118"/>
    <p:sldId id="602" r:id="rId119"/>
    <p:sldId id="606" r:id="rId120"/>
    <p:sldId id="607" r:id="rId121"/>
    <p:sldId id="650" r:id="rId122"/>
    <p:sldId id="636" r:id="rId123"/>
    <p:sldId id="624" r:id="rId124"/>
    <p:sldId id="625" r:id="rId125"/>
    <p:sldId id="640" r:id="rId126"/>
    <p:sldId id="627" r:id="rId127"/>
    <p:sldId id="628" r:id="rId128"/>
    <p:sldId id="629" r:id="rId129"/>
    <p:sldId id="630" r:id="rId130"/>
    <p:sldId id="631" r:id="rId131"/>
    <p:sldId id="587" r:id="rId1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S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94958" autoAdjust="0"/>
  </p:normalViewPr>
  <p:slideViewPr>
    <p:cSldViewPr>
      <p:cViewPr varScale="1">
        <p:scale>
          <a:sx n="55" d="100"/>
          <a:sy n="55" d="100"/>
        </p:scale>
        <p:origin x="-1649" y="-65"/>
      </p:cViewPr>
      <p:guideLst>
        <p:guide orient="horz" pos="2160"/>
        <p:guide pos="2880"/>
      </p:guideLst>
    </p:cSldViewPr>
  </p:slideViewPr>
  <p:outlineViewPr>
    <p:cViewPr>
      <p:scale>
        <a:sx n="33" d="100"/>
        <a:sy n="33" d="100"/>
      </p:scale>
      <p:origin x="132" y="6420"/>
    </p:cViewPr>
  </p:outlineViewPr>
  <p:notesTextViewPr>
    <p:cViewPr>
      <p:scale>
        <a:sx n="1" d="1"/>
        <a:sy n="1" d="1"/>
      </p:scale>
      <p:origin x="0" y="0"/>
    </p:cViewPr>
  </p:notesTextViewPr>
  <p:sorterViewPr>
    <p:cViewPr>
      <p:scale>
        <a:sx n="100" d="100"/>
        <a:sy n="100" d="100"/>
      </p:scale>
      <p:origin x="0" y="534"/>
    </p:cViewPr>
  </p:sorterViewPr>
  <p:notesViewPr>
    <p:cSldViewPr>
      <p:cViewPr varScale="1">
        <p:scale>
          <a:sx n="49" d="100"/>
          <a:sy n="49" d="100"/>
        </p:scale>
        <p:origin x="-2928"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04" cy="465266"/>
          </a:xfrm>
          <a:prstGeom prst="rect">
            <a:avLst/>
          </a:prstGeom>
        </p:spPr>
        <p:txBody>
          <a:bodyPr vert="horz" lIns="90711" tIns="45356" rIns="90711" bIns="4535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160" y="0"/>
            <a:ext cx="3038604" cy="465266"/>
          </a:xfrm>
          <a:prstGeom prst="rect">
            <a:avLst/>
          </a:prstGeom>
        </p:spPr>
        <p:txBody>
          <a:bodyPr vert="horz" lIns="90711" tIns="45356" rIns="90711" bIns="45356" rtlCol="0"/>
          <a:lstStyle>
            <a:lvl1pPr algn="r"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84894" y="0"/>
            <a:ext cx="3036967" cy="465266"/>
          </a:xfrm>
          <a:prstGeom prst="rect">
            <a:avLst/>
          </a:prstGeom>
        </p:spPr>
        <p:txBody>
          <a:bodyPr vert="horz" lIns="90711" tIns="45356" rIns="90711" bIns="45356" rtlCol="0" anchor="b"/>
          <a:lstStyle>
            <a:lvl1pPr algn="r" fontAlgn="auto">
              <a:spcBef>
                <a:spcPts val="0"/>
              </a:spcBef>
              <a:spcAft>
                <a:spcPts val="0"/>
              </a:spcAft>
              <a:defRPr sz="2000">
                <a:latin typeface="+mn-lt"/>
                <a:cs typeface="+mn-cs"/>
              </a:defRPr>
            </a:lvl1pPr>
          </a:lstStyle>
          <a:p>
            <a:pPr>
              <a:defRPr/>
            </a:pPr>
            <a:fld id="{62CF9DDE-5CB9-4B04-AB8E-A2F100FBD958}" type="slidenum">
              <a:rPr lang="en-US"/>
              <a:pPr>
                <a:defRPr/>
              </a:pPr>
              <a:t>‹#›</a:t>
            </a:fld>
            <a:endParaRPr lang="en-US" dirty="0"/>
          </a:p>
        </p:txBody>
      </p:sp>
    </p:spTree>
    <p:extLst>
      <p:ext uri="{BB962C8B-B14F-4D97-AF65-F5344CB8AC3E}">
        <p14:creationId xmlns:p14="http://schemas.microsoft.com/office/powerpoint/2010/main" val="31615753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04" cy="465266"/>
          </a:xfrm>
          <a:prstGeom prst="rect">
            <a:avLst/>
          </a:prstGeom>
        </p:spPr>
        <p:txBody>
          <a:bodyPr vert="horz" lIns="90711" tIns="45356" rIns="90711" bIns="4535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160" y="0"/>
            <a:ext cx="3038604" cy="465266"/>
          </a:xfrm>
          <a:prstGeom prst="rect">
            <a:avLst/>
          </a:prstGeom>
        </p:spPr>
        <p:txBody>
          <a:bodyPr vert="horz" lIns="90711" tIns="45356" rIns="90711" bIns="45356" rtlCol="0"/>
          <a:lstStyle>
            <a:lvl1pPr algn="r" fontAlgn="auto">
              <a:spcBef>
                <a:spcPts val="0"/>
              </a:spcBef>
              <a:spcAft>
                <a:spcPts val="0"/>
              </a:spcAft>
              <a:defRPr sz="1200">
                <a:latin typeface="+mn-lt"/>
                <a:cs typeface="+mn-cs"/>
              </a:defRPr>
            </a:lvl1pPr>
          </a:lstStyle>
          <a:p>
            <a:pPr>
              <a:defRPr/>
            </a:pPr>
            <a:fld id="{83A9E814-8831-4CED-9E86-42D5C2D17E1D}" type="datetimeFigureOut">
              <a:rPr lang="en-US"/>
              <a:pPr>
                <a:defRPr/>
              </a:pPr>
              <a:t>10/4/2019</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0711" tIns="45356" rIns="90711" bIns="45356" rtlCol="0" anchor="ctr"/>
          <a:lstStyle/>
          <a:p>
            <a:pPr lvl="0"/>
            <a:endParaRPr lang="en-US" noProof="0"/>
          </a:p>
        </p:txBody>
      </p:sp>
      <p:sp>
        <p:nvSpPr>
          <p:cNvPr id="5" name="Notes Placeholder 4"/>
          <p:cNvSpPr>
            <a:spLocks noGrp="1"/>
          </p:cNvSpPr>
          <p:nvPr>
            <p:ph type="body" sz="quarter" idx="3"/>
          </p:nvPr>
        </p:nvSpPr>
        <p:spPr>
          <a:xfrm>
            <a:off x="702350" y="4416312"/>
            <a:ext cx="5605701" cy="4182934"/>
          </a:xfrm>
          <a:prstGeom prst="rect">
            <a:avLst/>
          </a:prstGeom>
        </p:spPr>
        <p:txBody>
          <a:bodyPr vert="horz" lIns="90711" tIns="45356" rIns="90711" bIns="4535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970160" y="8829649"/>
            <a:ext cx="3038604" cy="465266"/>
          </a:xfrm>
          <a:prstGeom prst="rect">
            <a:avLst/>
          </a:prstGeom>
        </p:spPr>
        <p:txBody>
          <a:bodyPr vert="horz" lIns="90711" tIns="45356" rIns="90711" bIns="45356" rtlCol="0" anchor="b"/>
          <a:lstStyle>
            <a:lvl1pPr algn="r" fontAlgn="auto">
              <a:spcBef>
                <a:spcPts val="0"/>
              </a:spcBef>
              <a:spcAft>
                <a:spcPts val="0"/>
              </a:spcAft>
              <a:defRPr sz="1200">
                <a:latin typeface="+mn-lt"/>
                <a:cs typeface="+mn-cs"/>
              </a:defRPr>
            </a:lvl1pPr>
          </a:lstStyle>
          <a:p>
            <a:pPr>
              <a:defRPr/>
            </a:pPr>
            <a:fld id="{17F89248-478E-4578-A02C-7F851B9AE2BA}" type="slidenum">
              <a:rPr lang="en-US"/>
              <a:pPr>
                <a:defRPr/>
              </a:pPr>
              <a:t>‹#›</a:t>
            </a:fld>
            <a:endParaRPr lang="en-US"/>
          </a:p>
        </p:txBody>
      </p:sp>
    </p:spTree>
    <p:extLst>
      <p:ext uri="{BB962C8B-B14F-4D97-AF65-F5344CB8AC3E}">
        <p14:creationId xmlns:p14="http://schemas.microsoft.com/office/powerpoint/2010/main" val="34741525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51A51-1E42-43A2-A88F-62C677AFD428}" type="slidenum">
              <a:rPr lang="en-US">
                <a:cs typeface="Arial" charset="0"/>
              </a:rPr>
              <a:pPr fontAlgn="base">
                <a:spcBef>
                  <a:spcPct val="0"/>
                </a:spcBef>
                <a:spcAft>
                  <a:spcPct val="0"/>
                </a:spcAft>
                <a:defRPr/>
              </a:pPr>
              <a:t>1</a:t>
            </a:fld>
            <a:endParaRPr lang="en-US">
              <a:cs typeface="Arial" charset="0"/>
            </a:endParaRPr>
          </a:p>
        </p:txBody>
      </p:sp>
      <p:sp>
        <p:nvSpPr>
          <p:cNvPr id="17412" name="Footer Placeholder 4"/>
          <p:cNvSpPr>
            <a:spLocks noGrp="1"/>
          </p:cNvSpPr>
          <p:nvPr>
            <p:ph type="ftr" sz="quarter" idx="4294967295"/>
          </p:nvPr>
        </p:nvSpPr>
        <p:spPr bwMode="auto">
          <a:xfrm>
            <a:off x="1" y="8829649"/>
            <a:ext cx="3038604" cy="465266"/>
          </a:xfrm>
          <a:prstGeom prst="rect">
            <a:avLst/>
          </a:prstGeom>
          <a:noFill/>
          <a:ln>
            <a:miter lim="800000"/>
            <a:headEnd/>
            <a:tailEnd/>
          </a:ln>
        </p:spPr>
        <p:txBody>
          <a:bodyPr lIns="91397" tIns="45699" rIns="91397" bIns="45699"/>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0419" name="Footer Placeholder 3"/>
          <p:cNvSpPr>
            <a:spLocks noGrp="1"/>
          </p:cNvSpPr>
          <p:nvPr>
            <p:ph type="ftr" sz="quarter" idx="4294967295"/>
          </p:nvPr>
        </p:nvSpPr>
        <p:spPr bwMode="auto">
          <a:xfrm>
            <a:off x="1" y="8829649"/>
            <a:ext cx="3038604" cy="465266"/>
          </a:xfrm>
          <a:prstGeom prst="rect">
            <a:avLst/>
          </a:prstGeom>
          <a:noFill/>
          <a:ln>
            <a:miter lim="800000"/>
            <a:headEnd/>
            <a:tailEnd/>
          </a:ln>
        </p:spPr>
        <p:txBody>
          <a:bodyPr lIns="91397" tIns="45699" rIns="91397" bIns="45699"/>
          <a:lstStyle/>
          <a:p>
            <a:endParaRPr lang="en-US"/>
          </a:p>
        </p:txBody>
      </p:sp>
      <p:sp>
        <p:nvSpPr>
          <p:cNvPr id="5" name="Slide Number Placeholder 4"/>
          <p:cNvSpPr>
            <a:spLocks noGrp="1"/>
          </p:cNvSpPr>
          <p:nvPr>
            <p:ph type="sldNum" sz="quarter" idx="5"/>
          </p:nvPr>
        </p:nvSpPr>
        <p:spPr/>
        <p:txBody>
          <a:bodyPr/>
          <a:lstStyle/>
          <a:p>
            <a:pPr>
              <a:defRPr/>
            </a:pPr>
            <a:fld id="{F92C9905-7BDB-47ED-9525-F0F668748D4B}" type="slidenum">
              <a:rPr lang="en-US" smtClean="0"/>
              <a:pPr>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8956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Note: Equalisation Levy is not available as set off under DTA.  Assume that Digital tax law is passed and DTA is notified.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28823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00884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16497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447400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567155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4395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234E1-082D-4F1A-80AA-D070B50BFF76}" type="slidenum">
              <a:rPr lang="en-US">
                <a:cs typeface="Arial" charset="0"/>
              </a:rPr>
              <a:pPr fontAlgn="base">
                <a:spcBef>
                  <a:spcPct val="0"/>
                </a:spcBef>
                <a:spcAft>
                  <a:spcPct val="0"/>
                </a:spcAft>
                <a:defRPr/>
              </a:pPr>
              <a:t>94</a:t>
            </a:fld>
            <a:endParaRPr lang="en-US">
              <a:cs typeface="Arial" charset="0"/>
            </a:endParaRPr>
          </a:p>
        </p:txBody>
      </p:sp>
      <p:sp>
        <p:nvSpPr>
          <p:cNvPr id="131076" name="Footer Placeholder 4"/>
          <p:cNvSpPr>
            <a:spLocks noGrp="1"/>
          </p:cNvSpPr>
          <p:nvPr>
            <p:ph type="ftr" sz="quarter" idx="4294967295"/>
          </p:nvPr>
        </p:nvSpPr>
        <p:spPr bwMode="auto">
          <a:xfrm>
            <a:off x="0" y="0"/>
            <a:ext cx="0" cy="0"/>
          </a:xfrm>
          <a:prstGeom prst="rect">
            <a:avLst/>
          </a:prstGeom>
          <a:noFill/>
          <a:ln>
            <a:miter lim="800000"/>
            <a:headEnd/>
            <a:tailEnd/>
          </a:ln>
        </p:spPr>
        <p:txBody>
          <a:bodyPr lIns="92103" tIns="46051" rIns="92103" bIns="46051"/>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F64713-1C5F-409E-8272-E660944E0003}" type="slidenum">
              <a:rPr lang="en-US">
                <a:cs typeface="Arial" charset="0"/>
              </a:rPr>
              <a:pPr fontAlgn="base">
                <a:spcBef>
                  <a:spcPct val="0"/>
                </a:spcBef>
                <a:spcAft>
                  <a:spcPct val="0"/>
                </a:spcAft>
                <a:defRPr/>
              </a:pPr>
              <a:t>100</a:t>
            </a:fld>
            <a:endParaRPr lang="en-US">
              <a:cs typeface="Arial" charset="0"/>
            </a:endParaRPr>
          </a:p>
        </p:txBody>
      </p:sp>
      <p:sp>
        <p:nvSpPr>
          <p:cNvPr id="138244" name="Footer Placeholder 4"/>
          <p:cNvSpPr>
            <a:spLocks noGrp="1"/>
          </p:cNvSpPr>
          <p:nvPr>
            <p:ph type="ftr" sz="quarter" idx="4294967295"/>
          </p:nvPr>
        </p:nvSpPr>
        <p:spPr bwMode="auto">
          <a:xfrm>
            <a:off x="0" y="0"/>
            <a:ext cx="0" cy="0"/>
          </a:xfrm>
          <a:prstGeom prst="rect">
            <a:avLst/>
          </a:prstGeom>
          <a:noFill/>
          <a:ln>
            <a:miter lim="800000"/>
            <a:headEnd/>
            <a:tailEnd/>
          </a:ln>
        </p:spPr>
        <p:txBody>
          <a:bodyPr lIns="92103" tIns="46051" rIns="92103" bIns="46051"/>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2</a:t>
            </a:r>
          </a:p>
          <a:p>
            <a:endParaRPr lang="en-US" smtClean="0"/>
          </a:p>
          <a:p>
            <a:r>
              <a:rPr lang="en-US" smtClean="0"/>
              <a:t>n</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6" name="Slide Number Placeholder 5"/>
          <p:cNvSpPr>
            <a:spLocks noGrp="1"/>
          </p:cNvSpPr>
          <p:nvPr>
            <p:ph type="sldNum" sz="quarter" idx="12"/>
          </p:nvPr>
        </p:nvSpPr>
        <p:spPr/>
        <p:txBody>
          <a:bodyPr/>
          <a:lstStyle>
            <a:lvl1pPr>
              <a:defRPr/>
            </a:lvl1pPr>
          </a:lstStyle>
          <a:p>
            <a:pPr>
              <a:defRPr/>
            </a:pPr>
            <a:fld id="{9E5AFE9A-2202-42B4-AF92-D44F1092ED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6" name="Slide Number Placeholder 5"/>
          <p:cNvSpPr>
            <a:spLocks noGrp="1"/>
          </p:cNvSpPr>
          <p:nvPr>
            <p:ph type="sldNum" sz="quarter" idx="12"/>
          </p:nvPr>
        </p:nvSpPr>
        <p:spPr/>
        <p:txBody>
          <a:bodyPr/>
          <a:lstStyle>
            <a:lvl1pPr>
              <a:defRPr/>
            </a:lvl1pPr>
          </a:lstStyle>
          <a:p>
            <a:pPr>
              <a:defRPr/>
            </a:pPr>
            <a:fld id="{D3D1FD5C-FA5A-451D-B9A6-E536676E7E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6" name="Slide Number Placeholder 5"/>
          <p:cNvSpPr>
            <a:spLocks noGrp="1"/>
          </p:cNvSpPr>
          <p:nvPr>
            <p:ph type="sldNum" sz="quarter" idx="12"/>
          </p:nvPr>
        </p:nvSpPr>
        <p:spPr/>
        <p:txBody>
          <a:bodyPr/>
          <a:lstStyle>
            <a:lvl1pPr>
              <a:defRPr/>
            </a:lvl1pPr>
          </a:lstStyle>
          <a:p>
            <a:pPr>
              <a:defRPr/>
            </a:pPr>
            <a:fld id="{6E3D9ADA-0412-4431-91DC-73BEF5E5607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6" name="Slide Number Placeholder 5"/>
          <p:cNvSpPr>
            <a:spLocks noGrp="1"/>
          </p:cNvSpPr>
          <p:nvPr>
            <p:ph type="sldNum" sz="quarter" idx="12"/>
          </p:nvPr>
        </p:nvSpPr>
        <p:spPr/>
        <p:txBody>
          <a:bodyPr/>
          <a:lstStyle>
            <a:lvl1pPr>
              <a:defRPr/>
            </a:lvl1pPr>
          </a:lstStyle>
          <a:p>
            <a:pPr>
              <a:defRPr/>
            </a:pPr>
            <a:fld id="{A204EA54-F4FC-4D33-BA3A-7923D0599C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04800" y="6356350"/>
            <a:ext cx="8534400" cy="365125"/>
          </a:xfrm>
        </p:spPr>
        <p:txBody>
          <a:bodyPr/>
          <a:lstStyle>
            <a:lvl1pPr>
              <a:defRPr sz="1800">
                <a:latin typeface="Book Antiqua" panose="02040602050305030304" pitchFamily="18" charset="0"/>
              </a:defRPr>
            </a:lvl1pPr>
          </a:lstStyle>
          <a:p>
            <a:pPr>
              <a:defRPr/>
            </a:pPr>
            <a:r>
              <a:rPr lang="en-US" smtClean="0"/>
              <a:t>Digital Taxation                                                       Rashmin Sanghvi </a:t>
            </a:r>
            <a:endParaRPr lang="en-US" dirty="0"/>
          </a:p>
        </p:txBody>
      </p:sp>
      <p:sp>
        <p:nvSpPr>
          <p:cNvPr id="6" name="Slide Number Placeholder 5"/>
          <p:cNvSpPr>
            <a:spLocks noGrp="1"/>
          </p:cNvSpPr>
          <p:nvPr>
            <p:ph type="sldNum" sz="quarter" idx="12"/>
          </p:nvPr>
        </p:nvSpPr>
        <p:spPr>
          <a:xfrm>
            <a:off x="6629400" y="152400"/>
            <a:ext cx="2133600" cy="365125"/>
          </a:xfrm>
        </p:spPr>
        <p:txBody>
          <a:bodyPr/>
          <a:lstStyle>
            <a:lvl1pPr>
              <a:defRPr sz="1800">
                <a:latin typeface="Book Antiqua" panose="02040602050305030304" pitchFamily="18" charset="0"/>
              </a:defRPr>
            </a:lvl1pPr>
          </a:lstStyle>
          <a:p>
            <a:pPr>
              <a:defRPr/>
            </a:pPr>
            <a:fld id="{36192F5C-CF4C-4D4B-86CA-027B5C09204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6" name="Slide Number Placeholder 5"/>
          <p:cNvSpPr>
            <a:spLocks noGrp="1"/>
          </p:cNvSpPr>
          <p:nvPr>
            <p:ph type="sldNum" sz="quarter" idx="12"/>
          </p:nvPr>
        </p:nvSpPr>
        <p:spPr/>
        <p:txBody>
          <a:bodyPr/>
          <a:lstStyle>
            <a:lvl1pPr>
              <a:defRPr/>
            </a:lvl1pPr>
          </a:lstStyle>
          <a:p>
            <a:pPr>
              <a:defRPr/>
            </a:pPr>
            <a:fld id="{E2E6C414-E520-43BF-B912-4556F00646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Digital Taxation                                                       Rashmin Sanghvi </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DD03FEF-80CD-43E0-9985-A8C938849C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9" name="Slide Number Placeholder 5"/>
          <p:cNvSpPr>
            <a:spLocks noGrp="1"/>
          </p:cNvSpPr>
          <p:nvPr>
            <p:ph type="sldNum" sz="quarter" idx="12"/>
          </p:nvPr>
        </p:nvSpPr>
        <p:spPr/>
        <p:txBody>
          <a:bodyPr/>
          <a:lstStyle>
            <a:lvl1pPr>
              <a:defRPr/>
            </a:lvl1pPr>
          </a:lstStyle>
          <a:p>
            <a:pPr>
              <a:defRPr/>
            </a:pPr>
            <a:fld id="{E8B0DC15-561B-4FB5-BFBE-1F09AF3C7A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Digital Taxation                                                       Rashmin Sanghvi </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AEE6743-0319-4609-AFA4-44BB7BD728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4" name="Slide Number Placeholder 5"/>
          <p:cNvSpPr>
            <a:spLocks noGrp="1"/>
          </p:cNvSpPr>
          <p:nvPr>
            <p:ph type="sldNum" sz="quarter" idx="12"/>
          </p:nvPr>
        </p:nvSpPr>
        <p:spPr/>
        <p:txBody>
          <a:bodyPr/>
          <a:lstStyle>
            <a:lvl1pPr>
              <a:defRPr/>
            </a:lvl1pPr>
          </a:lstStyle>
          <a:p>
            <a:pPr>
              <a:defRPr/>
            </a:pPr>
            <a:fld id="{EBE4DBD4-2BDA-43AB-8329-B59F910FF9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7" name="Slide Number Placeholder 5"/>
          <p:cNvSpPr>
            <a:spLocks noGrp="1"/>
          </p:cNvSpPr>
          <p:nvPr>
            <p:ph type="sldNum" sz="quarter" idx="12"/>
          </p:nvPr>
        </p:nvSpPr>
        <p:spPr/>
        <p:txBody>
          <a:bodyPr/>
          <a:lstStyle>
            <a:lvl1pPr>
              <a:defRPr/>
            </a:lvl1pPr>
          </a:lstStyle>
          <a:p>
            <a:pPr>
              <a:defRPr/>
            </a:pPr>
            <a:fld id="{9BAF2691-83DB-4108-BAAB-45C21A7FC2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Digital Taxation                                                       Rashmin Sanghvi </a:t>
            </a:r>
            <a:endParaRPr lang="en-US"/>
          </a:p>
        </p:txBody>
      </p:sp>
      <p:sp>
        <p:nvSpPr>
          <p:cNvPr id="7" name="Slide Number Placeholder 5"/>
          <p:cNvSpPr>
            <a:spLocks noGrp="1"/>
          </p:cNvSpPr>
          <p:nvPr>
            <p:ph type="sldNum" sz="quarter" idx="12"/>
          </p:nvPr>
        </p:nvSpPr>
        <p:spPr/>
        <p:txBody>
          <a:bodyPr/>
          <a:lstStyle>
            <a:lvl1pPr>
              <a:defRPr/>
            </a:lvl1pPr>
          </a:lstStyle>
          <a:p>
            <a:pPr>
              <a:defRPr/>
            </a:pPr>
            <a:fld id="{7CA493DD-4602-4CA8-B1C3-C247F188FA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Digital Taxation                                                       Rashmin Sanghvi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2D49D44-81DE-4F53-A533-7F8724078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62" r:id="rId4"/>
    <p:sldLayoutId id="2147483658" r:id="rId5"/>
    <p:sldLayoutId id="2147483663" r:id="rId6"/>
    <p:sldLayoutId id="2147483657" r:id="rId7"/>
    <p:sldLayoutId id="2147483656" r:id="rId8"/>
    <p:sldLayoutId id="2147483655" r:id="rId9"/>
    <p:sldLayoutId id="2147483654" r:id="rId10"/>
    <p:sldLayoutId id="2147483653" r:id="rId11"/>
    <p:sldLayoutId id="214748365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533400" y="1905000"/>
            <a:ext cx="7581900" cy="3505200"/>
          </a:xfrm>
        </p:spPr>
        <p:txBody>
          <a:bodyPr/>
          <a:lstStyle/>
          <a:p>
            <a:pPr eaLnBrk="1" hangingPunct="1"/>
            <a:r>
              <a:rPr lang="en-US" sz="3200" b="1" dirty="0" smtClean="0">
                <a:latin typeface="Book Antiqua" pitchFamily="18" charset="0"/>
              </a:rPr>
              <a:t>	</a:t>
            </a:r>
            <a:r>
              <a:rPr lang="en-US" sz="2800" b="1" dirty="0" smtClean="0">
                <a:latin typeface="Book Antiqua" pitchFamily="18" charset="0"/>
              </a:rPr>
              <a:t>Taxation of Digital Economy</a:t>
            </a:r>
            <a:br>
              <a:rPr lang="en-US" sz="2800" b="1" dirty="0" smtClean="0">
                <a:latin typeface="Book Antiqua" pitchFamily="18" charset="0"/>
              </a:rPr>
            </a:br>
            <a:r>
              <a:rPr lang="en-US" sz="2800" b="1" dirty="0" smtClean="0">
                <a:latin typeface="Book Antiqua" pitchFamily="18" charset="0"/>
              </a:rPr>
              <a:t/>
            </a:r>
            <a:br>
              <a:rPr lang="en-US" sz="2800" b="1" dirty="0" smtClean="0">
                <a:latin typeface="Book Antiqua" pitchFamily="18" charset="0"/>
              </a:rPr>
            </a:br>
            <a:r>
              <a:rPr lang="en-US" sz="2800" b="1" dirty="0" smtClean="0">
                <a:latin typeface="Book Antiqua" pitchFamily="18" charset="0"/>
              </a:rPr>
              <a:t>	Global Trends</a:t>
            </a:r>
          </a:p>
        </p:txBody>
      </p:sp>
      <p:sp>
        <p:nvSpPr>
          <p:cNvPr id="16386" name="Subtitle 2"/>
          <p:cNvSpPr>
            <a:spLocks noGrp="1"/>
          </p:cNvSpPr>
          <p:nvPr>
            <p:ph type="subTitle" idx="1"/>
          </p:nvPr>
        </p:nvSpPr>
        <p:spPr>
          <a:xfrm>
            <a:off x="838200" y="4724400"/>
            <a:ext cx="7505700" cy="1828800"/>
          </a:xfrm>
        </p:spPr>
        <p:txBody>
          <a:bodyPr/>
          <a:lstStyle/>
          <a:p>
            <a:pPr eaLnBrk="1" hangingPunct="1"/>
            <a:endParaRPr lang="en-US" sz="2400" dirty="0" smtClean="0">
              <a:solidFill>
                <a:schemeClr val="tx1"/>
              </a:solidFill>
              <a:latin typeface="Book Antiqua" pitchFamily="18" charset="0"/>
            </a:endParaRPr>
          </a:p>
          <a:p>
            <a:pPr eaLnBrk="1" hangingPunct="1"/>
            <a:r>
              <a:rPr lang="en-US" sz="2400" dirty="0" smtClean="0">
                <a:solidFill>
                  <a:schemeClr val="tx1"/>
                </a:solidFill>
                <a:latin typeface="Book Antiqua" pitchFamily="18" charset="0"/>
              </a:rPr>
              <a:t>5</a:t>
            </a:r>
            <a:r>
              <a:rPr lang="en-US" sz="2400" baseline="30000" dirty="0" smtClean="0">
                <a:solidFill>
                  <a:schemeClr val="tx1"/>
                </a:solidFill>
                <a:latin typeface="Book Antiqua" pitchFamily="18" charset="0"/>
              </a:rPr>
              <a:t>th</a:t>
            </a:r>
            <a:r>
              <a:rPr lang="en-US" sz="2400" dirty="0" smtClean="0">
                <a:solidFill>
                  <a:schemeClr val="tx1"/>
                </a:solidFill>
                <a:latin typeface="Book Antiqua" pitchFamily="18" charset="0"/>
              </a:rPr>
              <a:t> October 2019</a:t>
            </a:r>
          </a:p>
          <a:p>
            <a:pPr eaLnBrk="1" hangingPunct="1"/>
            <a:r>
              <a:rPr lang="en-US" sz="2400" dirty="0" smtClean="0">
                <a:solidFill>
                  <a:schemeClr val="tx1"/>
                </a:solidFill>
                <a:latin typeface="Book Antiqua" pitchFamily="18" charset="0"/>
              </a:rPr>
              <a:t>Presentation by</a:t>
            </a:r>
          </a:p>
          <a:p>
            <a:pPr eaLnBrk="1" hangingPunct="1"/>
            <a:r>
              <a:rPr lang="en-US" sz="2400" dirty="0" smtClean="0">
                <a:solidFill>
                  <a:schemeClr val="tx1"/>
                </a:solidFill>
                <a:latin typeface="Book Antiqua" pitchFamily="18" charset="0"/>
              </a:rPr>
              <a:t>CA Rashmin C. Sanghvi</a:t>
            </a:r>
          </a:p>
        </p:txBody>
      </p:sp>
      <p:sp>
        <p:nvSpPr>
          <p:cNvPr id="16387" name="Rectangle 3"/>
          <p:cNvSpPr>
            <a:spLocks noChangeArrowheads="1"/>
          </p:cNvSpPr>
          <p:nvPr/>
        </p:nvSpPr>
        <p:spPr bwMode="auto">
          <a:xfrm>
            <a:off x="533400" y="457200"/>
            <a:ext cx="7658100" cy="1190625"/>
          </a:xfrm>
          <a:prstGeom prst="rect">
            <a:avLst/>
          </a:prstGeom>
          <a:noFill/>
          <a:ln w="9525">
            <a:noFill/>
            <a:miter lim="800000"/>
            <a:headEnd/>
            <a:tailEnd/>
          </a:ln>
        </p:spPr>
        <p:txBody>
          <a:bodyPr>
            <a:spAutoFit/>
          </a:bodyPr>
          <a:lstStyle/>
          <a:p>
            <a:pPr algn="ctr"/>
            <a:r>
              <a:rPr lang="en-US" sz="3600" b="1">
                <a:latin typeface="Book Antiqua" pitchFamily="18" charset="0"/>
              </a:rPr>
              <a:t>       Chamber of Tax Consultants                                  	Conference on   MLI</a:t>
            </a:r>
            <a:endParaRPr lang="en-IN" sz="36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381000" y="1016000"/>
            <a:ext cx="8229600" cy="4876800"/>
          </a:xfrm>
        </p:spPr>
        <p:txBody>
          <a:bodyPr/>
          <a:lstStyle/>
          <a:p>
            <a:pPr marL="57150" indent="0" algn="just" eaLnBrk="1" hangingPunct="1">
              <a:buFont typeface="Arial" charset="0"/>
              <a:buNone/>
            </a:pPr>
            <a:r>
              <a:rPr lang="en-US" sz="2800" dirty="0" smtClean="0">
                <a:latin typeface="Book Antiqua" pitchFamily="18" charset="0"/>
              </a:rPr>
              <a:t>Why an MNC would not pay tax in India when it is getting set off under DTA?</a:t>
            </a:r>
          </a:p>
          <a:p>
            <a:pPr marL="57150" indent="0" eaLnBrk="1" hangingPunct="1">
              <a:buFont typeface="Arial" charset="0"/>
              <a:buNone/>
            </a:pPr>
            <a:r>
              <a:rPr lang="en-US" sz="2800" dirty="0" smtClean="0">
                <a:latin typeface="Book Antiqua" pitchFamily="18" charset="0"/>
              </a:rPr>
              <a:t>Illustration:</a:t>
            </a:r>
          </a:p>
          <a:p>
            <a:pPr marL="57150" indent="0" eaLnBrk="1" hangingPunct="1">
              <a:buFont typeface="Arial" charset="0"/>
              <a:buNone/>
            </a:pPr>
            <a:r>
              <a:rPr lang="en-US" sz="2800" dirty="0" smtClean="0">
                <a:latin typeface="Book Antiqua" pitchFamily="18" charset="0"/>
              </a:rPr>
              <a:t>	</a:t>
            </a:r>
            <a:endParaRPr lang="en-US" sz="2400" dirty="0" smtClean="0">
              <a:latin typeface="Book Antiqua" pitchFamily="18" charset="0"/>
            </a:endParaRPr>
          </a:p>
          <a:p>
            <a:pPr marL="57150" indent="0" eaLnBrk="1" hangingPunct="1">
              <a:buFont typeface="Arial" charset="0"/>
              <a:buNone/>
            </a:pPr>
            <a:endParaRPr lang="en-US" sz="2800" dirty="0" smtClean="0">
              <a:latin typeface="Book Antiqua" pitchFamily="18" charset="0"/>
            </a:endParaRPr>
          </a:p>
          <a:p>
            <a:pPr marL="57150" indent="0" eaLnBrk="1" hangingPunct="1">
              <a:buFont typeface="Arial" charset="0"/>
              <a:buNone/>
            </a:pPr>
            <a:r>
              <a:rPr lang="en-US" sz="2800" dirty="0" smtClean="0">
                <a:latin typeface="Book Antiqua" pitchFamily="18" charset="0"/>
              </a:rPr>
              <a:t>	</a:t>
            </a:r>
            <a:r>
              <a:rPr lang="en-US" sz="2800" dirty="0" smtClean="0"/>
              <a:t>			</a:t>
            </a:r>
          </a:p>
        </p:txBody>
      </p:sp>
      <p:sp>
        <p:nvSpPr>
          <p:cNvPr id="22530" name="Footer Placeholder 2"/>
          <p:cNvSpPr>
            <a:spLocks noGrp="1"/>
          </p:cNvSpPr>
          <p:nvPr>
            <p:ph type="ftr" sz="quarter" idx="11"/>
          </p:nvPr>
        </p:nvSpPr>
        <p:spPr bwMode="auto">
          <a:xfrm>
            <a:off x="304800" y="6492875"/>
            <a:ext cx="8534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898989"/>
                </a:solidFill>
                <a:cs typeface="Arial" charset="0"/>
              </a:rPr>
              <a:t>Digital Taxation                                                    		 Rashmin Sanghvi	</a:t>
            </a:r>
          </a:p>
        </p:txBody>
      </p:sp>
      <p:sp>
        <p:nvSpPr>
          <p:cNvPr id="22532" name="Title 4"/>
          <p:cNvSpPr>
            <a:spLocks noGrp="1"/>
          </p:cNvSpPr>
          <p:nvPr>
            <p:ph type="title"/>
          </p:nvPr>
        </p:nvSpPr>
        <p:spPr>
          <a:xfrm>
            <a:off x="420688" y="274638"/>
            <a:ext cx="8229600" cy="609600"/>
          </a:xfrm>
        </p:spPr>
        <p:txBody>
          <a:bodyPr/>
          <a:lstStyle/>
          <a:p>
            <a:pPr eaLnBrk="1" hangingPunct="1"/>
            <a:r>
              <a:rPr lang="en-US" sz="3600" b="1" dirty="0" smtClean="0">
                <a:latin typeface="Book Antiqua" pitchFamily="18" charset="0"/>
              </a:rPr>
              <a:t>Why MNCs avoid COS tax ?</a:t>
            </a:r>
          </a:p>
        </p:txBody>
      </p:sp>
      <p:graphicFrame>
        <p:nvGraphicFramePr>
          <p:cNvPr id="17434" name="Group 26"/>
          <p:cNvGraphicFramePr>
            <a:graphicFrameLocks noGrp="1"/>
          </p:cNvGraphicFramePr>
          <p:nvPr>
            <p:extLst>
              <p:ext uri="{D42A27DB-BD31-4B8C-83A1-F6EECF244321}">
                <p14:modId xmlns:p14="http://schemas.microsoft.com/office/powerpoint/2010/main" val="2904902630"/>
              </p:ext>
            </p:extLst>
          </p:nvPr>
        </p:nvGraphicFramePr>
        <p:xfrm>
          <a:off x="685800" y="2590800"/>
          <a:ext cx="6629400" cy="2743200"/>
        </p:xfrm>
        <a:graphic>
          <a:graphicData uri="http://schemas.openxmlformats.org/drawingml/2006/table">
            <a:tbl>
              <a:tblPr/>
              <a:tblGrid>
                <a:gridCol w="5562600">
                  <a:extLst>
                    <a:ext uri="{9D8B030D-6E8A-4147-A177-3AD203B41FA5}"/>
                  </a:extLst>
                </a:gridCol>
                <a:gridCol w="1066800">
                  <a:extLst>
                    <a:ext uri="{9D8B030D-6E8A-4147-A177-3AD203B41FA5}"/>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ook Antiqua" pitchFamily="18" charset="0"/>
                          <a:cs typeface="Arial" charset="0"/>
                        </a:rPr>
                        <a:t>Indian PE/SEP Revenue</a:t>
                      </a:r>
                      <a:endParaRPr kumimoji="0" lang="en-IN" sz="2400" b="0" i="0" u="none" strike="noStrike" cap="none" normalizeH="0" baseline="0" dirty="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dirty="0">
                          <a:ln>
                            <a:noFill/>
                          </a:ln>
                          <a:solidFill>
                            <a:schemeClr val="tx1"/>
                          </a:solidFill>
                          <a:effectLst/>
                          <a:latin typeface="Book Antiqua" pitchFamily="18" charset="0"/>
                          <a:cs typeface="Arial" charset="0"/>
                        </a:rPr>
                        <a:t>1,000</a:t>
                      </a:r>
                    </a:p>
                  </a:txBody>
                  <a:tcPr horzOverflow="overflow">
                    <a:lnL>
                      <a:noFill/>
                    </a:lnL>
                    <a:lnR>
                      <a:noFill/>
                    </a:lnR>
                    <a:lnT>
                      <a:noFill/>
                    </a:lnT>
                    <a:lnB>
                      <a:noFill/>
                    </a:lnB>
                    <a:lnTlToBr>
                      <a:noFill/>
                    </a:lnTlToBr>
                    <a:lnBlToTr>
                      <a:noFill/>
                    </a:lnBlToTr>
                    <a:no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ook Antiqua" pitchFamily="18" charset="0"/>
                          <a:cs typeface="Arial" charset="0"/>
                        </a:rPr>
                        <a:t>Indian Digital Tax (Assume) </a:t>
                      </a:r>
                      <a:r>
                        <a:rPr kumimoji="0" lang="en-US" sz="2400" b="0" i="0" u="none" strike="noStrike" cap="none" normalizeH="0" baseline="0" dirty="0" smtClean="0">
                          <a:ln>
                            <a:noFill/>
                          </a:ln>
                          <a:solidFill>
                            <a:schemeClr val="tx1"/>
                          </a:solidFill>
                          <a:effectLst/>
                          <a:latin typeface="Book Antiqua" pitchFamily="18" charset="0"/>
                          <a:cs typeface="Arial" charset="0"/>
                        </a:rPr>
                        <a:t>3%</a:t>
                      </a:r>
                      <a:endParaRPr kumimoji="0" lang="en-IN" sz="2400" b="0" i="0" u="none" strike="noStrike" cap="none" normalizeH="0" baseline="0" dirty="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Book Antiqua" pitchFamily="18" charset="0"/>
                          <a:cs typeface="Arial" charset="0"/>
                        </a:rPr>
                        <a:t>30</a:t>
                      </a:r>
                      <a:endParaRPr kumimoji="0" lang="en-IN" sz="2400" b="0" i="0" u="none" strike="noStrike" cap="none" normalizeH="0" baseline="0" dirty="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ook Antiqua" pitchFamily="18" charset="0"/>
                          <a:cs typeface="Arial" charset="0"/>
                        </a:rPr>
                        <a:t>US MNC – assume net profit</a:t>
                      </a:r>
                      <a:endParaRPr kumimoji="0" lang="en-IN" sz="2400" b="0" i="0" u="none" strike="noStrike" cap="none" normalizeH="0" baseline="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a:ln>
                            <a:noFill/>
                          </a:ln>
                          <a:solidFill>
                            <a:schemeClr val="tx1"/>
                          </a:solidFill>
                          <a:effectLst/>
                          <a:latin typeface="Book Antiqua" pitchFamily="18" charset="0"/>
                          <a:cs typeface="Arial" charset="0"/>
                        </a:rPr>
                        <a:t>200</a:t>
                      </a:r>
                    </a:p>
                  </a:txBody>
                  <a:tcPr horzOverflow="overflow">
                    <a:lnL>
                      <a:noFill/>
                    </a:lnL>
                    <a:lnR>
                      <a:noFill/>
                    </a:lnR>
                    <a:lnT>
                      <a:noFill/>
                    </a:lnT>
                    <a:lnB>
                      <a:noFill/>
                    </a:lnB>
                    <a:lnTlToBr>
                      <a:noFill/>
                    </a:lnTlToBr>
                    <a:lnBlToTr>
                      <a:noFill/>
                    </a:lnBlToTr>
                    <a:no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ook Antiqua" pitchFamily="18" charset="0"/>
                          <a:cs typeface="Arial" charset="0"/>
                        </a:rPr>
                        <a:t>US TAX @ 21%</a:t>
                      </a:r>
                      <a:endParaRPr kumimoji="0" lang="en-IN" sz="2400" b="0" i="0" u="none" strike="noStrike" cap="none" normalizeH="0" baseline="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a:ln>
                            <a:noFill/>
                          </a:ln>
                          <a:solidFill>
                            <a:schemeClr val="tx1"/>
                          </a:solidFill>
                          <a:effectLst/>
                          <a:latin typeface="Book Antiqua" pitchFamily="18" charset="0"/>
                          <a:cs typeface="Arial" charset="0"/>
                        </a:rPr>
                        <a:t>42</a:t>
                      </a:r>
                    </a:p>
                  </a:txBody>
                  <a:tcPr horzOverflow="overflow">
                    <a:lnL>
                      <a:noFill/>
                    </a:lnL>
                    <a:lnR>
                      <a:noFill/>
                    </a:lnR>
                    <a:lnT>
                      <a:noFill/>
                    </a:lnT>
                    <a:lnB>
                      <a:noFill/>
                    </a:lnB>
                    <a:lnTlToBr>
                      <a:noFill/>
                    </a:lnTlToBr>
                    <a:lnBlToTr>
                      <a:noFill/>
                    </a:lnBlToTr>
                    <a:no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ook Antiqua" pitchFamily="18" charset="0"/>
                          <a:cs typeface="Arial" charset="0"/>
                        </a:rPr>
                        <a:t>Set off available</a:t>
                      </a:r>
                      <a:endParaRPr kumimoji="0" lang="en-IN" sz="2400" b="0" i="0" u="none" strike="noStrike" cap="none" normalizeH="0" baseline="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Book Antiqua" pitchFamily="18" charset="0"/>
                          <a:cs typeface="Arial" charset="0"/>
                        </a:rPr>
                        <a:t>30</a:t>
                      </a:r>
                      <a:endParaRPr kumimoji="0" lang="en-IN" sz="2400" b="0" i="0" u="none" strike="noStrike" cap="none" normalizeH="0" baseline="0" dirty="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ook Antiqua" pitchFamily="18" charset="0"/>
                          <a:cs typeface="Arial" charset="0"/>
                        </a:rPr>
                        <a:t>Tax payable in USA</a:t>
                      </a:r>
                      <a:endParaRPr kumimoji="0" lang="en-IN" sz="2400" b="0" i="0" u="none" strike="noStrike" cap="none" normalizeH="0" baseline="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dirty="0" smtClean="0">
                          <a:ln>
                            <a:noFill/>
                          </a:ln>
                          <a:solidFill>
                            <a:schemeClr val="tx1"/>
                          </a:solidFill>
                          <a:effectLst/>
                          <a:latin typeface="Book Antiqua" pitchFamily="18" charset="0"/>
                          <a:cs typeface="Arial" charset="0"/>
                        </a:rPr>
                        <a:t>12</a:t>
                      </a:r>
                      <a:endParaRPr kumimoji="0" lang="en-IN" sz="2400" b="1" i="0" u="none" strike="noStrike" cap="none" normalizeH="0" baseline="0" dirty="0">
                        <a:ln>
                          <a:noFill/>
                        </a:ln>
                        <a:solidFill>
                          <a:schemeClr val="tx1"/>
                        </a:solidFill>
                        <a:effectLst/>
                        <a:latin typeface="Book Antiqua" pitchFamily="18" charset="0"/>
                        <a:cs typeface="Arial" charset="0"/>
                      </a:endParaRPr>
                    </a:p>
                  </a:txBody>
                  <a:tcPr horzOverflow="overflow">
                    <a:lnL>
                      <a:noFill/>
                    </a:lnL>
                    <a:lnR>
                      <a:noFill/>
                    </a:lnR>
                    <a:lnT>
                      <a:noFill/>
                    </a:lnT>
                    <a:lnB>
                      <a:noFill/>
                    </a:lnB>
                    <a:lnTlToBr>
                      <a:noFill/>
                    </a:lnTlToBr>
                    <a:lnBlToTr>
                      <a:noFill/>
                    </a:lnBlToTr>
                    <a:noFill/>
                  </a:tcPr>
                </a:tc>
                <a:extLst>
                  <a:ext uri="{0D108BD9-81ED-4DB2-BD59-A6C34878D82A}"/>
                </a:extLst>
              </a:tr>
            </a:tbl>
          </a:graphicData>
        </a:graphic>
      </p:graphicFrame>
      <p:sp>
        <p:nvSpPr>
          <p:cNvPr id="22552" name="Rectangle 2"/>
          <p:cNvSpPr>
            <a:spLocks noChangeArrowheads="1"/>
          </p:cNvSpPr>
          <p:nvPr/>
        </p:nvSpPr>
        <p:spPr bwMode="auto">
          <a:xfrm>
            <a:off x="457200" y="5638800"/>
            <a:ext cx="8077200" cy="519113"/>
          </a:xfrm>
          <a:prstGeom prst="rect">
            <a:avLst/>
          </a:prstGeom>
          <a:noFill/>
          <a:ln w="9525">
            <a:noFill/>
            <a:miter lim="800000"/>
            <a:headEnd/>
            <a:tailEnd/>
          </a:ln>
        </p:spPr>
        <p:txBody>
          <a:bodyPr>
            <a:spAutoFit/>
          </a:bodyPr>
          <a:lstStyle/>
          <a:p>
            <a:r>
              <a:rPr lang="en-US" sz="2800">
                <a:latin typeface="Book Antiqua" pitchFamily="18" charset="0"/>
              </a:rPr>
              <a:t>Why so much resistance in paying COS tax?</a:t>
            </a:r>
            <a:endParaRPr lang="en-IN" sz="2800">
              <a:latin typeface="Book Antiqua" pitchFamily="18" charset="0"/>
            </a:endParaRPr>
          </a:p>
        </p:txBody>
      </p:sp>
      <p:sp>
        <p:nvSpPr>
          <p:cNvPr id="2" name="Rectangle 1"/>
          <p:cNvSpPr/>
          <p:nvPr/>
        </p:nvSpPr>
        <p:spPr>
          <a:xfrm>
            <a:off x="8039100" y="116114"/>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I.1.10</a:t>
            </a:r>
            <a:endParaRPr lang="en-IN" sz="2000" dirty="0">
              <a:solidFill>
                <a:schemeClr val="tx1"/>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ctrTitle"/>
          </p:nvPr>
        </p:nvSpPr>
        <p:spPr>
          <a:xfrm>
            <a:off x="228600" y="1066800"/>
            <a:ext cx="8382000" cy="5638800"/>
          </a:xfrm>
        </p:spPr>
        <p:txBody>
          <a:bodyPr anchor="t"/>
          <a:lstStyle/>
          <a:p>
            <a:pPr algn="l" eaLnBrk="1" hangingPunct="1"/>
            <a:r>
              <a:rPr lang="en-US" sz="2800" smtClean="0">
                <a:latin typeface="Book Antiqua" pitchFamily="18" charset="0"/>
              </a:rPr>
              <a:t>                                    Issues</a:t>
            </a:r>
            <a:br>
              <a:rPr lang="en-US" sz="2800" smtClean="0">
                <a:latin typeface="Book Antiqua" pitchFamily="18" charset="0"/>
              </a:rPr>
            </a:br>
            <a:r>
              <a:rPr lang="en-US" sz="2800" smtClean="0">
                <a:latin typeface="Book Antiqua" pitchFamily="18" charset="0"/>
              </a:rPr>
              <a:t>1  	It is now admitted that –The existing System 	of- Sharing of Taxing Right is Defective. It 	needs to be improved.</a:t>
            </a:r>
            <a:br>
              <a:rPr lang="en-US" sz="2800" smtClean="0">
                <a:latin typeface="Book Antiqua" pitchFamily="18" charset="0"/>
              </a:rPr>
            </a:br>
            <a:r>
              <a:rPr lang="en-US" sz="2800" smtClean="0">
                <a:latin typeface="Book Antiqua" pitchFamily="18" charset="0"/>
              </a:rPr>
              <a:t/>
            </a:r>
            <a:br>
              <a:rPr lang="en-US" sz="2800" smtClean="0">
                <a:latin typeface="Book Antiqua" pitchFamily="18" charset="0"/>
              </a:rPr>
            </a:br>
            <a:r>
              <a:rPr lang="en-US" sz="2800" smtClean="0">
                <a:latin typeface="Book Antiqua" pitchFamily="18" charset="0"/>
              </a:rPr>
              <a:t> 2   	Concept of PE is outdated – for Digital   	Economy. SEP may be  considered.</a:t>
            </a:r>
            <a:br>
              <a:rPr lang="en-US" sz="2800" smtClean="0">
                <a:latin typeface="Book Antiqua" pitchFamily="18" charset="0"/>
              </a:rPr>
            </a:br>
            <a:r>
              <a:rPr lang="en-US" sz="2800" smtClean="0">
                <a:latin typeface="Book Antiqua" pitchFamily="18" charset="0"/>
              </a:rPr>
              <a:t/>
            </a:r>
            <a:br>
              <a:rPr lang="en-US" sz="2800" smtClean="0">
                <a:latin typeface="Book Antiqua" pitchFamily="18" charset="0"/>
              </a:rPr>
            </a:br>
            <a:r>
              <a:rPr lang="en-US" sz="2800" smtClean="0">
                <a:latin typeface="Book Antiqua" pitchFamily="18" charset="0"/>
              </a:rPr>
              <a:t>3   	Attribution of profits by FAR analysis is     	inadequate. FARM may be better.</a:t>
            </a:r>
            <a:br>
              <a:rPr lang="en-US" sz="2800" smtClean="0">
                <a:latin typeface="Book Antiqua" pitchFamily="18" charset="0"/>
              </a:rPr>
            </a:br>
            <a:r>
              <a:rPr lang="en-US" sz="2800" smtClean="0">
                <a:latin typeface="Book Antiqua" pitchFamily="18" charset="0"/>
              </a:rPr>
              <a:t/>
            </a:r>
            <a:br>
              <a:rPr lang="en-US" sz="2800" smtClean="0">
                <a:latin typeface="Book Antiqua" pitchFamily="18" charset="0"/>
              </a:rPr>
            </a:br>
            <a:endParaRPr lang="en-US" sz="2800" smtClean="0">
              <a:latin typeface="Book Antiqua" pitchFamily="18" charset="0"/>
            </a:endParaRPr>
          </a:p>
        </p:txBody>
      </p:sp>
      <p:sp>
        <p:nvSpPr>
          <p:cNvPr id="137218" name="Rectangle 3"/>
          <p:cNvSpPr>
            <a:spLocks noChangeArrowheads="1"/>
          </p:cNvSpPr>
          <p:nvPr/>
        </p:nvSpPr>
        <p:spPr bwMode="auto">
          <a:xfrm>
            <a:off x="990600" y="457200"/>
            <a:ext cx="7772400" cy="1077913"/>
          </a:xfrm>
          <a:prstGeom prst="rect">
            <a:avLst/>
          </a:prstGeom>
          <a:noFill/>
          <a:ln w="9525">
            <a:noFill/>
            <a:miter lim="800000"/>
            <a:headEnd/>
            <a:tailEnd/>
          </a:ln>
        </p:spPr>
        <p:txBody>
          <a:bodyPr>
            <a:spAutoFit/>
          </a:bodyPr>
          <a:lstStyle/>
          <a:p>
            <a:r>
              <a:rPr lang="en-US" sz="3600" b="1">
                <a:latin typeface="Book Antiqua" pitchFamily="18" charset="0"/>
              </a:rPr>
              <a:t>		Global Trends </a:t>
            </a:r>
          </a:p>
          <a:p>
            <a:pPr algn="just"/>
            <a:r>
              <a:rPr lang="en-US" sz="2800" b="1">
                <a:latin typeface="Book Antiqua" pitchFamily="18" charset="0"/>
              </a:rPr>
              <a:t>		</a:t>
            </a:r>
          </a:p>
        </p:txBody>
      </p:sp>
      <p:sp>
        <p:nvSpPr>
          <p:cNvPr id="4" name="Rectangle 3"/>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(ii) 7</a:t>
            </a:r>
          </a:p>
        </p:txBody>
      </p:sp>
    </p:spTree>
    <p:extLst>
      <p:ext uri="{BB962C8B-B14F-4D97-AF65-F5344CB8AC3E}">
        <p14:creationId xmlns:p14="http://schemas.microsoft.com/office/powerpoint/2010/main" val="3588176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Content Placeholder 1"/>
          <p:cNvSpPr>
            <a:spLocks noGrp="1"/>
          </p:cNvSpPr>
          <p:nvPr>
            <p:ph idx="1"/>
          </p:nvPr>
        </p:nvSpPr>
        <p:spPr>
          <a:xfrm>
            <a:off x="414338" y="1295400"/>
            <a:ext cx="8424862" cy="5257800"/>
          </a:xfrm>
        </p:spPr>
        <p:txBody>
          <a:bodyPr/>
          <a:lstStyle/>
          <a:p>
            <a:pPr marL="990600" lvl="1" indent="-533400" eaLnBrk="1" hangingPunct="1">
              <a:buFont typeface="Arial" charset="0"/>
              <a:buNone/>
            </a:pPr>
            <a:r>
              <a:rPr lang="en-US" dirty="0" smtClean="0">
                <a:latin typeface="Book Antiqua" pitchFamily="18" charset="0"/>
              </a:rPr>
              <a:t>		             Issues            </a:t>
            </a:r>
          </a:p>
          <a:p>
            <a:pPr marL="990600" lvl="1" indent="-533400" eaLnBrk="1" hangingPunct="1">
              <a:buFont typeface="Arial" charset="0"/>
              <a:buNone/>
            </a:pPr>
            <a:r>
              <a:rPr lang="en-US" dirty="0" smtClean="0">
                <a:latin typeface="Book Antiqua" pitchFamily="18" charset="0"/>
              </a:rPr>
              <a:t>     </a:t>
            </a:r>
          </a:p>
          <a:p>
            <a:pPr marL="666750" indent="-609600" eaLnBrk="1" hangingPunct="1">
              <a:buFont typeface="Arial" charset="0"/>
              <a:buAutoNum type="arabicPlain" startAt="4"/>
            </a:pPr>
            <a:r>
              <a:rPr lang="en-US" sz="2800" dirty="0" smtClean="0">
                <a:latin typeface="Book Antiqua" pitchFamily="18" charset="0"/>
              </a:rPr>
              <a:t>Rashmin: Equal distribution between COR &amp; COM.	</a:t>
            </a:r>
            <a:endParaRPr lang="en-US" sz="2800" dirty="0">
              <a:latin typeface="Book Antiqua" pitchFamily="18" charset="0"/>
            </a:endParaRPr>
          </a:p>
          <a:p>
            <a:pPr marL="666750" indent="-609600" eaLnBrk="1" hangingPunct="1">
              <a:buFont typeface="Arial" charset="0"/>
              <a:buAutoNum type="arabicPlain" startAt="4"/>
            </a:pPr>
            <a:r>
              <a:rPr lang="en-US" dirty="0" smtClean="0">
                <a:latin typeface="Book Antiqua" pitchFamily="18" charset="0"/>
              </a:rPr>
              <a:t>OECD </a:t>
            </a:r>
            <a:r>
              <a:rPr lang="en-US" dirty="0">
                <a:latin typeface="Book Antiqua" pitchFamily="18" charset="0"/>
              </a:rPr>
              <a:t>proposal in 2</a:t>
            </a:r>
            <a:r>
              <a:rPr lang="en-US" baseline="30000" dirty="0">
                <a:latin typeface="Book Antiqua" pitchFamily="18" charset="0"/>
              </a:rPr>
              <a:t>nd</a:t>
            </a:r>
            <a:r>
              <a:rPr lang="en-US" dirty="0">
                <a:latin typeface="Book Antiqua" pitchFamily="18" charset="0"/>
              </a:rPr>
              <a:t> interim report on BEPS Action One - So complicated that-</a:t>
            </a:r>
          </a:p>
          <a:p>
            <a:pPr marL="0" indent="0" eaLnBrk="1" hangingPunct="1">
              <a:buNone/>
            </a:pPr>
            <a:r>
              <a:rPr lang="en-US" sz="2800" dirty="0">
                <a:latin typeface="Book Antiqua" pitchFamily="18" charset="0"/>
              </a:rPr>
              <a:t>	Most countries won’t understand. </a:t>
            </a:r>
          </a:p>
          <a:p>
            <a:pPr marL="0" indent="0" algn="just" eaLnBrk="1" hangingPunct="1">
              <a:buNone/>
            </a:pPr>
            <a:r>
              <a:rPr lang="en-US" sz="2800" dirty="0">
                <a:latin typeface="Book Antiqua" pitchFamily="18" charset="0"/>
              </a:rPr>
              <a:t>	Most countries won’t be able to implement. 	MNCs can get away with huge tax 	avoidance.</a:t>
            </a:r>
          </a:p>
          <a:p>
            <a:pPr marL="666750" indent="-609600" eaLnBrk="1" hangingPunct="1">
              <a:buFont typeface="Arial" charset="0"/>
              <a:buNone/>
            </a:pPr>
            <a:r>
              <a:rPr lang="en-US" sz="2800" dirty="0" smtClean="0">
                <a:latin typeface="Book Antiqua" pitchFamily="18" charset="0"/>
              </a:rPr>
              <a:t>			</a:t>
            </a:r>
          </a:p>
        </p:txBody>
      </p:sp>
      <p:sp>
        <p:nvSpPr>
          <p:cNvPr id="139267" name="Rectangle 3"/>
          <p:cNvSpPr>
            <a:spLocks noGrp="1" noChangeArrowheads="1"/>
          </p:cNvSpPr>
          <p:nvPr>
            <p:ph type="title"/>
          </p:nvPr>
        </p:nvSpPr>
        <p:spPr>
          <a:xfrm>
            <a:off x="414338" y="-77788"/>
            <a:ext cx="7891462" cy="1755776"/>
          </a:xfrm>
        </p:spPr>
        <p:txBody>
          <a:bodyPr>
            <a:spAutoFit/>
          </a:bodyPr>
          <a:lstStyle/>
          <a:p>
            <a:pPr eaLnBrk="1" hangingPunct="1"/>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Global Trends </a:t>
            </a:r>
            <a:br>
              <a:rPr lang="en-US" sz="3600" b="1" dirty="0" smtClean="0">
                <a:latin typeface="Book Antiqua" pitchFamily="18" charset="0"/>
              </a:rPr>
            </a:br>
            <a:r>
              <a:rPr lang="en-US" sz="3600" dirty="0" smtClean="0">
                <a:latin typeface="Book Antiqua" pitchFamily="18" charset="0"/>
              </a:rPr>
              <a:t>	</a:t>
            </a:r>
            <a:r>
              <a:rPr lang="en-US" sz="3600" b="1" dirty="0" smtClean="0">
                <a:latin typeface="Book Antiqua" pitchFamily="18" charset="0"/>
              </a:rPr>
              <a:t>	</a:t>
            </a:r>
            <a:endParaRPr lang="en-US" sz="2400" b="1" dirty="0" smtClean="0">
              <a:latin typeface="Book Antiqua" pitchFamily="18" charset="0"/>
            </a:endParaRP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(ii) 8</a:t>
            </a:r>
          </a:p>
        </p:txBody>
      </p:sp>
    </p:spTree>
    <p:extLst>
      <p:ext uri="{BB962C8B-B14F-4D97-AF65-F5344CB8AC3E}">
        <p14:creationId xmlns:p14="http://schemas.microsoft.com/office/powerpoint/2010/main" val="32184554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a:xfrm>
            <a:off x="685800" y="344714"/>
            <a:ext cx="7467600" cy="1143000"/>
          </a:xfrm>
        </p:spPr>
        <p:txBody>
          <a:bodyPr/>
          <a:lstStyle/>
          <a:p>
            <a:pPr eaLnBrk="1" hangingPunct="1"/>
            <a:r>
              <a:rPr lang="en-US" sz="3600" b="1" dirty="0" smtClean="0">
                <a:latin typeface="Book Antiqua" pitchFamily="18" charset="0"/>
              </a:rPr>
              <a:t>	International Tax Exploitation </a:t>
            </a:r>
            <a:br>
              <a:rPr lang="en-US" sz="3600" b="1" dirty="0" smtClean="0">
                <a:latin typeface="Book Antiqua" pitchFamily="18" charset="0"/>
              </a:rPr>
            </a:br>
            <a:r>
              <a:rPr lang="en-US" sz="3600" b="1" dirty="0" smtClean="0">
                <a:latin typeface="Book Antiqua" pitchFamily="18" charset="0"/>
              </a:rPr>
              <a:t>&amp; Tax War</a:t>
            </a:r>
          </a:p>
        </p:txBody>
      </p:sp>
      <p:sp>
        <p:nvSpPr>
          <p:cNvPr id="33794" name="Rectangle 3"/>
          <p:cNvSpPr>
            <a:spLocks noGrp="1"/>
          </p:cNvSpPr>
          <p:nvPr>
            <p:ph type="body" idx="4294967295"/>
          </p:nvPr>
        </p:nvSpPr>
        <p:spPr>
          <a:xfrm>
            <a:off x="381000" y="1600200"/>
            <a:ext cx="8229600" cy="4525963"/>
          </a:xfrm>
        </p:spPr>
        <p:txBody>
          <a:bodyPr/>
          <a:lstStyle/>
          <a:p>
            <a:pPr marL="363538" indent="-363538" eaLnBrk="1" hangingPunct="1">
              <a:lnSpc>
                <a:spcPct val="90000"/>
              </a:lnSpc>
              <a:buFont typeface="Arial" panose="020B0604020202020204" pitchFamily="34" charset="0"/>
              <a:buChar char="•"/>
            </a:pPr>
            <a:r>
              <a:rPr lang="en-US" sz="2800" dirty="0" smtClean="0">
                <a:latin typeface="Book Antiqua" pitchFamily="18" charset="0"/>
              </a:rPr>
              <a:t>When a powerful person exploits a weak Person; and the weak person does not protest– there is “equilibrium”. </a:t>
            </a:r>
          </a:p>
          <a:p>
            <a:pPr marL="363538" indent="-363538" eaLnBrk="1" hangingPunct="1">
              <a:lnSpc>
                <a:spcPct val="90000"/>
              </a:lnSpc>
              <a:buFont typeface="Arial" panose="020B0604020202020204" pitchFamily="34" charset="0"/>
              <a:buChar char="•"/>
            </a:pPr>
            <a:endParaRPr lang="en-US" sz="2800" dirty="0" smtClean="0">
              <a:latin typeface="Book Antiqua" pitchFamily="18" charset="0"/>
            </a:endParaRPr>
          </a:p>
          <a:p>
            <a:pPr marL="363538" indent="-363538" eaLnBrk="1" hangingPunct="1">
              <a:lnSpc>
                <a:spcPct val="90000"/>
              </a:lnSpc>
              <a:buFont typeface="Arial" panose="020B0604020202020204" pitchFamily="34" charset="0"/>
              <a:buChar char="•"/>
            </a:pPr>
            <a:r>
              <a:rPr lang="en-US" sz="2800" dirty="0" smtClean="0">
                <a:latin typeface="Book Antiqua" pitchFamily="18" charset="0"/>
              </a:rPr>
              <a:t>There is peace.</a:t>
            </a:r>
          </a:p>
          <a:p>
            <a:pPr marL="0" indent="0" eaLnBrk="1" hangingPunct="1">
              <a:lnSpc>
                <a:spcPct val="90000"/>
              </a:lnSpc>
              <a:buNone/>
            </a:pPr>
            <a:r>
              <a:rPr lang="en-US" sz="2800" dirty="0" smtClean="0">
                <a:latin typeface="Book Antiqua" pitchFamily="18" charset="0"/>
              </a:rPr>
              <a:t> 		</a:t>
            </a:r>
          </a:p>
          <a:p>
            <a:pPr marL="363538" indent="-363538" eaLnBrk="1" hangingPunct="1">
              <a:lnSpc>
                <a:spcPct val="90000"/>
              </a:lnSpc>
              <a:buFont typeface="Arial" panose="020B0604020202020204" pitchFamily="34" charset="0"/>
              <a:buChar char="•"/>
            </a:pPr>
            <a:r>
              <a:rPr lang="en-US" sz="2800" dirty="0" smtClean="0">
                <a:latin typeface="Book Antiqua" pitchFamily="18" charset="0"/>
              </a:rPr>
              <a:t>When the exploited start protesting or fighting, there is war.</a:t>
            </a:r>
          </a:p>
          <a:p>
            <a:pPr marL="363538" indent="-363538" eaLnBrk="1" hangingPunct="1">
              <a:lnSpc>
                <a:spcPct val="90000"/>
              </a:lnSpc>
              <a:buFont typeface="Arial" panose="020B0604020202020204" pitchFamily="34" charset="0"/>
              <a:buChar char="•"/>
            </a:pPr>
            <a:endParaRPr lang="en-US" sz="2800" dirty="0" smtClean="0">
              <a:latin typeface="Book Antiqua" pitchFamily="18" charset="0"/>
            </a:endParaRPr>
          </a:p>
          <a:p>
            <a:pPr marL="363538" indent="-363538" eaLnBrk="1" hangingPunct="1">
              <a:lnSpc>
                <a:spcPct val="90000"/>
              </a:lnSpc>
              <a:buFont typeface="Arial" panose="020B0604020202020204" pitchFamily="34" charset="0"/>
              <a:buChar char="•"/>
            </a:pPr>
            <a:r>
              <a:rPr lang="en-US" sz="2800" dirty="0" smtClean="0">
                <a:latin typeface="Book Antiqua" pitchFamily="18" charset="0"/>
              </a:rPr>
              <a:t>Results of war can be </a:t>
            </a:r>
            <a:r>
              <a:rPr lang="en-US" sz="2800" b="1" dirty="0" smtClean="0">
                <a:latin typeface="Book Antiqua" pitchFamily="18" charset="0"/>
              </a:rPr>
              <a:t>unpredictable.</a:t>
            </a:r>
          </a:p>
        </p:txBody>
      </p:sp>
      <p:sp>
        <p:nvSpPr>
          <p:cNvPr id="33795" name="Rectangle 7"/>
          <p:cNvSpPr>
            <a:spLocks noChangeArrowheads="1"/>
          </p:cNvSpPr>
          <p:nvPr/>
        </p:nvSpPr>
        <p:spPr bwMode="auto">
          <a:xfrm>
            <a:off x="533400" y="6259513"/>
            <a:ext cx="7373938" cy="369887"/>
          </a:xfrm>
          <a:prstGeom prst="rect">
            <a:avLst/>
          </a:prstGeom>
          <a:noFill/>
          <a:ln w="9525">
            <a:noFill/>
            <a:miter lim="800000"/>
            <a:headEnd/>
            <a:tailEnd/>
          </a:ln>
        </p:spPr>
        <p:txBody>
          <a:bodyPr wrap="none">
            <a:spAutoFit/>
          </a:bodyPr>
          <a:lstStyle/>
          <a:p>
            <a:r>
              <a:rPr lang="en-US">
                <a:solidFill>
                  <a:srgbClr val="898989"/>
                </a:solidFill>
                <a:latin typeface="Book Antiqua" pitchFamily="18" charset="0"/>
              </a:rPr>
              <a:t>Digital Taxation                                                                  Rashmin Sanghvi</a:t>
            </a: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8" name="Rectangle 7"/>
          <p:cNvSpPr/>
          <p:nvPr/>
        </p:nvSpPr>
        <p:spPr>
          <a:xfrm>
            <a:off x="7696200" y="116114"/>
            <a:ext cx="13335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(iii) 1</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7002875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p:cNvSpPr>
          <p:nvPr>
            <p:ph type="subTitle" idx="4294967295"/>
          </p:nvPr>
        </p:nvSpPr>
        <p:spPr>
          <a:xfrm>
            <a:off x="533400" y="1676400"/>
            <a:ext cx="8229600" cy="4302125"/>
          </a:xfrm>
        </p:spPr>
        <p:txBody>
          <a:bodyPr/>
          <a:lstStyle/>
          <a:p>
            <a:pPr marL="0" indent="0" algn="just" eaLnBrk="1" hangingPunct="1">
              <a:buFont typeface="Arial" charset="0"/>
              <a:buNone/>
            </a:pPr>
            <a:r>
              <a:rPr lang="en-US" sz="2800" dirty="0" smtClean="0">
                <a:latin typeface="Book Antiqua" pitchFamily="18" charset="0"/>
              </a:rPr>
              <a:t> </a:t>
            </a:r>
          </a:p>
          <a:p>
            <a:pPr marL="0" indent="0" algn="just" eaLnBrk="1" hangingPunct="1">
              <a:buFont typeface="Arial" charset="0"/>
              <a:buNone/>
            </a:pPr>
            <a:r>
              <a:rPr lang="en-US" sz="2800" dirty="0" smtClean="0">
                <a:latin typeface="Book Antiqua" pitchFamily="18" charset="0"/>
              </a:rPr>
              <a:t>(i)     Women’s  Right/Liberation</a:t>
            </a:r>
          </a:p>
          <a:p>
            <a:pPr marL="0" indent="0" algn="just" eaLnBrk="1" hangingPunct="1">
              <a:buFont typeface="Arial" charset="0"/>
              <a:buNone/>
            </a:pPr>
            <a:r>
              <a:rPr lang="en-US" sz="2800" dirty="0" smtClean="0">
                <a:latin typeface="Book Antiqua" pitchFamily="18" charset="0"/>
              </a:rPr>
              <a:t> (ii)    “Upper” caste Vs. “Lower” caste. </a:t>
            </a:r>
          </a:p>
          <a:p>
            <a:pPr marL="0" indent="0" eaLnBrk="1" hangingPunct="1">
              <a:buFont typeface="Arial" charset="0"/>
              <a:buNone/>
            </a:pPr>
            <a:r>
              <a:rPr lang="en-US" sz="2800" dirty="0" smtClean="0">
                <a:latin typeface="Book Antiqua" pitchFamily="18" charset="0"/>
              </a:rPr>
              <a:t> (iii)    Developed Countries Vs. Under Developed   	 Countries. </a:t>
            </a:r>
          </a:p>
          <a:p>
            <a:pPr marL="0" indent="0" eaLnBrk="1" hangingPunct="1">
              <a:buFont typeface="Arial" charset="0"/>
              <a:buNone/>
            </a:pPr>
            <a:r>
              <a:rPr lang="en-US" sz="2800" dirty="0" smtClean="0">
                <a:latin typeface="Book Antiqua" pitchFamily="18" charset="0"/>
              </a:rPr>
              <a:t> </a:t>
            </a:r>
          </a:p>
        </p:txBody>
      </p:sp>
      <p:sp>
        <p:nvSpPr>
          <p:cNvPr id="35842" name="Rectangle 6"/>
          <p:cNvSpPr>
            <a:spLocks noChangeArrowheads="1"/>
          </p:cNvSpPr>
          <p:nvPr/>
        </p:nvSpPr>
        <p:spPr bwMode="auto">
          <a:xfrm>
            <a:off x="533400" y="6248400"/>
            <a:ext cx="8401050" cy="366713"/>
          </a:xfrm>
          <a:prstGeom prst="rect">
            <a:avLst/>
          </a:prstGeom>
          <a:noFill/>
          <a:ln w="9525">
            <a:noFill/>
            <a:miter lim="800000"/>
            <a:headEnd/>
            <a:tailEnd/>
          </a:ln>
        </p:spPr>
        <p:txBody>
          <a:bodyPr>
            <a:spAutoFit/>
          </a:bodyPr>
          <a:lstStyle/>
          <a:p>
            <a:r>
              <a:rPr lang="en-US">
                <a:solidFill>
                  <a:srgbClr val="898989"/>
                </a:solidFill>
                <a:latin typeface="Book Antiqua" pitchFamily="18" charset="0"/>
              </a:rPr>
              <a:t>Digital Taxation                                                                               Rashmin Sanghvi</a:t>
            </a:r>
          </a:p>
        </p:txBody>
      </p:sp>
      <p:sp>
        <p:nvSpPr>
          <p:cNvPr id="35843" name="Rectangle 2"/>
          <p:cNvSpPr txBox="1">
            <a:spLocks/>
          </p:cNvSpPr>
          <p:nvPr/>
        </p:nvSpPr>
        <p:spPr bwMode="auto">
          <a:xfrm>
            <a:off x="703943" y="314552"/>
            <a:ext cx="7848600" cy="1143000"/>
          </a:xfrm>
          <a:prstGeom prst="rect">
            <a:avLst/>
          </a:prstGeom>
          <a:noFill/>
          <a:ln w="9525">
            <a:noFill/>
            <a:miter lim="800000"/>
            <a:headEnd/>
            <a:tailEnd/>
          </a:ln>
        </p:spPr>
        <p:txBody>
          <a:bodyPr anchor="ctr"/>
          <a:lstStyle/>
          <a:p>
            <a:pPr algn="ctr"/>
            <a:r>
              <a:rPr lang="en-US" sz="3600" b="1">
                <a:latin typeface="Book Antiqua" pitchFamily="18" charset="0"/>
              </a:rPr>
              <a:t>Illustrations of Exploitation</a:t>
            </a: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7" name="Rectangle 6"/>
          <p:cNvSpPr/>
          <p:nvPr/>
        </p:nvSpPr>
        <p:spPr>
          <a:xfrm>
            <a:off x="7696200" y="116114"/>
            <a:ext cx="13335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(iii) 2</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4544302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a:xfrm>
            <a:off x="381000" y="152400"/>
            <a:ext cx="8229600" cy="1143000"/>
          </a:xfrm>
        </p:spPr>
        <p:txBody>
          <a:bodyPr/>
          <a:lstStyle/>
          <a:p>
            <a:r>
              <a:rPr lang="en-US" sz="3600" b="1" smtClean="0">
                <a:latin typeface="Book Antiqua" pitchFamily="18" charset="0"/>
              </a:rPr>
              <a:t>Economic Wars</a:t>
            </a:r>
          </a:p>
        </p:txBody>
      </p:sp>
      <p:graphicFrame>
        <p:nvGraphicFramePr>
          <p:cNvPr id="31851" name="Group 107"/>
          <p:cNvGraphicFramePr>
            <a:graphicFrameLocks noGrp="1"/>
          </p:cNvGraphicFramePr>
          <p:nvPr>
            <p:extLst>
              <p:ext uri="{D42A27DB-BD31-4B8C-83A1-F6EECF244321}">
                <p14:modId xmlns:p14="http://schemas.microsoft.com/office/powerpoint/2010/main" val="1945780461"/>
              </p:ext>
            </p:extLst>
          </p:nvPr>
        </p:nvGraphicFramePr>
        <p:xfrm>
          <a:off x="457200" y="1143001"/>
          <a:ext cx="8458200" cy="4876799"/>
        </p:xfrm>
        <a:graphic>
          <a:graphicData uri="http://schemas.openxmlformats.org/drawingml/2006/table">
            <a:tbl>
              <a:tblPr/>
              <a:tblGrid>
                <a:gridCol w="2819400">
                  <a:extLst>
                    <a:ext uri="{9D8B030D-6E8A-4147-A177-3AD203B41FA5}"/>
                  </a:extLst>
                </a:gridCol>
                <a:gridCol w="5638800">
                  <a:extLst>
                    <a:ext uri="{9D8B030D-6E8A-4147-A177-3AD203B41FA5}"/>
                  </a:extLst>
                </a:gridCol>
              </a:tblGrid>
              <a:tr h="121492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Book Antiqua" pitchFamily="18" charset="0"/>
                        </a:rPr>
                        <a:t> </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Book Antiqua" pitchFamily="18" charset="0"/>
                        </a:rPr>
                        <a:t> Currency War</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a:ln>
                          <a:noFill/>
                        </a:ln>
                        <a:solidFill>
                          <a:schemeClr val="tx1"/>
                        </a:solidFill>
                        <a:effectLst/>
                        <a:latin typeface="Book Antiqua"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Book Antiqua" pitchFamily="18" charset="0"/>
                        </a:rPr>
                        <a:t>Dollarisation</a:t>
                      </a:r>
                      <a:r>
                        <a:rPr kumimoji="0" lang="en-US" sz="2400" b="0" i="0" u="none" strike="noStrike" cap="none" normalizeH="0" baseline="0" dirty="0">
                          <a:ln>
                            <a:noFill/>
                          </a:ln>
                          <a:solidFill>
                            <a:schemeClr val="tx1"/>
                          </a:solidFill>
                          <a:effectLst/>
                          <a:latin typeface="Book Antiqua" pitchFamily="18" charset="0"/>
                        </a:rPr>
                        <a:t>  of Global Trade.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extLst>
              </a:tr>
              <a:tr h="11483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400" b="0" i="0" u="none" strike="noStrike" cap="none" normalizeH="0" baseline="0">
                          <a:ln>
                            <a:noFill/>
                          </a:ln>
                          <a:solidFill>
                            <a:schemeClr val="tx1"/>
                          </a:solidFill>
                          <a:effectLst/>
                          <a:latin typeface="Book Antiqua" pitchFamily="18" charset="0"/>
                        </a:rPr>
                        <a:t>Trade War</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Book Antiqua" pitchFamily="18" charset="0"/>
                        </a:rPr>
                        <a:t>Customs Duties Import Licensing                                                                      Entry Barriers.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extLst>
              </a:tr>
              <a:tr h="11483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Book Antiqua" pitchFamily="18" charset="0"/>
                        </a:rPr>
                        <a:t>Tax War</a:t>
                      </a:r>
                    </a:p>
                  </a:txBody>
                  <a:tcPr horzOverflow="overflow">
                    <a:lnL cap="flat">
                      <a:noFill/>
                    </a:lnL>
                    <a:lnR cap="flat">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Book Antiqua" pitchFamily="18" charset="0"/>
                        </a:rPr>
                        <a:t>Exploitation continued for several decades. Now is a hesitant war.</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a:ln>
                          <a:noFill/>
                        </a:ln>
                        <a:solidFill>
                          <a:schemeClr val="tx1"/>
                        </a:solidFill>
                        <a:effectLst/>
                        <a:latin typeface="Calibri" pitchFamily="34"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extLst>
              </a:tr>
              <a:tr h="101803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Book Antiqua" pitchFamily="18" charset="0"/>
                        </a:rPr>
                        <a:t>Economic War</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a:ln>
                          <a:noFill/>
                        </a:ln>
                        <a:solidFill>
                          <a:schemeClr val="tx1"/>
                        </a:solidFill>
                        <a:effectLst/>
                        <a:latin typeface="Book Antiqua" pitchFamily="18" charset="0"/>
                      </a:endParaRPr>
                    </a:p>
                  </a:txBody>
                  <a:tcPr horzOverflow="overflow">
                    <a:lnL cap="flat">
                      <a:noFill/>
                    </a:lnL>
                    <a:lnR cap="flat">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Book Antiqua" pitchFamily="18" charset="0"/>
                        </a:rPr>
                        <a:t>U.S.S.R. Collapse – 1992.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Book Antiqua" pitchFamily="18" charset="0"/>
                        </a:rPr>
                        <a:t>South East Asian Crisis – </a:t>
                      </a:r>
                      <a:r>
                        <a:rPr kumimoji="0" lang="en-US" sz="2400" b="0" i="0" u="none" strike="noStrike" cap="none" normalizeH="0" baseline="0" dirty="0" smtClean="0">
                          <a:ln>
                            <a:noFill/>
                          </a:ln>
                          <a:solidFill>
                            <a:schemeClr val="tx1"/>
                          </a:solidFill>
                          <a:effectLst/>
                          <a:latin typeface="Book Antiqua" pitchFamily="18" charset="0"/>
                        </a:rPr>
                        <a:t>1997</a:t>
                      </a:r>
                      <a:endParaRPr kumimoji="0" lang="en-US" sz="2400" b="0" i="0" u="none" strike="noStrike" cap="none" normalizeH="0" baseline="0" dirty="0">
                        <a:ln>
                          <a:noFill/>
                        </a:ln>
                        <a:solidFill>
                          <a:schemeClr val="tx1"/>
                        </a:solidFill>
                        <a:effectLst/>
                        <a:latin typeface="Calibri" pitchFamily="34"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extLst>
              </a:tr>
            </a:tbl>
          </a:graphicData>
        </a:graphic>
      </p:graphicFrame>
      <p:sp>
        <p:nvSpPr>
          <p:cNvPr id="37900" name="Rectangle 4"/>
          <p:cNvSpPr>
            <a:spLocks noChangeArrowheads="1"/>
          </p:cNvSpPr>
          <p:nvPr/>
        </p:nvSpPr>
        <p:spPr bwMode="auto">
          <a:xfrm>
            <a:off x="381000" y="6491288"/>
            <a:ext cx="8458200" cy="366712"/>
          </a:xfrm>
          <a:prstGeom prst="rect">
            <a:avLst/>
          </a:prstGeom>
          <a:noFill/>
          <a:ln w="9525">
            <a:noFill/>
            <a:miter lim="800000"/>
            <a:headEnd/>
            <a:tailEnd/>
          </a:ln>
        </p:spPr>
        <p:txBody>
          <a:bodyPr>
            <a:spAutoFit/>
          </a:bodyPr>
          <a:lstStyle/>
          <a:p>
            <a:r>
              <a:rPr lang="en-US">
                <a:solidFill>
                  <a:srgbClr val="898989"/>
                </a:solidFill>
                <a:latin typeface="Book Antiqua" pitchFamily="18" charset="0"/>
              </a:rPr>
              <a:t>Digital Taxation                                                                           Rashmin Sanghvi</a:t>
            </a:r>
          </a:p>
        </p:txBody>
      </p:sp>
      <p:sp>
        <p:nvSpPr>
          <p:cNvPr id="7" name="Rectangle 6"/>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(iii) 3</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6200337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Grp="1"/>
          </p:cNvSpPr>
          <p:nvPr>
            <p:ph type="title" idx="4294967295"/>
          </p:nvPr>
        </p:nvSpPr>
        <p:spPr/>
        <p:txBody>
          <a:bodyPr/>
          <a:lstStyle/>
          <a:p>
            <a:r>
              <a:rPr lang="en-US" sz="3600" b="1" smtClean="0">
                <a:latin typeface="Book Antiqua" pitchFamily="18" charset="0"/>
              </a:rPr>
              <a:t>Principles Vs. Reality</a:t>
            </a:r>
          </a:p>
        </p:txBody>
      </p:sp>
      <p:sp>
        <p:nvSpPr>
          <p:cNvPr id="38914" name="Rectangle 4"/>
          <p:cNvSpPr>
            <a:spLocks noChangeArrowheads="1"/>
          </p:cNvSpPr>
          <p:nvPr/>
        </p:nvSpPr>
        <p:spPr bwMode="auto">
          <a:xfrm>
            <a:off x="457200" y="6248400"/>
            <a:ext cx="8458200" cy="366713"/>
          </a:xfrm>
          <a:prstGeom prst="rect">
            <a:avLst/>
          </a:prstGeom>
          <a:noFill/>
          <a:ln w="9525">
            <a:noFill/>
            <a:miter lim="800000"/>
            <a:headEnd/>
            <a:tailEnd/>
          </a:ln>
        </p:spPr>
        <p:txBody>
          <a:bodyPr>
            <a:spAutoFit/>
          </a:bodyPr>
          <a:lstStyle/>
          <a:p>
            <a:r>
              <a:rPr lang="en-US">
                <a:solidFill>
                  <a:srgbClr val="898989"/>
                </a:solidFill>
                <a:latin typeface="Book Antiqua" pitchFamily="18" charset="0"/>
              </a:rPr>
              <a:t>Digital Taxation                                                                           Rashmin Sanghvi</a:t>
            </a:r>
          </a:p>
        </p:txBody>
      </p:sp>
      <p:sp>
        <p:nvSpPr>
          <p:cNvPr id="38915" name="Rectangle 2"/>
          <p:cNvSpPr txBox="1">
            <a:spLocks/>
          </p:cNvSpPr>
          <p:nvPr/>
        </p:nvSpPr>
        <p:spPr bwMode="auto">
          <a:xfrm>
            <a:off x="685800" y="304800"/>
            <a:ext cx="7783513" cy="1143000"/>
          </a:xfrm>
          <a:prstGeom prst="rect">
            <a:avLst/>
          </a:prstGeom>
          <a:noFill/>
          <a:ln w="9525">
            <a:noFill/>
            <a:miter lim="800000"/>
            <a:headEnd/>
            <a:tailEnd/>
          </a:ln>
        </p:spPr>
        <p:txBody>
          <a:bodyPr anchor="ctr"/>
          <a:lstStyle/>
          <a:p>
            <a:pPr marL="342900" indent="-342900" algn="ctr"/>
            <a:r>
              <a:rPr lang="en-US" sz="3600" b="1">
                <a:latin typeface="Book Antiqua" pitchFamily="18" charset="0"/>
              </a:rPr>
              <a:t>	</a:t>
            </a:r>
          </a:p>
        </p:txBody>
      </p:sp>
      <p:sp>
        <p:nvSpPr>
          <p:cNvPr id="38917" name="Rectangle 7"/>
          <p:cNvSpPr>
            <a:spLocks noGrp="1"/>
          </p:cNvSpPr>
          <p:nvPr>
            <p:ph type="body" idx="4294967295"/>
          </p:nvPr>
        </p:nvSpPr>
        <p:spPr/>
        <p:txBody>
          <a:bodyPr/>
          <a:lstStyle/>
          <a:p>
            <a:pPr algn="just" eaLnBrk="1" hangingPunct="1">
              <a:buFont typeface="Arial" charset="0"/>
              <a:buNone/>
            </a:pPr>
            <a:r>
              <a:rPr lang="en-US" sz="2800" dirty="0" smtClean="0">
                <a:latin typeface="Book Antiqua" pitchFamily="18" charset="0"/>
              </a:rPr>
              <a:t>	</a:t>
            </a:r>
          </a:p>
          <a:p>
            <a:pPr indent="20638" algn="just" eaLnBrk="1" hangingPunct="1">
              <a:buFont typeface="Arial" charset="0"/>
              <a:buNone/>
            </a:pPr>
            <a:r>
              <a:rPr lang="en-US" sz="2800" dirty="0" smtClean="0">
                <a:latin typeface="Book Antiqua" pitchFamily="18" charset="0"/>
              </a:rPr>
              <a:t>Under Hindu religion fundamental concept is “Advait”. “We are all one”. There is nothing upper &amp; nothing lower. This caste system is pollution/ perversion of pure religion.</a:t>
            </a:r>
          </a:p>
          <a:p>
            <a:pPr algn="just" eaLnBrk="1" hangingPunct="1">
              <a:lnSpc>
                <a:spcPct val="80000"/>
              </a:lnSpc>
              <a:buFont typeface="Arial" charset="0"/>
              <a:buNone/>
            </a:pPr>
            <a:r>
              <a:rPr lang="en-US" sz="2800" dirty="0" smtClean="0">
                <a:latin typeface="Book Antiqua" pitchFamily="18" charset="0"/>
              </a:rPr>
              <a:t>	And yet, exploitation continues.</a:t>
            </a:r>
          </a:p>
          <a:p>
            <a:pPr eaLnBrk="1" hangingPunct="1">
              <a:lnSpc>
                <a:spcPct val="80000"/>
              </a:lnSpc>
              <a:buFont typeface="Arial" charset="0"/>
              <a:buNone/>
            </a:pPr>
            <a:r>
              <a:rPr lang="en-US" sz="2800" dirty="0" smtClean="0">
                <a:latin typeface="Book Antiqua" pitchFamily="18" charset="0"/>
              </a:rPr>
              <a:t>	Wars also continue.</a:t>
            </a:r>
          </a:p>
          <a:p>
            <a:pPr>
              <a:lnSpc>
                <a:spcPct val="80000"/>
              </a:lnSpc>
            </a:pPr>
            <a:endParaRPr lang="en-US" sz="2800" dirty="0" smtClean="0"/>
          </a:p>
        </p:txBody>
      </p:sp>
      <p:sp>
        <p:nvSpPr>
          <p:cNvPr id="8" name="Rectangle 7"/>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(iii) 4</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3344036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p:txBody>
          <a:bodyPr/>
          <a:lstStyle/>
          <a:p>
            <a:r>
              <a:rPr lang="en-US" sz="4000" b="1" smtClean="0"/>
              <a:t/>
            </a:r>
            <a:br>
              <a:rPr lang="en-US" sz="4000" b="1" smtClean="0"/>
            </a:br>
            <a:r>
              <a:rPr lang="en-US" sz="3600" b="1" smtClean="0">
                <a:latin typeface="Book Antiqua" pitchFamily="18" charset="0"/>
              </a:rPr>
              <a:t>Illustration of Exploitation</a:t>
            </a:r>
            <a:r>
              <a:rPr lang="en-US" sz="4000" b="1" smtClean="0"/>
              <a:t/>
            </a:r>
            <a:br>
              <a:rPr lang="en-US" sz="4000" b="1" smtClean="0"/>
            </a:br>
            <a:endParaRPr lang="en-US" sz="4000" b="1" smtClean="0"/>
          </a:p>
        </p:txBody>
      </p:sp>
      <p:sp>
        <p:nvSpPr>
          <p:cNvPr id="40962" name="Rectangle 3"/>
          <p:cNvSpPr>
            <a:spLocks noGrp="1"/>
          </p:cNvSpPr>
          <p:nvPr>
            <p:ph type="body" idx="4294967295"/>
          </p:nvPr>
        </p:nvSpPr>
        <p:spPr/>
        <p:txBody>
          <a:bodyPr/>
          <a:lstStyle/>
          <a:p>
            <a:pPr algn="just">
              <a:buFont typeface="Arial" charset="0"/>
              <a:buNone/>
            </a:pPr>
            <a:r>
              <a:rPr lang="en-US" sz="2800" dirty="0" smtClean="0">
                <a:latin typeface="Book Antiqua" pitchFamily="18" charset="0"/>
              </a:rPr>
              <a:t>	</a:t>
            </a:r>
          </a:p>
          <a:p>
            <a:pPr algn="just">
              <a:buFont typeface="Arial" charset="0"/>
              <a:buNone/>
            </a:pPr>
            <a:r>
              <a:rPr lang="en-US" sz="2800" dirty="0">
                <a:latin typeface="Book Antiqua" pitchFamily="18" charset="0"/>
              </a:rPr>
              <a:t>	</a:t>
            </a:r>
            <a:r>
              <a:rPr lang="en-US" sz="2800" dirty="0" smtClean="0">
                <a:latin typeface="Book Antiqua" pitchFamily="18" charset="0"/>
              </a:rPr>
              <a:t>Study the principles.(</a:t>
            </a:r>
            <a:r>
              <a:rPr lang="hi-IN" sz="2800" dirty="0" smtClean="0">
                <a:latin typeface="Book Antiqua" pitchFamily="18" charset="0"/>
              </a:rPr>
              <a:t>निश्चय</a:t>
            </a:r>
            <a:r>
              <a:rPr lang="en-US" sz="2800" dirty="0" smtClean="0">
                <a:latin typeface="Book Antiqua" pitchFamily="18" charset="0"/>
              </a:rPr>
              <a:t> </a:t>
            </a:r>
            <a:r>
              <a:rPr lang="hi-IN" sz="2800" dirty="0" smtClean="0">
                <a:latin typeface="Book Antiqua" pitchFamily="18" charset="0"/>
              </a:rPr>
              <a:t>नय</a:t>
            </a:r>
            <a:r>
              <a:rPr lang="en-US" sz="2800" dirty="0" smtClean="0">
                <a:latin typeface="Book Antiqua" pitchFamily="18" charset="0"/>
              </a:rPr>
              <a:t>)</a:t>
            </a:r>
          </a:p>
          <a:p>
            <a:pPr algn="just">
              <a:buFont typeface="Arial" charset="0"/>
              <a:buNone/>
            </a:pPr>
            <a:r>
              <a:rPr lang="en-US" sz="2800" dirty="0" smtClean="0">
                <a:latin typeface="Book Antiqua" pitchFamily="18" charset="0"/>
              </a:rPr>
              <a:t>	Be practical in life. (</a:t>
            </a:r>
            <a:r>
              <a:rPr lang="hi-IN" sz="2800" dirty="0" smtClean="0">
                <a:latin typeface="Book Antiqua" pitchFamily="18" charset="0"/>
              </a:rPr>
              <a:t>व्यवहार नय</a:t>
            </a:r>
            <a:r>
              <a:rPr lang="en-US" sz="2800" dirty="0" smtClean="0">
                <a:latin typeface="Book Antiqua" pitchFamily="18" charset="0"/>
              </a:rPr>
              <a:t>) We play ethically &amp; fairly.</a:t>
            </a:r>
          </a:p>
          <a:p>
            <a:pPr algn="just">
              <a:buFont typeface="Arial" charset="0"/>
              <a:buNone/>
            </a:pPr>
            <a:r>
              <a:rPr lang="en-US" sz="2800" dirty="0" smtClean="0">
                <a:latin typeface="Book Antiqua" pitchFamily="18" charset="0"/>
              </a:rPr>
              <a:t>	And yet be prepared &amp; alert for others’ unethical behavior. </a:t>
            </a:r>
          </a:p>
        </p:txBody>
      </p:sp>
      <p:sp>
        <p:nvSpPr>
          <p:cNvPr id="40964"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7" name="Rectangle 6"/>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(iii) 5</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5325907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idx="4294967295"/>
          </p:nvPr>
        </p:nvSpPr>
        <p:spPr/>
        <p:txBody>
          <a:bodyPr/>
          <a:lstStyle/>
          <a:p>
            <a:r>
              <a:rPr lang="en-US" sz="3600" b="1" dirty="0" smtClean="0">
                <a:latin typeface="Book Antiqua" pitchFamily="18" charset="0"/>
              </a:rPr>
              <a:t>Global Trends US - Unilateralism</a:t>
            </a:r>
          </a:p>
        </p:txBody>
      </p:sp>
      <p:sp>
        <p:nvSpPr>
          <p:cNvPr id="105474" name="Rectangle 3"/>
          <p:cNvSpPr>
            <a:spLocks noGrp="1"/>
          </p:cNvSpPr>
          <p:nvPr>
            <p:ph type="body" idx="4294967295"/>
          </p:nvPr>
        </p:nvSpPr>
        <p:spPr>
          <a:xfrm>
            <a:off x="381000" y="1371600"/>
            <a:ext cx="8229600" cy="4525963"/>
          </a:xfrm>
        </p:spPr>
        <p:txBody>
          <a:bodyPr/>
          <a:lstStyle/>
          <a:p>
            <a:pPr>
              <a:buFont typeface="Arial" charset="0"/>
              <a:buNone/>
            </a:pPr>
            <a:r>
              <a:rPr lang="en-US" sz="3600" dirty="0" smtClean="0">
                <a:latin typeface="Book Antiqua" pitchFamily="18" charset="0"/>
              </a:rPr>
              <a:t>		</a:t>
            </a:r>
            <a:r>
              <a:rPr lang="en-US" sz="2800" dirty="0" smtClean="0">
                <a:latin typeface="Book Antiqua" pitchFamily="18" charset="0"/>
              </a:rPr>
              <a:t>		</a:t>
            </a:r>
            <a:r>
              <a:rPr lang="en-US" sz="2800" b="1" dirty="0" smtClean="0">
                <a:latin typeface="Book Antiqua" pitchFamily="18" charset="0"/>
              </a:rPr>
              <a:t>Copyrights</a:t>
            </a:r>
          </a:p>
          <a:p>
            <a:pPr>
              <a:buFont typeface="Arial" charset="0"/>
              <a:buNone/>
            </a:pPr>
            <a:endParaRPr lang="en-US" sz="2800" b="1" dirty="0" smtClean="0">
              <a:latin typeface="Book Antiqua" pitchFamily="18" charset="0"/>
            </a:endParaRPr>
          </a:p>
          <a:p>
            <a:pPr algn="just">
              <a:buFont typeface="Arial" charset="0"/>
              <a:buNone/>
            </a:pPr>
            <a:r>
              <a:rPr lang="en-US" sz="2800" dirty="0" smtClean="0">
                <a:latin typeface="Book Antiqua" pitchFamily="18" charset="0"/>
              </a:rPr>
              <a:t>	Google &amp; You Tube Violate the Copyrights of the world. When world wanted them to honour Copyrights, they resisted. But when China violates US Copyrights, US Govt. is angry.</a:t>
            </a:r>
          </a:p>
          <a:p>
            <a:pPr>
              <a:buFont typeface="Arial" charset="0"/>
              <a:buNone/>
            </a:pPr>
            <a:r>
              <a:rPr lang="en-US" sz="2800" dirty="0" smtClean="0">
                <a:latin typeface="Book Antiqua" pitchFamily="18" charset="0"/>
              </a:rPr>
              <a:t>		</a:t>
            </a:r>
          </a:p>
          <a:p>
            <a:pPr>
              <a:buFont typeface="Arial" charset="0"/>
              <a:buNone/>
            </a:pPr>
            <a:r>
              <a:rPr lang="en-US" sz="2800" dirty="0" smtClean="0">
                <a:latin typeface="Book Antiqua" pitchFamily="18" charset="0"/>
              </a:rPr>
              <a:t>		</a:t>
            </a:r>
          </a:p>
        </p:txBody>
      </p:sp>
      <p:sp>
        <p:nvSpPr>
          <p:cNvPr id="105475"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II.6.(iv).1</a:t>
            </a:r>
          </a:p>
        </p:txBody>
      </p:sp>
    </p:spTree>
    <p:extLst>
      <p:ext uri="{BB962C8B-B14F-4D97-AF65-F5344CB8AC3E}">
        <p14:creationId xmlns:p14="http://schemas.microsoft.com/office/powerpoint/2010/main" val="206815488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idx="4294967295"/>
          </p:nvPr>
        </p:nvSpPr>
        <p:spPr/>
        <p:txBody>
          <a:bodyPr/>
          <a:lstStyle/>
          <a:p>
            <a:r>
              <a:rPr lang="en-US" sz="3600" b="1" smtClean="0">
                <a:latin typeface="Book Antiqua" pitchFamily="18" charset="0"/>
              </a:rPr>
              <a:t>US Unilateralism</a:t>
            </a:r>
          </a:p>
        </p:txBody>
      </p:sp>
      <p:sp>
        <p:nvSpPr>
          <p:cNvPr id="106498" name="Rectangle 3"/>
          <p:cNvSpPr>
            <a:spLocks noGrp="1"/>
          </p:cNvSpPr>
          <p:nvPr>
            <p:ph type="body" idx="4294967295"/>
          </p:nvPr>
        </p:nvSpPr>
        <p:spPr>
          <a:xfrm>
            <a:off x="495300" y="1241425"/>
            <a:ext cx="8229600" cy="5083175"/>
          </a:xfrm>
        </p:spPr>
        <p:txBody>
          <a:bodyPr/>
          <a:lstStyle/>
          <a:p>
            <a:pPr algn="just">
              <a:buFont typeface="Arial" charset="0"/>
              <a:buNone/>
            </a:pPr>
            <a:r>
              <a:rPr lang="en-US" sz="2800" smtClean="0">
                <a:latin typeface="Book Antiqua" pitchFamily="18" charset="0"/>
              </a:rPr>
              <a:t>    USA initiated several global movements: </a:t>
            </a:r>
          </a:p>
          <a:p>
            <a:pPr algn="just">
              <a:buFont typeface="Arial" charset="0"/>
              <a:buNone/>
            </a:pPr>
            <a:r>
              <a:rPr lang="en-US" sz="2800" smtClean="0">
                <a:latin typeface="Book Antiqua" pitchFamily="18" charset="0"/>
              </a:rPr>
              <a:t>	Environment protection, Nuclear Non-proliferation &amp; several Global Agreements – </a:t>
            </a:r>
          </a:p>
          <a:p>
            <a:pPr algn="just">
              <a:buFont typeface="Arial" charset="0"/>
              <a:buNone/>
            </a:pPr>
            <a:r>
              <a:rPr lang="en-US" sz="2800" smtClean="0">
                <a:latin typeface="Book Antiqua" pitchFamily="18" charset="0"/>
              </a:rPr>
              <a:t>	Yet, USA is not bound by any such agreements. </a:t>
            </a:r>
          </a:p>
          <a:p>
            <a:pPr>
              <a:buFont typeface="Arial" charset="0"/>
              <a:buNone/>
            </a:pPr>
            <a:r>
              <a:rPr lang="en-US" sz="2800" smtClean="0">
                <a:latin typeface="Book Antiqua" pitchFamily="18" charset="0"/>
              </a:rPr>
              <a:t>    Rest of the world has to follow restrictions.</a:t>
            </a:r>
          </a:p>
          <a:p>
            <a:pPr>
              <a:buFont typeface="Arial" charset="0"/>
              <a:buNone/>
            </a:pPr>
            <a:r>
              <a:rPr lang="en-US" sz="2800" smtClean="0">
                <a:latin typeface="Book Antiqua" pitchFamily="18" charset="0"/>
              </a:rPr>
              <a:t>    Obama executed agreement with Iran. Trump has broken the agreement.</a:t>
            </a:r>
          </a:p>
          <a:p>
            <a:pPr>
              <a:buFont typeface="Arial" charset="0"/>
              <a:buNone/>
            </a:pPr>
            <a:r>
              <a:rPr lang="en-US" sz="2800" smtClean="0">
                <a:latin typeface="Book Antiqua" pitchFamily="18" charset="0"/>
              </a:rPr>
              <a:t>		</a:t>
            </a:r>
          </a:p>
          <a:p>
            <a:pPr>
              <a:buFont typeface="Arial" charset="0"/>
              <a:buNone/>
            </a:pPr>
            <a:r>
              <a:rPr lang="en-US" sz="2800" smtClean="0">
                <a:latin typeface="Book Antiqua" pitchFamily="18" charset="0"/>
              </a:rPr>
              <a:t> 	Why this unilateralism is accepted by the world?</a:t>
            </a:r>
          </a:p>
        </p:txBody>
      </p:sp>
      <p:sp>
        <p:nvSpPr>
          <p:cNvPr id="106499"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6581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II.6.(iv).2</a:t>
            </a:r>
          </a:p>
        </p:txBody>
      </p:sp>
    </p:spTree>
    <p:extLst>
      <p:ext uri="{BB962C8B-B14F-4D97-AF65-F5344CB8AC3E}">
        <p14:creationId xmlns:p14="http://schemas.microsoft.com/office/powerpoint/2010/main" val="42472420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idx="4294967295"/>
          </p:nvPr>
        </p:nvSpPr>
        <p:spPr/>
        <p:txBody>
          <a:bodyPr/>
          <a:lstStyle/>
          <a:p>
            <a:r>
              <a:rPr lang="en-US" sz="3600" b="1" smtClean="0">
                <a:latin typeface="Book Antiqua" pitchFamily="18" charset="0"/>
              </a:rPr>
              <a:t>US Unilateralism</a:t>
            </a:r>
          </a:p>
        </p:txBody>
      </p:sp>
      <p:sp>
        <p:nvSpPr>
          <p:cNvPr id="107522" name="Rectangle 3"/>
          <p:cNvSpPr>
            <a:spLocks noGrp="1"/>
          </p:cNvSpPr>
          <p:nvPr>
            <p:ph type="body" idx="4294967295"/>
          </p:nvPr>
        </p:nvSpPr>
        <p:spPr/>
        <p:txBody>
          <a:bodyPr/>
          <a:lstStyle/>
          <a:p>
            <a:pPr>
              <a:buFont typeface="Arial" charset="0"/>
              <a:buNone/>
            </a:pPr>
            <a:r>
              <a:rPr lang="en-US" sz="2800" smtClean="0">
                <a:latin typeface="Book Antiqua" pitchFamily="18" charset="0"/>
              </a:rPr>
              <a:t>	When OECD started BEPS programme in the year 2013- </a:t>
            </a:r>
          </a:p>
          <a:p>
            <a:pPr algn="just">
              <a:buFont typeface="Arial" charset="0"/>
              <a:buNone/>
            </a:pPr>
            <a:r>
              <a:rPr lang="en-US" sz="2800" smtClean="0">
                <a:latin typeface="Book Antiqua" pitchFamily="18" charset="0"/>
              </a:rPr>
              <a:t>	USA made it clear that it will not sign MLI. Rest of the world may follow BEPS programmes. And yet, US representatives participated in all 15 BEPS programmes &amp; dominated the discussions. </a:t>
            </a:r>
          </a:p>
          <a:p>
            <a:pPr>
              <a:buFont typeface="Arial" charset="0"/>
              <a:buNone/>
            </a:pPr>
            <a:r>
              <a:rPr lang="en-US" sz="2800" smtClean="0">
                <a:latin typeface="Book Antiqua" pitchFamily="18" charset="0"/>
              </a:rPr>
              <a:t>	In 2019, USA has not signed MLI. </a:t>
            </a:r>
          </a:p>
        </p:txBody>
      </p:sp>
      <p:sp>
        <p:nvSpPr>
          <p:cNvPr id="107523"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6581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II.6.(iv).3</a:t>
            </a:r>
          </a:p>
        </p:txBody>
      </p:sp>
    </p:spTree>
    <p:extLst>
      <p:ext uri="{BB962C8B-B14F-4D97-AF65-F5344CB8AC3E}">
        <p14:creationId xmlns:p14="http://schemas.microsoft.com/office/powerpoint/2010/main" val="3445239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228600" y="1066800"/>
            <a:ext cx="8763000" cy="5135563"/>
          </a:xfrm>
        </p:spPr>
        <p:txBody>
          <a:bodyPr/>
          <a:lstStyle/>
          <a:p>
            <a:pPr marL="457200" lvl="1" indent="-457200" algn="just" eaLnBrk="1" hangingPunct="1">
              <a:buFont typeface="Arial" panose="020B0604020202020204" pitchFamily="34" charset="0"/>
              <a:buChar char="•"/>
            </a:pPr>
            <a:r>
              <a:rPr lang="en-US" dirty="0" smtClean="0">
                <a:latin typeface="Book Antiqua" pitchFamily="18" charset="0"/>
              </a:rPr>
              <a:t>In reality, the MNCs do massive tax planning </a:t>
            </a:r>
          </a:p>
          <a:p>
            <a:pPr marL="457200" lvl="1" indent="-457200" algn="just" eaLnBrk="1" hangingPunct="1">
              <a:buFont typeface="Arial" panose="020B0604020202020204" pitchFamily="34" charset="0"/>
              <a:buChar char="•"/>
            </a:pPr>
            <a:r>
              <a:rPr lang="en-US" dirty="0" smtClean="0">
                <a:latin typeface="Book Antiqua" pitchFamily="18" charset="0"/>
              </a:rPr>
              <a:t>and pay almost ‘NIL’ tax </a:t>
            </a:r>
            <a:r>
              <a:rPr lang="en-US" dirty="0">
                <a:latin typeface="Book Antiqua" pitchFamily="18" charset="0"/>
              </a:rPr>
              <a:t>in the </a:t>
            </a:r>
            <a:r>
              <a:rPr lang="en-US" dirty="0" smtClean="0">
                <a:latin typeface="Book Antiqua" pitchFamily="18" charset="0"/>
              </a:rPr>
              <a:t>COR on their COS revenue</a:t>
            </a:r>
          </a:p>
          <a:p>
            <a:pPr marL="457200" lvl="1" indent="-457200" eaLnBrk="1" hangingPunct="1">
              <a:buFont typeface="Arial" panose="020B0604020202020204" pitchFamily="34" charset="0"/>
              <a:buChar char="•"/>
            </a:pPr>
            <a:r>
              <a:rPr lang="en-US" dirty="0" smtClean="0">
                <a:latin typeface="Book Antiqua" pitchFamily="18" charset="0"/>
              </a:rPr>
              <a:t>For them, set off is of no value.</a:t>
            </a:r>
          </a:p>
          <a:p>
            <a:pPr marL="457200" lvl="1" indent="-457200" eaLnBrk="1" hangingPunct="1">
              <a:buFont typeface="Arial" panose="020B0604020202020204" pitchFamily="34" charset="0"/>
              <a:buChar char="•"/>
            </a:pPr>
            <a:r>
              <a:rPr lang="en-US" dirty="0" smtClean="0">
                <a:latin typeface="Book Antiqua" pitchFamily="18" charset="0"/>
              </a:rPr>
              <a:t>Whole tax in COS is a cost. And it runs into crores.</a:t>
            </a:r>
          </a:p>
          <a:p>
            <a:pPr marL="457200" lvl="1" indent="-457200" eaLnBrk="1" hangingPunct="1">
              <a:buFont typeface="Arial" panose="020B0604020202020204" pitchFamily="34" charset="0"/>
              <a:buChar char="•"/>
            </a:pPr>
            <a:r>
              <a:rPr lang="en-US" dirty="0" smtClean="0">
                <a:latin typeface="Book Antiqua" pitchFamily="18" charset="0"/>
              </a:rPr>
              <a:t>So they resist.</a:t>
            </a:r>
          </a:p>
          <a:p>
            <a:pPr marL="457200" lvl="1" indent="-457200" eaLnBrk="1" hangingPunct="1">
              <a:buFont typeface="Arial" panose="020B0604020202020204" pitchFamily="34" charset="0"/>
              <a:buChar char="•"/>
            </a:pPr>
            <a:r>
              <a:rPr lang="en-US" dirty="0">
                <a:latin typeface="Book Antiqua" pitchFamily="18" charset="0"/>
              </a:rPr>
              <a:t>Note: Equalisation levy is not available as set off </a:t>
            </a:r>
            <a:r>
              <a:rPr lang="en-US" dirty="0" smtClean="0">
                <a:latin typeface="Book Antiqua" pitchFamily="18" charset="0"/>
              </a:rPr>
              <a:t>under </a:t>
            </a:r>
            <a:r>
              <a:rPr lang="en-US" dirty="0">
                <a:latin typeface="Book Antiqua" pitchFamily="18" charset="0"/>
              </a:rPr>
              <a:t>DTA. Assume that Indian Income – tax Act is amended to subsume Equalisation Levy and DTA is modified to grant set off of Digital Tax.</a:t>
            </a:r>
          </a:p>
          <a:p>
            <a:pPr lvl="1" eaLnBrk="1" hangingPunct="1">
              <a:buFont typeface="Arial" charset="0"/>
              <a:buNone/>
            </a:pPr>
            <a:endParaRPr lang="en-US" dirty="0" smtClean="0">
              <a:latin typeface="Book Antiqua" pitchFamily="18" charset="0"/>
            </a:endParaRPr>
          </a:p>
          <a:p>
            <a:pPr lvl="1" eaLnBrk="1" hangingPunct="1">
              <a:buFont typeface="Arial" charset="0"/>
              <a:buNone/>
            </a:pPr>
            <a:endParaRPr lang="en-US" dirty="0" smtClean="0">
              <a:latin typeface="Book Antiqua" pitchFamily="18" charset="0"/>
            </a:endParaRPr>
          </a:p>
        </p:txBody>
      </p:sp>
      <p:sp>
        <p:nvSpPr>
          <p:cNvPr id="24578" name="Title 2"/>
          <p:cNvSpPr>
            <a:spLocks noGrp="1"/>
          </p:cNvSpPr>
          <p:nvPr>
            <p:ph type="title"/>
          </p:nvPr>
        </p:nvSpPr>
        <p:spPr>
          <a:xfrm>
            <a:off x="457200" y="274638"/>
            <a:ext cx="8229600" cy="715962"/>
          </a:xfrm>
        </p:spPr>
        <p:txBody>
          <a:bodyPr/>
          <a:lstStyle/>
          <a:p>
            <a:pPr eaLnBrk="1" hangingPunct="1"/>
            <a:r>
              <a:rPr lang="en-US" sz="3600" b="1" dirty="0" smtClean="0">
                <a:latin typeface="Book Antiqua" pitchFamily="18" charset="0"/>
              </a:rPr>
              <a:t>Why MNCs avoid COS tax ?</a:t>
            </a:r>
          </a:p>
        </p:txBody>
      </p:sp>
      <p:sp>
        <p:nvSpPr>
          <p:cNvPr id="4" name="Footer Placeholder 3"/>
          <p:cNvSpPr>
            <a:spLocks noGrp="1"/>
          </p:cNvSpPr>
          <p:nvPr>
            <p:ph type="ftr" sz="quarter" idx="11"/>
          </p:nvPr>
        </p:nvSpPr>
        <p:spPr>
          <a:xfrm>
            <a:off x="457200" y="6329363"/>
            <a:ext cx="8534400" cy="365125"/>
          </a:xfrm>
        </p:spPr>
        <p:txBody>
          <a:bodyPr/>
          <a:lstStyle/>
          <a:p>
            <a:pPr>
              <a:defRPr/>
            </a:pPr>
            <a:r>
              <a:rPr lang="en-US" smtClean="0"/>
              <a:t>Digital Taxation                                                       Rashmin Sanghvi </a:t>
            </a:r>
            <a:endParaRPr lang="en-US" dirty="0"/>
          </a:p>
        </p:txBody>
      </p:sp>
      <p:sp>
        <p:nvSpPr>
          <p:cNvPr id="6" name="Rectangle 5"/>
          <p:cNvSpPr/>
          <p:nvPr/>
        </p:nvSpPr>
        <p:spPr>
          <a:xfrm>
            <a:off x="8039100" y="116114"/>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I.1.11</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21018960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1"/>
          <p:cNvSpPr>
            <a:spLocks noGrp="1"/>
          </p:cNvSpPr>
          <p:nvPr>
            <p:ph idx="1"/>
          </p:nvPr>
        </p:nvSpPr>
        <p:spPr/>
        <p:txBody>
          <a:bodyPr/>
          <a:lstStyle/>
          <a:p>
            <a:pPr marL="0" indent="0" algn="ctr">
              <a:buFont typeface="Arial" charset="0"/>
              <a:buNone/>
            </a:pPr>
            <a:r>
              <a:rPr lang="en-US" sz="2800" b="1" smtClean="0">
                <a:latin typeface="Book Antiqua" pitchFamily="18" charset="0"/>
              </a:rPr>
              <a:t>Indirect tax</a:t>
            </a:r>
          </a:p>
          <a:p>
            <a:pPr marL="0" indent="0" algn="ctr">
              <a:buFont typeface="Arial" charset="0"/>
              <a:buNone/>
            </a:pPr>
            <a:endParaRPr lang="en-IN" sz="2800" smtClean="0"/>
          </a:p>
        </p:txBody>
      </p:sp>
      <p:sp>
        <p:nvSpPr>
          <p:cNvPr id="108546" name="Title 2"/>
          <p:cNvSpPr>
            <a:spLocks noGrp="1"/>
          </p:cNvSpPr>
          <p:nvPr>
            <p:ph type="title"/>
          </p:nvPr>
        </p:nvSpPr>
        <p:spPr/>
        <p:txBody>
          <a:bodyPr/>
          <a:lstStyle/>
          <a:p>
            <a:r>
              <a:rPr lang="en-US" sz="3600" b="1" smtClean="0">
                <a:latin typeface="Book Antiqua" pitchFamily="18" charset="0"/>
              </a:rPr>
              <a:t>U.S. Unilateralism</a:t>
            </a:r>
            <a:endParaRPr lang="en-IN" sz="3600" smtClean="0"/>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graphicFrame>
        <p:nvGraphicFramePr>
          <p:cNvPr id="6" name="Table 5"/>
          <p:cNvGraphicFramePr>
            <a:graphicFrameLocks noGrp="1"/>
          </p:cNvGraphicFramePr>
          <p:nvPr/>
        </p:nvGraphicFramePr>
        <p:xfrm>
          <a:off x="990600" y="2362200"/>
          <a:ext cx="7238999" cy="3384169"/>
        </p:xfrm>
        <a:graphic>
          <a:graphicData uri="http://schemas.openxmlformats.org/drawingml/2006/table">
            <a:tbl>
              <a:tblPr firstRow="1" bandRow="1">
                <a:tableStyleId>{2D5ABB26-0587-4C30-8999-92F81FD0307C}</a:tableStyleId>
              </a:tblPr>
              <a:tblGrid>
                <a:gridCol w="1295400">
                  <a:extLst>
                    <a:ext uri="{9D8B030D-6E8A-4147-A177-3AD203B41FA5}"/>
                  </a:extLst>
                </a:gridCol>
                <a:gridCol w="5943599">
                  <a:extLst>
                    <a:ext uri="{9D8B030D-6E8A-4147-A177-3AD203B41FA5}"/>
                  </a:extLst>
                </a:gridCol>
              </a:tblGrid>
              <a:tr h="370840">
                <a:tc>
                  <a:txBody>
                    <a:bodyPr/>
                    <a:lstStyle/>
                    <a:p>
                      <a:r>
                        <a:rPr lang="en-US" sz="2800" dirty="0">
                          <a:latin typeface="Book Antiqua" panose="02040602050305030304" pitchFamily="18" charset="0"/>
                        </a:rPr>
                        <a:t>PE</a:t>
                      </a:r>
                      <a:endParaRPr lang="en-IN" sz="2800" dirty="0">
                        <a:latin typeface="Book Antiqua" panose="02040602050305030304" pitchFamily="18" charset="0"/>
                      </a:endParaRPr>
                    </a:p>
                  </a:txBody>
                  <a:tcPr/>
                </a:tc>
                <a:tc>
                  <a:txBody>
                    <a:bodyPr/>
                    <a:lstStyle/>
                    <a:p>
                      <a:pPr>
                        <a:lnSpc>
                          <a:spcPct val="90000"/>
                        </a:lnSpc>
                        <a:buFont typeface="Arial" charset="0"/>
                        <a:buNone/>
                      </a:pPr>
                      <a:r>
                        <a:rPr lang="en-US" sz="2800" dirty="0">
                          <a:latin typeface="Book Antiqua" pitchFamily="18" charset="0"/>
                        </a:rPr>
                        <a:t>requires fixed place of business in COS. In absence of a fixed place of business in COS, that Govt. cannot tax a NR’s business income.</a:t>
                      </a:r>
                    </a:p>
                    <a:p>
                      <a:pPr>
                        <a:lnSpc>
                          <a:spcPct val="90000"/>
                        </a:lnSpc>
                        <a:buFont typeface="Arial" charset="0"/>
                        <a:buNone/>
                      </a:pPr>
                      <a:endParaRPr lang="en-US" sz="2800" dirty="0">
                        <a:latin typeface="Book Antiqua" pitchFamily="18" charset="0"/>
                      </a:endParaRPr>
                    </a:p>
                  </a:txBody>
                  <a:tcPr/>
                </a:tc>
                <a:extLst>
                  <a:ext uri="{0D108BD9-81ED-4DB2-BD59-A6C34878D82A}"/>
                </a:extLst>
              </a:tr>
              <a:tr h="370840">
                <a:tc>
                  <a:txBody>
                    <a:bodyPr/>
                    <a:lstStyle/>
                    <a:p>
                      <a:r>
                        <a:rPr lang="en-US" sz="2800" dirty="0">
                          <a:latin typeface="Book Antiqua" panose="02040602050305030304" pitchFamily="18" charset="0"/>
                        </a:rPr>
                        <a:t>SEP</a:t>
                      </a:r>
                      <a:endParaRPr lang="en-IN" sz="2800" dirty="0">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Book Antiqua" pitchFamily="18" charset="0"/>
                        </a:rPr>
                        <a:t>does away with the need for fixed place of</a:t>
                      </a:r>
                      <a:r>
                        <a:rPr lang="en-US" sz="2800" baseline="0" dirty="0">
                          <a:latin typeface="Book Antiqua" pitchFamily="18" charset="0"/>
                        </a:rPr>
                        <a:t> </a:t>
                      </a:r>
                      <a:r>
                        <a:rPr lang="en-US" sz="2800" dirty="0">
                          <a:latin typeface="Book Antiqua" pitchFamily="18" charset="0"/>
                        </a:rPr>
                        <a:t>business. Now you have a way to tax the NR Digital giants.</a:t>
                      </a:r>
                    </a:p>
                  </a:txBody>
                  <a:tcPr/>
                </a:tc>
                <a:extLst>
                  <a:ext uri="{0D108BD9-81ED-4DB2-BD59-A6C34878D82A}"/>
                </a:extLst>
              </a:tr>
            </a:tbl>
          </a:graphicData>
        </a:graphic>
      </p:graphicFrame>
      <p:sp>
        <p:nvSpPr>
          <p:cNvPr id="7" name="Rectangle 6"/>
          <p:cNvSpPr/>
          <p:nvPr/>
        </p:nvSpPr>
        <p:spPr>
          <a:xfrm>
            <a:off x="76581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II.6.(iv).4</a:t>
            </a:r>
          </a:p>
        </p:txBody>
      </p:sp>
    </p:spTree>
    <p:extLst>
      <p:ext uri="{BB962C8B-B14F-4D97-AF65-F5344CB8AC3E}">
        <p14:creationId xmlns:p14="http://schemas.microsoft.com/office/powerpoint/2010/main" val="18401046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1"/>
          <p:cNvSpPr>
            <a:spLocks noGrp="1"/>
          </p:cNvSpPr>
          <p:nvPr>
            <p:ph idx="1"/>
          </p:nvPr>
        </p:nvSpPr>
        <p:spPr/>
        <p:txBody>
          <a:bodyPr/>
          <a:lstStyle/>
          <a:p>
            <a:pPr marL="0" indent="0" algn="ctr">
              <a:buFont typeface="Arial" charset="0"/>
              <a:buNone/>
            </a:pPr>
            <a:r>
              <a:rPr lang="en-US" sz="2800" b="1" smtClean="0">
                <a:latin typeface="Book Antiqua" pitchFamily="18" charset="0"/>
              </a:rPr>
              <a:t>Indirect tax</a:t>
            </a:r>
          </a:p>
          <a:p>
            <a:pPr marL="0" indent="0" algn="ctr">
              <a:buFont typeface="Arial" charset="0"/>
              <a:buNone/>
            </a:pPr>
            <a:endParaRPr lang="en-IN" sz="2800" smtClean="0"/>
          </a:p>
        </p:txBody>
      </p:sp>
      <p:sp>
        <p:nvSpPr>
          <p:cNvPr id="108546" name="Title 2"/>
          <p:cNvSpPr>
            <a:spLocks noGrp="1"/>
          </p:cNvSpPr>
          <p:nvPr>
            <p:ph type="title"/>
          </p:nvPr>
        </p:nvSpPr>
        <p:spPr/>
        <p:txBody>
          <a:bodyPr/>
          <a:lstStyle/>
          <a:p>
            <a:r>
              <a:rPr lang="en-US" sz="3600" b="1" smtClean="0">
                <a:latin typeface="Book Antiqua" pitchFamily="18" charset="0"/>
              </a:rPr>
              <a:t>U.S. Unilateralism</a:t>
            </a:r>
            <a:endParaRPr lang="en-IN" sz="3600" smtClean="0"/>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graphicFrame>
        <p:nvGraphicFramePr>
          <p:cNvPr id="6" name="Table 5"/>
          <p:cNvGraphicFramePr>
            <a:graphicFrameLocks noGrp="1"/>
          </p:cNvGraphicFramePr>
          <p:nvPr/>
        </p:nvGraphicFramePr>
        <p:xfrm>
          <a:off x="990600" y="2362200"/>
          <a:ext cx="7238999" cy="3384169"/>
        </p:xfrm>
        <a:graphic>
          <a:graphicData uri="http://schemas.openxmlformats.org/drawingml/2006/table">
            <a:tbl>
              <a:tblPr firstRow="1" bandRow="1">
                <a:tableStyleId>{2D5ABB26-0587-4C30-8999-92F81FD0307C}</a:tableStyleId>
              </a:tblPr>
              <a:tblGrid>
                <a:gridCol w="1295400">
                  <a:extLst>
                    <a:ext uri="{9D8B030D-6E8A-4147-A177-3AD203B41FA5}"/>
                  </a:extLst>
                </a:gridCol>
                <a:gridCol w="5943599">
                  <a:extLst>
                    <a:ext uri="{9D8B030D-6E8A-4147-A177-3AD203B41FA5}"/>
                  </a:extLst>
                </a:gridCol>
              </a:tblGrid>
              <a:tr h="370840">
                <a:tc>
                  <a:txBody>
                    <a:bodyPr/>
                    <a:lstStyle/>
                    <a:p>
                      <a:r>
                        <a:rPr lang="en-US" sz="2800" dirty="0">
                          <a:latin typeface="Book Antiqua" panose="02040602050305030304" pitchFamily="18" charset="0"/>
                        </a:rPr>
                        <a:t>PE</a:t>
                      </a:r>
                      <a:endParaRPr lang="en-IN" sz="2800" dirty="0">
                        <a:latin typeface="Book Antiqua" panose="02040602050305030304" pitchFamily="18" charset="0"/>
                      </a:endParaRPr>
                    </a:p>
                  </a:txBody>
                  <a:tcPr/>
                </a:tc>
                <a:tc>
                  <a:txBody>
                    <a:bodyPr/>
                    <a:lstStyle/>
                    <a:p>
                      <a:pPr>
                        <a:lnSpc>
                          <a:spcPct val="90000"/>
                        </a:lnSpc>
                        <a:buFont typeface="Arial" charset="0"/>
                        <a:buNone/>
                      </a:pPr>
                      <a:r>
                        <a:rPr lang="en-US" sz="2800" dirty="0">
                          <a:latin typeface="Book Antiqua" pitchFamily="18" charset="0"/>
                        </a:rPr>
                        <a:t>requires fixed place of business in COS. In absence of a fixed place of business in COS, that Govt. cannot tax a NR’s business income.</a:t>
                      </a:r>
                    </a:p>
                    <a:p>
                      <a:pPr>
                        <a:lnSpc>
                          <a:spcPct val="90000"/>
                        </a:lnSpc>
                        <a:buFont typeface="Arial" charset="0"/>
                        <a:buNone/>
                      </a:pPr>
                      <a:endParaRPr lang="en-US" sz="2800" dirty="0">
                        <a:latin typeface="Book Antiqua" pitchFamily="18" charset="0"/>
                      </a:endParaRPr>
                    </a:p>
                  </a:txBody>
                  <a:tcPr/>
                </a:tc>
                <a:extLst>
                  <a:ext uri="{0D108BD9-81ED-4DB2-BD59-A6C34878D82A}"/>
                </a:extLst>
              </a:tr>
              <a:tr h="370840">
                <a:tc>
                  <a:txBody>
                    <a:bodyPr/>
                    <a:lstStyle/>
                    <a:p>
                      <a:r>
                        <a:rPr lang="en-US" sz="2800" dirty="0">
                          <a:latin typeface="Book Antiqua" panose="02040602050305030304" pitchFamily="18" charset="0"/>
                        </a:rPr>
                        <a:t>SEP</a:t>
                      </a:r>
                      <a:endParaRPr lang="en-IN" sz="2800" dirty="0">
                        <a:latin typeface="Book Antiqua" panose="020406020503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Book Antiqua" pitchFamily="18" charset="0"/>
                        </a:rPr>
                        <a:t>does away with the need for fixed place of</a:t>
                      </a:r>
                      <a:r>
                        <a:rPr lang="en-US" sz="2800" baseline="0" dirty="0">
                          <a:latin typeface="Book Antiqua" pitchFamily="18" charset="0"/>
                        </a:rPr>
                        <a:t> </a:t>
                      </a:r>
                      <a:r>
                        <a:rPr lang="en-US" sz="2800" dirty="0">
                          <a:latin typeface="Book Antiqua" pitchFamily="18" charset="0"/>
                        </a:rPr>
                        <a:t>business. Now you have a way to tax the NR Digital giants.</a:t>
                      </a:r>
                    </a:p>
                  </a:txBody>
                  <a:tcPr/>
                </a:tc>
                <a:extLst>
                  <a:ext uri="{0D108BD9-81ED-4DB2-BD59-A6C34878D82A}"/>
                </a:extLst>
              </a:tr>
            </a:tbl>
          </a:graphicData>
        </a:graphic>
      </p:graphicFrame>
      <p:sp>
        <p:nvSpPr>
          <p:cNvPr id="7" name="Rectangle 6"/>
          <p:cNvSpPr/>
          <p:nvPr/>
        </p:nvSpPr>
        <p:spPr>
          <a:xfrm>
            <a:off x="76581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II.6.(iv).4</a:t>
            </a:r>
          </a:p>
        </p:txBody>
      </p:sp>
    </p:spTree>
    <p:extLst>
      <p:ext uri="{BB962C8B-B14F-4D97-AF65-F5344CB8AC3E}">
        <p14:creationId xmlns:p14="http://schemas.microsoft.com/office/powerpoint/2010/main" val="18401046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title" idx="4294967295"/>
          </p:nvPr>
        </p:nvSpPr>
        <p:spPr>
          <a:xfrm>
            <a:off x="457200" y="274638"/>
            <a:ext cx="8229600" cy="944562"/>
          </a:xfrm>
        </p:spPr>
        <p:txBody>
          <a:bodyPr/>
          <a:lstStyle/>
          <a:p>
            <a:r>
              <a:rPr lang="en-US" sz="3600" b="1" dirty="0" smtClean="0">
                <a:latin typeface="Book Antiqua" pitchFamily="18" charset="0"/>
              </a:rPr>
              <a:t>U.S. Unilateralism</a:t>
            </a:r>
            <a:br>
              <a:rPr lang="en-US" sz="3600" b="1" dirty="0" smtClean="0">
                <a:latin typeface="Book Antiqua" pitchFamily="18" charset="0"/>
              </a:rPr>
            </a:br>
            <a:r>
              <a:rPr lang="en-US" sz="3600" b="1" dirty="0" smtClean="0">
                <a:latin typeface="Book Antiqua" pitchFamily="18" charset="0"/>
              </a:rPr>
              <a:t>Indirect Tax</a:t>
            </a:r>
          </a:p>
        </p:txBody>
      </p:sp>
      <p:sp>
        <p:nvSpPr>
          <p:cNvPr id="109570" name="Rectangle 3"/>
          <p:cNvSpPr>
            <a:spLocks noGrp="1"/>
          </p:cNvSpPr>
          <p:nvPr>
            <p:ph type="body" idx="4294967295"/>
          </p:nvPr>
        </p:nvSpPr>
        <p:spPr>
          <a:xfrm>
            <a:off x="457200" y="1295400"/>
            <a:ext cx="8229600" cy="4830763"/>
          </a:xfrm>
        </p:spPr>
        <p:txBody>
          <a:bodyPr/>
          <a:lstStyle/>
          <a:p>
            <a:pPr algn="just">
              <a:buFont typeface="Arial" charset="0"/>
              <a:buNone/>
            </a:pPr>
            <a:r>
              <a:rPr lang="en-US" sz="2800" smtClean="0">
                <a:latin typeface="Book Antiqua" pitchFamily="18" charset="0"/>
              </a:rPr>
              <a:t>	</a:t>
            </a:r>
            <a:r>
              <a:rPr lang="en-US" sz="2400" smtClean="0">
                <a:latin typeface="Book Antiqua" pitchFamily="18" charset="0"/>
              </a:rPr>
              <a:t>In USA, every state government levies sales 	tax. Earlier, a corporation from one US state - selling goods &amp; services  in other states – without having any shop or warehouse in that state avoided sales tax in the </a:t>
            </a:r>
            <a:r>
              <a:rPr lang="en-US" sz="2400" b="1" smtClean="0">
                <a:latin typeface="Book Antiqua" pitchFamily="18" charset="0"/>
              </a:rPr>
              <a:t>State of </a:t>
            </a:r>
            <a:r>
              <a:rPr lang="en-US" sz="2400" smtClean="0">
                <a:latin typeface="Book Antiqua" pitchFamily="18" charset="0"/>
              </a:rPr>
              <a:t>	</a:t>
            </a:r>
            <a:r>
              <a:rPr lang="en-US" sz="2400" b="1" smtClean="0">
                <a:latin typeface="Book Antiqua" pitchFamily="18" charset="0"/>
              </a:rPr>
              <a:t>Market.</a:t>
            </a:r>
          </a:p>
          <a:p>
            <a:pPr algn="just">
              <a:buFont typeface="Arial" charset="0"/>
              <a:buNone/>
            </a:pPr>
            <a:r>
              <a:rPr lang="en-US" sz="2400" smtClean="0">
                <a:latin typeface="Book Antiqua" pitchFamily="18" charset="0"/>
              </a:rPr>
              <a:t>	U.S. Supreme Court decided in </a:t>
            </a:r>
            <a:r>
              <a:rPr lang="en-US" sz="2400" b="1" smtClean="0">
                <a:latin typeface="Book Antiqua" pitchFamily="18" charset="0"/>
              </a:rPr>
              <a:t>South Dakota </a:t>
            </a:r>
            <a:r>
              <a:rPr lang="en-US" sz="2400" smtClean="0">
                <a:latin typeface="Book Antiqua" pitchFamily="18" charset="0"/>
              </a:rPr>
              <a:t>case in June 2018 that </a:t>
            </a:r>
            <a:r>
              <a:rPr lang="en-US" sz="2400" b="1" smtClean="0">
                <a:latin typeface="Book Antiqua" pitchFamily="18" charset="0"/>
              </a:rPr>
              <a:t>“sales” is adequate nexus </a:t>
            </a:r>
            <a:r>
              <a:rPr lang="en-US" sz="2400" smtClean="0">
                <a:latin typeface="Book Antiqua" pitchFamily="18" charset="0"/>
              </a:rPr>
              <a:t>to make a company liable to sales tax. No need for 	fixed place of business.</a:t>
            </a:r>
          </a:p>
          <a:p>
            <a:pPr algn="just">
              <a:buFont typeface="Arial" charset="0"/>
              <a:buNone/>
            </a:pPr>
            <a:r>
              <a:rPr lang="en-US" sz="2400" smtClean="0">
                <a:latin typeface="Book Antiqua" pitchFamily="18" charset="0"/>
              </a:rPr>
              <a:t>	Concept of Sales being SEP has been 	accepted by US SC &amp; by US Central &amp; State Governments.</a:t>
            </a:r>
          </a:p>
        </p:txBody>
      </p:sp>
      <p:sp>
        <p:nvSpPr>
          <p:cNvPr id="109571"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6581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II.6.(iv).5</a:t>
            </a:r>
          </a:p>
        </p:txBody>
      </p:sp>
    </p:spTree>
    <p:extLst>
      <p:ext uri="{BB962C8B-B14F-4D97-AF65-F5344CB8AC3E}">
        <p14:creationId xmlns:p14="http://schemas.microsoft.com/office/powerpoint/2010/main" val="35276008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idx="4294967295"/>
          </p:nvPr>
        </p:nvSpPr>
        <p:spPr/>
        <p:txBody>
          <a:bodyPr/>
          <a:lstStyle/>
          <a:p>
            <a:r>
              <a:rPr lang="en-US" sz="3600" b="1" smtClean="0">
                <a:latin typeface="Book Antiqua" pitchFamily="18" charset="0"/>
              </a:rPr>
              <a:t>US Unilateralism</a:t>
            </a:r>
          </a:p>
        </p:txBody>
      </p:sp>
      <p:sp>
        <p:nvSpPr>
          <p:cNvPr id="118786" name="Rectangle 3"/>
          <p:cNvSpPr>
            <a:spLocks noGrp="1"/>
          </p:cNvSpPr>
          <p:nvPr>
            <p:ph type="body" idx="4294967295"/>
          </p:nvPr>
        </p:nvSpPr>
        <p:spPr/>
        <p:txBody>
          <a:bodyPr/>
          <a:lstStyle/>
          <a:p>
            <a:pPr algn="just">
              <a:buFont typeface="Arial" charset="0"/>
              <a:buNone/>
            </a:pPr>
            <a:r>
              <a:rPr lang="en-US" smtClean="0">
                <a:latin typeface="Book Antiqua" pitchFamily="18" charset="0"/>
              </a:rPr>
              <a:t>			</a:t>
            </a:r>
            <a:r>
              <a:rPr lang="en-US" sz="2800" smtClean="0">
                <a:latin typeface="Book Antiqua" pitchFamily="18" charset="0"/>
              </a:rPr>
              <a:t>	</a:t>
            </a:r>
            <a:r>
              <a:rPr lang="en-US" sz="2800" b="1" smtClean="0">
                <a:latin typeface="Book Antiqua" pitchFamily="18" charset="0"/>
              </a:rPr>
              <a:t>Indirect tax</a:t>
            </a:r>
          </a:p>
          <a:p>
            <a:pPr algn="just">
              <a:buFont typeface="Arial" charset="0"/>
              <a:buNone/>
            </a:pPr>
            <a:r>
              <a:rPr lang="en-US" sz="2800" smtClean="0">
                <a:latin typeface="Book Antiqua" pitchFamily="18" charset="0"/>
              </a:rPr>
              <a:t>	Now internally, US Govt. accepts that SEP is adequate nexus to tax Non-Residents.</a:t>
            </a:r>
          </a:p>
          <a:p>
            <a:pPr algn="just">
              <a:buFont typeface="Arial" charset="0"/>
              <a:buNone/>
            </a:pPr>
            <a:r>
              <a:rPr lang="en-US" sz="2800" smtClean="0">
                <a:latin typeface="Book Antiqua" pitchFamily="18" charset="0"/>
              </a:rPr>
              <a:t>	However, till the year 2019; US opposed SEP as a nexus for Digital tax.</a:t>
            </a:r>
          </a:p>
          <a:p>
            <a:pPr algn="just">
              <a:buFont typeface="Arial" charset="0"/>
              <a:buNone/>
            </a:pPr>
            <a:r>
              <a:rPr lang="en-US" sz="2800" smtClean="0">
                <a:latin typeface="Book Antiqua" pitchFamily="18" charset="0"/>
              </a:rPr>
              <a:t>	In the year 2019 interim reports have been published with SEP as one option.</a:t>
            </a:r>
          </a:p>
          <a:p>
            <a:pPr algn="just">
              <a:buFont typeface="Arial" charset="0"/>
              <a:buNone/>
            </a:pPr>
            <a:r>
              <a:rPr lang="en-US" sz="2800" smtClean="0">
                <a:latin typeface="Book Antiqua" pitchFamily="18" charset="0"/>
              </a:rPr>
              <a:t>	It completely dilutes the real concept of SEP.</a:t>
            </a:r>
          </a:p>
        </p:txBody>
      </p:sp>
      <p:sp>
        <p:nvSpPr>
          <p:cNvPr id="118787"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II.6.(iv).6</a:t>
            </a:r>
          </a:p>
        </p:txBody>
      </p:sp>
    </p:spTree>
    <p:extLst>
      <p:ext uri="{BB962C8B-B14F-4D97-AF65-F5344CB8AC3E}">
        <p14:creationId xmlns:p14="http://schemas.microsoft.com/office/powerpoint/2010/main" val="40788768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idx="4294967295"/>
          </p:nvPr>
        </p:nvSpPr>
        <p:spPr>
          <a:xfrm>
            <a:off x="457200" y="304800"/>
            <a:ext cx="8229600" cy="1143000"/>
          </a:xfrm>
        </p:spPr>
        <p:txBody>
          <a:bodyPr/>
          <a:lstStyle/>
          <a:p>
            <a:r>
              <a:rPr lang="en-US" sz="3600" b="1" smtClean="0">
                <a:latin typeface="Book Antiqua" pitchFamily="18" charset="0"/>
              </a:rPr>
              <a:t>US Unilateralism</a:t>
            </a:r>
          </a:p>
        </p:txBody>
      </p:sp>
      <p:sp>
        <p:nvSpPr>
          <p:cNvPr id="112642" name="Rectangle 3"/>
          <p:cNvSpPr>
            <a:spLocks noGrp="1"/>
          </p:cNvSpPr>
          <p:nvPr>
            <p:ph type="body" idx="4294967295"/>
          </p:nvPr>
        </p:nvSpPr>
        <p:spPr/>
        <p:txBody>
          <a:bodyPr/>
          <a:lstStyle/>
          <a:p>
            <a:pPr algn="just">
              <a:buFont typeface="Arial" charset="0"/>
              <a:buNone/>
            </a:pPr>
            <a:r>
              <a:rPr lang="en-US" sz="2800" smtClean="0">
                <a:latin typeface="Book Antiqua" pitchFamily="18" charset="0"/>
              </a:rPr>
              <a:t>	On E-Commerce, US tax authorities had decided during President Obama’s regime that: </a:t>
            </a:r>
          </a:p>
          <a:p>
            <a:pPr algn="just">
              <a:buFont typeface="Arial" charset="0"/>
              <a:buNone/>
            </a:pPr>
            <a:endParaRPr lang="en-US" sz="2800" smtClean="0">
              <a:latin typeface="Book Antiqua" pitchFamily="18" charset="0"/>
            </a:endParaRPr>
          </a:p>
          <a:p>
            <a:pPr algn="just">
              <a:buFont typeface="Arial" charset="0"/>
              <a:buNone/>
            </a:pPr>
            <a:r>
              <a:rPr lang="en-US" sz="2800" smtClean="0">
                <a:latin typeface="Book Antiqua" pitchFamily="18" charset="0"/>
              </a:rPr>
              <a:t>	We will not allow BEPS Action One programme to conclude before the year 2020. </a:t>
            </a:r>
          </a:p>
          <a:p>
            <a:pPr algn="just">
              <a:buFont typeface="Arial" charset="0"/>
              <a:buNone/>
            </a:pPr>
            <a:r>
              <a:rPr lang="en-US" sz="2800" smtClean="0">
                <a:latin typeface="Book Antiqua" pitchFamily="18" charset="0"/>
              </a:rPr>
              <a:t>		</a:t>
            </a:r>
          </a:p>
        </p:txBody>
      </p:sp>
      <p:sp>
        <p:nvSpPr>
          <p:cNvPr id="112643"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(iv) 7</a:t>
            </a:r>
          </a:p>
        </p:txBody>
      </p:sp>
    </p:spTree>
    <p:extLst>
      <p:ext uri="{BB962C8B-B14F-4D97-AF65-F5344CB8AC3E}">
        <p14:creationId xmlns:p14="http://schemas.microsoft.com/office/powerpoint/2010/main" val="37276184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idx="4294967295"/>
          </p:nvPr>
        </p:nvSpPr>
        <p:spPr/>
        <p:txBody>
          <a:bodyPr/>
          <a:lstStyle/>
          <a:p>
            <a:r>
              <a:rPr lang="en-US" sz="3600" b="1" smtClean="0">
                <a:latin typeface="Book Antiqua" pitchFamily="18" charset="0"/>
              </a:rPr>
              <a:t>US Unilateralism</a:t>
            </a:r>
          </a:p>
        </p:txBody>
      </p:sp>
      <p:sp>
        <p:nvSpPr>
          <p:cNvPr id="113666" name="Rectangle 3"/>
          <p:cNvSpPr>
            <a:spLocks noGrp="1"/>
          </p:cNvSpPr>
          <p:nvPr>
            <p:ph type="body" idx="4294967295"/>
          </p:nvPr>
        </p:nvSpPr>
        <p:spPr/>
        <p:txBody>
          <a:bodyPr/>
          <a:lstStyle/>
          <a:p>
            <a:pPr algn="just">
              <a:buFont typeface="Arial" charset="0"/>
              <a:buNone/>
            </a:pPr>
            <a:r>
              <a:rPr lang="en-US" sz="2800" smtClean="0">
                <a:latin typeface="Book Antiqua" pitchFamily="18" charset="0"/>
              </a:rPr>
              <a:t>	During president Trump’s regime, USA has passed GILTI &amp; BEATS. Reduced corporate 	tax to 21% </a:t>
            </a:r>
          </a:p>
          <a:p>
            <a:pPr algn="just">
              <a:buFont typeface="Arial" charset="0"/>
              <a:buNone/>
            </a:pPr>
            <a:r>
              <a:rPr lang="en-US" sz="2800" smtClean="0">
                <a:latin typeface="Book Antiqua" pitchFamily="18" charset="0"/>
              </a:rPr>
              <a:t>	Given incentive to US MNCs to bring back all profits retained abroad @ 10% tax- within a few years.</a:t>
            </a:r>
          </a:p>
          <a:p>
            <a:pPr algn="just">
              <a:buFont typeface="Arial" charset="0"/>
              <a:buNone/>
            </a:pPr>
            <a:r>
              <a:rPr lang="en-US" sz="2800" smtClean="0">
                <a:latin typeface="Book Antiqua" pitchFamily="18" charset="0"/>
              </a:rPr>
              <a:t>	Those who do not bring in the  funds will face action.</a:t>
            </a:r>
          </a:p>
          <a:p>
            <a:pPr>
              <a:buFont typeface="Arial" charset="0"/>
              <a:buNone/>
            </a:pPr>
            <a:endParaRPr lang="en-US" sz="2800" smtClean="0">
              <a:latin typeface="Book Antiqua" pitchFamily="18" charset="0"/>
            </a:endParaRPr>
          </a:p>
        </p:txBody>
      </p:sp>
      <p:sp>
        <p:nvSpPr>
          <p:cNvPr id="113667"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(iv) 8</a:t>
            </a:r>
          </a:p>
        </p:txBody>
      </p:sp>
    </p:spTree>
    <p:extLst>
      <p:ext uri="{BB962C8B-B14F-4D97-AF65-F5344CB8AC3E}">
        <p14:creationId xmlns:p14="http://schemas.microsoft.com/office/powerpoint/2010/main" val="37142595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idx="4294967295"/>
          </p:nvPr>
        </p:nvSpPr>
        <p:spPr/>
        <p:txBody>
          <a:bodyPr/>
          <a:lstStyle/>
          <a:p>
            <a:r>
              <a:rPr lang="en-US" sz="3600" b="1" dirty="0" smtClean="0">
                <a:latin typeface="Book Antiqua" pitchFamily="18" charset="0"/>
              </a:rPr>
              <a:t>US Unilateralism</a:t>
            </a:r>
          </a:p>
        </p:txBody>
      </p:sp>
      <p:sp>
        <p:nvSpPr>
          <p:cNvPr id="114690" name="Rectangle 3"/>
          <p:cNvSpPr>
            <a:spLocks noGrp="1"/>
          </p:cNvSpPr>
          <p:nvPr>
            <p:ph type="body" idx="4294967295"/>
          </p:nvPr>
        </p:nvSpPr>
        <p:spPr/>
        <p:txBody>
          <a:bodyPr/>
          <a:lstStyle/>
          <a:p>
            <a:pPr algn="just">
              <a:buFont typeface="Arial" charset="0"/>
              <a:buNone/>
            </a:pPr>
            <a:r>
              <a:rPr lang="en-US" sz="2800" dirty="0" smtClean="0">
                <a:latin typeface="Book Antiqua" pitchFamily="18" charset="0"/>
              </a:rPr>
              <a:t>	</a:t>
            </a:r>
          </a:p>
          <a:p>
            <a:pPr algn="just">
              <a:buFont typeface="Arial" panose="020B0604020202020204" pitchFamily="34" charset="0"/>
              <a:buChar char="•"/>
            </a:pPr>
            <a:r>
              <a:rPr lang="en-US" sz="2800" dirty="0" smtClean="0">
                <a:latin typeface="Book Antiqua" pitchFamily="18" charset="0"/>
              </a:rPr>
              <a:t>Now US will not be affected by global law on Digital Economy. Now OECD – G20  can finalise Digital Taxation rules under BEPS Action One.</a:t>
            </a:r>
          </a:p>
        </p:txBody>
      </p:sp>
      <p:sp>
        <p:nvSpPr>
          <p:cNvPr id="114691"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II.6.(iv).9</a:t>
            </a:r>
          </a:p>
        </p:txBody>
      </p:sp>
    </p:spTree>
    <p:extLst>
      <p:ext uri="{BB962C8B-B14F-4D97-AF65-F5344CB8AC3E}">
        <p14:creationId xmlns:p14="http://schemas.microsoft.com/office/powerpoint/2010/main" val="40829482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p:cNvSpPr>
          <p:nvPr>
            <p:ph type="title" idx="4294967295"/>
          </p:nvPr>
        </p:nvSpPr>
        <p:spPr/>
        <p:txBody>
          <a:bodyPr/>
          <a:lstStyle/>
          <a:p>
            <a:r>
              <a:rPr lang="en-US" sz="3600" b="1" dirty="0">
                <a:latin typeface="Book Antiqua" pitchFamily="18" charset="0"/>
              </a:rPr>
              <a:t>U.S. Unilateralism</a:t>
            </a:r>
            <a:br>
              <a:rPr lang="en-US" sz="3600" b="1" dirty="0">
                <a:latin typeface="Book Antiqua" pitchFamily="18" charset="0"/>
              </a:rPr>
            </a:br>
            <a:r>
              <a:rPr lang="en-US" sz="3600" b="1" dirty="0" smtClean="0">
                <a:latin typeface="Book Antiqua" pitchFamily="18" charset="0"/>
              </a:rPr>
              <a:t>Lone fighter</a:t>
            </a:r>
          </a:p>
        </p:txBody>
      </p:sp>
      <p:sp>
        <p:nvSpPr>
          <p:cNvPr id="110594" name="Rectangle 3"/>
          <p:cNvSpPr>
            <a:spLocks noGrp="1"/>
          </p:cNvSpPr>
          <p:nvPr>
            <p:ph type="body" idx="4294967295"/>
          </p:nvPr>
        </p:nvSpPr>
        <p:spPr/>
        <p:txBody>
          <a:bodyPr/>
          <a:lstStyle/>
          <a:p>
            <a:pPr>
              <a:lnSpc>
                <a:spcPct val="90000"/>
              </a:lnSpc>
              <a:buFont typeface="Arial" charset="0"/>
              <a:buNone/>
            </a:pPr>
            <a:r>
              <a:rPr lang="en-US" sz="2800" dirty="0" smtClean="0">
                <a:latin typeface="Book Antiqua" pitchFamily="18" charset="0"/>
              </a:rPr>
              <a:t>	</a:t>
            </a:r>
          </a:p>
          <a:p>
            <a:pPr>
              <a:lnSpc>
                <a:spcPct val="90000"/>
              </a:lnSpc>
              <a:buFont typeface="Arial" panose="020B0604020202020204" pitchFamily="34" charset="0"/>
              <a:buChar char="•"/>
            </a:pPr>
            <a:r>
              <a:rPr lang="en-US" sz="2800" dirty="0" smtClean="0">
                <a:latin typeface="Book Antiqua" pitchFamily="18" charset="0"/>
              </a:rPr>
              <a:t>From the year 1999 to 2019,</a:t>
            </a:r>
          </a:p>
          <a:p>
            <a:pPr algn="just">
              <a:lnSpc>
                <a:spcPct val="90000"/>
              </a:lnSpc>
              <a:buFont typeface="Arial" panose="020B0604020202020204" pitchFamily="34" charset="0"/>
              <a:buChar char="•"/>
            </a:pPr>
            <a:r>
              <a:rPr lang="en-US" sz="2800" dirty="0" smtClean="0">
                <a:latin typeface="Book Antiqua" pitchFamily="18" charset="0"/>
              </a:rPr>
              <a:t>I am probably one of the few persons raising my voice for a FAIR global E- Commerce taxation system. Many tax commissioners have fought. But on being transferred from the relevant department, they have left the issue. </a:t>
            </a:r>
          </a:p>
          <a:p>
            <a:pPr algn="just">
              <a:lnSpc>
                <a:spcPct val="90000"/>
              </a:lnSpc>
              <a:buFont typeface="Arial" panose="020B0604020202020204" pitchFamily="34" charset="0"/>
              <a:buChar char="•"/>
            </a:pPr>
            <a:r>
              <a:rPr lang="en-US" sz="2800" dirty="0" smtClean="0">
                <a:latin typeface="Book Antiqua" pitchFamily="18" charset="0"/>
              </a:rPr>
              <a:t>In OECD – Senior executives and, US IRS officers have rejected my proposals. </a:t>
            </a:r>
          </a:p>
        </p:txBody>
      </p:sp>
      <p:sp>
        <p:nvSpPr>
          <p:cNvPr id="110595"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II.6.(iv).10</a:t>
            </a:r>
          </a:p>
        </p:txBody>
      </p:sp>
    </p:spTree>
    <p:extLst>
      <p:ext uri="{BB962C8B-B14F-4D97-AF65-F5344CB8AC3E}">
        <p14:creationId xmlns:p14="http://schemas.microsoft.com/office/powerpoint/2010/main" val="4076699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idx="4294967295"/>
          </p:nvPr>
        </p:nvSpPr>
        <p:spPr/>
        <p:txBody>
          <a:bodyPr/>
          <a:lstStyle/>
          <a:p>
            <a:r>
              <a:rPr lang="en-US" sz="3600" b="1" dirty="0">
                <a:latin typeface="Book Antiqua" pitchFamily="18" charset="0"/>
              </a:rPr>
              <a:t>U.S. Unilateralism</a:t>
            </a:r>
            <a:br>
              <a:rPr lang="en-US" sz="3600" b="1" dirty="0">
                <a:latin typeface="Book Antiqua" pitchFamily="18" charset="0"/>
              </a:rPr>
            </a:br>
            <a:r>
              <a:rPr lang="en-US" sz="3600" b="1" dirty="0">
                <a:latin typeface="Book Antiqua" pitchFamily="18" charset="0"/>
              </a:rPr>
              <a:t>Lone </a:t>
            </a:r>
            <a:r>
              <a:rPr lang="en-US" sz="3600" b="1" dirty="0" smtClean="0">
                <a:latin typeface="Book Antiqua" pitchFamily="18" charset="0"/>
              </a:rPr>
              <a:t>fighter</a:t>
            </a:r>
          </a:p>
        </p:txBody>
      </p:sp>
      <p:sp>
        <p:nvSpPr>
          <p:cNvPr id="111618" name="Rectangle 3"/>
          <p:cNvSpPr>
            <a:spLocks noGrp="1"/>
          </p:cNvSpPr>
          <p:nvPr>
            <p:ph type="body" idx="4294967295"/>
          </p:nvPr>
        </p:nvSpPr>
        <p:spPr/>
        <p:txBody>
          <a:bodyPr/>
          <a:lstStyle/>
          <a:p>
            <a:pPr algn="just">
              <a:lnSpc>
                <a:spcPct val="90000"/>
              </a:lnSpc>
              <a:buFont typeface="Arial" panose="020B0604020202020204" pitchFamily="34" charset="0"/>
              <a:buChar char="•"/>
            </a:pPr>
            <a:endParaRPr lang="en-US" sz="2800" dirty="0" smtClean="0">
              <a:latin typeface="Book Antiqua" pitchFamily="18" charset="0"/>
            </a:endParaRPr>
          </a:p>
          <a:p>
            <a:pPr algn="just">
              <a:lnSpc>
                <a:spcPct val="90000"/>
              </a:lnSpc>
              <a:buFont typeface="Arial" panose="020B0604020202020204" pitchFamily="34" charset="0"/>
              <a:buChar char="•"/>
            </a:pPr>
            <a:r>
              <a:rPr lang="en-US" sz="2800" dirty="0" smtClean="0">
                <a:latin typeface="Book Antiqua" pitchFamily="18" charset="0"/>
              </a:rPr>
              <a:t>I understand that – they are all loyal to USA- irrespective of their citizenship. </a:t>
            </a:r>
          </a:p>
          <a:p>
            <a:pPr algn="just">
              <a:lnSpc>
                <a:spcPct val="90000"/>
              </a:lnSpc>
              <a:buFont typeface="Arial" panose="020B0604020202020204" pitchFamily="34" charset="0"/>
              <a:buChar char="•"/>
            </a:pPr>
            <a:r>
              <a:rPr lang="en-US" sz="2800" dirty="0" smtClean="0">
                <a:latin typeface="Book Antiqua" pitchFamily="18" charset="0"/>
              </a:rPr>
              <a:t>But even Indian citizen stalwarts in international taxation rejected proposal for a fair System. </a:t>
            </a:r>
          </a:p>
          <a:p>
            <a:pPr algn="just">
              <a:lnSpc>
                <a:spcPct val="90000"/>
              </a:lnSpc>
              <a:buFont typeface="Arial" panose="020B0604020202020204" pitchFamily="34" charset="0"/>
              <a:buChar char="•"/>
            </a:pPr>
            <a:r>
              <a:rPr lang="en-US" sz="2800" dirty="0" smtClean="0">
                <a:latin typeface="Book Antiqua" pitchFamily="18" charset="0"/>
              </a:rPr>
              <a:t>Why ? </a:t>
            </a:r>
          </a:p>
          <a:p>
            <a:pPr>
              <a:lnSpc>
                <a:spcPct val="90000"/>
              </a:lnSpc>
              <a:buFont typeface="Arial" panose="020B0604020202020204" pitchFamily="34" charset="0"/>
              <a:buChar char="•"/>
            </a:pPr>
            <a:r>
              <a:rPr lang="en-US" sz="2800" dirty="0" smtClean="0">
                <a:latin typeface="Book Antiqua" pitchFamily="18" charset="0"/>
              </a:rPr>
              <a:t>(Jacques Sasseville is a Canadian Citizen. </a:t>
            </a:r>
          </a:p>
          <a:p>
            <a:pPr>
              <a:lnSpc>
                <a:spcPct val="90000"/>
              </a:lnSpc>
              <a:buFont typeface="Arial" panose="020B0604020202020204" pitchFamily="34" charset="0"/>
              <a:buChar char="•"/>
            </a:pPr>
            <a:r>
              <a:rPr lang="en-US" sz="2800" dirty="0" smtClean="0">
                <a:latin typeface="Book Antiqua" pitchFamily="18" charset="0"/>
              </a:rPr>
              <a:t>Pascal Saint </a:t>
            </a:r>
            <a:r>
              <a:rPr lang="en-US" sz="2800" dirty="0" err="1" smtClean="0">
                <a:latin typeface="Book Antiqua" pitchFamily="18" charset="0"/>
              </a:rPr>
              <a:t>Ammans</a:t>
            </a:r>
            <a:r>
              <a:rPr lang="en-US" sz="2800" dirty="0" smtClean="0">
                <a:latin typeface="Book Antiqua" pitchFamily="18" charset="0"/>
              </a:rPr>
              <a:t> is a French Citizen.)</a:t>
            </a:r>
          </a:p>
        </p:txBody>
      </p:sp>
      <p:sp>
        <p:nvSpPr>
          <p:cNvPr id="111619"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II.6.(iv).11</a:t>
            </a:r>
          </a:p>
        </p:txBody>
      </p:sp>
    </p:spTree>
    <p:extLst>
      <p:ext uri="{BB962C8B-B14F-4D97-AF65-F5344CB8AC3E}">
        <p14:creationId xmlns:p14="http://schemas.microsoft.com/office/powerpoint/2010/main" val="28803691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idx="4294967295"/>
          </p:nvPr>
        </p:nvSpPr>
        <p:spPr/>
        <p:txBody>
          <a:bodyPr/>
          <a:lstStyle/>
          <a:p>
            <a:r>
              <a:rPr lang="en-US" sz="3600" b="1" dirty="0">
                <a:latin typeface="Book Antiqua" pitchFamily="18" charset="0"/>
              </a:rPr>
              <a:t>US Unilateralism</a:t>
            </a:r>
            <a:br>
              <a:rPr lang="en-US" sz="3600" b="1" dirty="0">
                <a:latin typeface="Book Antiqua" pitchFamily="18" charset="0"/>
              </a:rPr>
            </a:br>
            <a:r>
              <a:rPr lang="en-US" sz="3600" b="1" dirty="0">
                <a:latin typeface="Book Antiqua" pitchFamily="18" charset="0"/>
              </a:rPr>
              <a:t>US </a:t>
            </a:r>
            <a:r>
              <a:rPr lang="en-US" sz="3600" b="1" dirty="0" smtClean="0">
                <a:latin typeface="Book Antiqua" pitchFamily="18" charset="0"/>
              </a:rPr>
              <a:t>– Tax Haven?</a:t>
            </a:r>
          </a:p>
        </p:txBody>
      </p:sp>
      <p:sp>
        <p:nvSpPr>
          <p:cNvPr id="115714" name="Rectangle 3"/>
          <p:cNvSpPr>
            <a:spLocks noGrp="1"/>
          </p:cNvSpPr>
          <p:nvPr>
            <p:ph type="body" idx="4294967295"/>
          </p:nvPr>
        </p:nvSpPr>
        <p:spPr>
          <a:xfrm>
            <a:off x="381000" y="1524000"/>
            <a:ext cx="8229600" cy="4525963"/>
          </a:xfrm>
        </p:spPr>
        <p:txBody>
          <a:bodyPr/>
          <a:lstStyle/>
          <a:p>
            <a:pPr algn="just">
              <a:lnSpc>
                <a:spcPct val="90000"/>
              </a:lnSpc>
              <a:buFont typeface="Arial" charset="0"/>
              <a:buNone/>
            </a:pPr>
            <a:r>
              <a:rPr lang="en-US" sz="2800" dirty="0" smtClean="0">
                <a:latin typeface="Book Antiqua" pitchFamily="18" charset="0"/>
              </a:rPr>
              <a:t>    </a:t>
            </a:r>
          </a:p>
          <a:p>
            <a:pPr algn="just">
              <a:lnSpc>
                <a:spcPct val="90000"/>
              </a:lnSpc>
              <a:buFont typeface="Arial" panose="020B0604020202020204" pitchFamily="34" charset="0"/>
              <a:buChar char="•"/>
            </a:pPr>
            <a:r>
              <a:rPr lang="en-US" sz="2800" dirty="0" smtClean="0">
                <a:latin typeface="Book Antiqua" pitchFamily="18" charset="0"/>
              </a:rPr>
              <a:t>Rest of the world is bound by </a:t>
            </a:r>
            <a:r>
              <a:rPr lang="en-US" sz="2800" b="1" dirty="0" smtClean="0">
                <a:latin typeface="Book Antiqua" pitchFamily="18" charset="0"/>
              </a:rPr>
              <a:t>FATCA </a:t>
            </a:r>
            <a:r>
              <a:rPr lang="en-US" sz="2800" dirty="0" smtClean="0">
                <a:latin typeface="Book Antiqua" pitchFamily="18" charset="0"/>
              </a:rPr>
              <a:t>&amp; information exchange agreements - under – DTA, PMLA, BEPS etc. U.S. is not bound by BEPS  programme.</a:t>
            </a:r>
          </a:p>
          <a:p>
            <a:pPr algn="just">
              <a:lnSpc>
                <a:spcPct val="90000"/>
              </a:lnSpc>
              <a:buFont typeface="Arial" panose="020B0604020202020204" pitchFamily="34" charset="0"/>
              <a:buChar char="•"/>
            </a:pPr>
            <a:endParaRPr lang="en-US" sz="2800" dirty="0" smtClean="0">
              <a:latin typeface="Book Antiqua" pitchFamily="18" charset="0"/>
            </a:endParaRPr>
          </a:p>
          <a:p>
            <a:pPr algn="just">
              <a:lnSpc>
                <a:spcPct val="90000"/>
              </a:lnSpc>
              <a:buFont typeface="Arial" panose="020B0604020202020204" pitchFamily="34" charset="0"/>
              <a:buChar char="•"/>
            </a:pPr>
            <a:r>
              <a:rPr lang="en-US" sz="2800" dirty="0" smtClean="0">
                <a:latin typeface="Book Antiqua" pitchFamily="18" charset="0"/>
              </a:rPr>
              <a:t>Under FATCA India has got some nominal rights to get information. Rest of the world has to report information on US tax 	payers. But US does not have to report on 	other Countries’ tax payers.</a:t>
            </a:r>
          </a:p>
        </p:txBody>
      </p:sp>
      <p:sp>
        <p:nvSpPr>
          <p:cNvPr id="115715"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II.6.(iv).12</a:t>
            </a:r>
          </a:p>
        </p:txBody>
      </p:sp>
    </p:spTree>
    <p:extLst>
      <p:ext uri="{BB962C8B-B14F-4D97-AF65-F5344CB8AC3E}">
        <p14:creationId xmlns:p14="http://schemas.microsoft.com/office/powerpoint/2010/main" val="1013487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4"/>
          <p:cNvSpPr>
            <a:spLocks noGrp="1"/>
          </p:cNvSpPr>
          <p:nvPr>
            <p:ph idx="1"/>
          </p:nvPr>
        </p:nvSpPr>
        <p:spPr>
          <a:xfrm>
            <a:off x="457200" y="990600"/>
            <a:ext cx="8229600" cy="5334000"/>
          </a:xfrm>
        </p:spPr>
        <p:txBody>
          <a:bodyPr/>
          <a:lstStyle/>
          <a:p>
            <a:pPr marL="176213" lvl="2" indent="0" algn="just" eaLnBrk="1" hangingPunct="1">
              <a:buFont typeface="Arial" charset="0"/>
              <a:buNone/>
            </a:pPr>
            <a:r>
              <a:rPr lang="en-US" sz="2800" dirty="0" smtClean="0">
                <a:latin typeface="Book Antiqua" pitchFamily="18" charset="0"/>
              </a:rPr>
              <a:t>Why should US Govt. be concerned when its     companies are taxed abroad ?</a:t>
            </a:r>
          </a:p>
          <a:p>
            <a:pPr marL="0" indent="0" algn="just" eaLnBrk="1" hangingPunct="1">
              <a:buFont typeface="Arial" charset="0"/>
              <a:buNone/>
            </a:pPr>
            <a:r>
              <a:rPr lang="en-US" sz="2800" dirty="0" smtClean="0">
                <a:latin typeface="Book Antiqua" pitchFamily="18" charset="0"/>
              </a:rPr>
              <a:t>  US Govt. is not only concerned. It is prepared to </a:t>
            </a:r>
            <a:br>
              <a:rPr lang="en-US" sz="2800" dirty="0" smtClean="0">
                <a:latin typeface="Book Antiqua" pitchFamily="18" charset="0"/>
              </a:rPr>
            </a:br>
            <a:r>
              <a:rPr lang="en-US" sz="2800" dirty="0" smtClean="0">
                <a:latin typeface="Book Antiqua" pitchFamily="18" charset="0"/>
              </a:rPr>
              <a:t>  go on an Economic War because of Digital </a:t>
            </a:r>
            <a:br>
              <a:rPr lang="en-US" sz="2800" dirty="0" smtClean="0">
                <a:latin typeface="Book Antiqua" pitchFamily="18" charset="0"/>
              </a:rPr>
            </a:br>
            <a:r>
              <a:rPr lang="en-US" sz="2800" dirty="0" smtClean="0">
                <a:latin typeface="Book Antiqua" pitchFamily="18" charset="0"/>
              </a:rPr>
              <a:t>  taxation. </a:t>
            </a:r>
          </a:p>
          <a:p>
            <a:pPr marL="0" indent="0" algn="just" eaLnBrk="1" hangingPunct="1">
              <a:buFont typeface="Arial" charset="0"/>
              <a:buNone/>
            </a:pPr>
            <a:r>
              <a:rPr lang="en-US" sz="2800" dirty="0" smtClean="0">
                <a:latin typeface="Book Antiqua" pitchFamily="18" charset="0"/>
              </a:rPr>
              <a:t>	                                                                                                                                                                          	</a:t>
            </a:r>
            <a:r>
              <a:rPr lang="en-US" sz="2800" dirty="0" smtClean="0"/>
              <a:t>			</a:t>
            </a:r>
          </a:p>
          <a:p>
            <a:pPr marL="0" indent="0" algn="just" eaLnBrk="1" hangingPunct="1">
              <a:buFont typeface="Arial" charset="0"/>
              <a:buNone/>
            </a:pPr>
            <a:r>
              <a:rPr lang="en-US" sz="2800" dirty="0" smtClean="0"/>
              <a:t>			</a:t>
            </a:r>
          </a:p>
          <a:p>
            <a:pPr marL="0" indent="0" algn="just" eaLnBrk="1" hangingPunct="1">
              <a:buFont typeface="Arial" charset="0"/>
              <a:buNone/>
            </a:pPr>
            <a:r>
              <a:rPr lang="en-US" sz="2800" dirty="0" smtClean="0">
                <a:latin typeface="Book Antiqua" pitchFamily="18" charset="0"/>
              </a:rPr>
              <a:t>			      </a:t>
            </a:r>
            <a:endParaRPr lang="en-US" sz="2000" dirty="0" smtClean="0">
              <a:latin typeface="Book Antiqua" pitchFamily="18" charset="0"/>
            </a:endParaRPr>
          </a:p>
          <a:p>
            <a:pPr marL="0" indent="0" algn="just" eaLnBrk="1" hangingPunct="1">
              <a:buFont typeface="Arial" charset="0"/>
              <a:buNone/>
            </a:pPr>
            <a:r>
              <a:rPr lang="en-US" sz="2800" dirty="0" smtClean="0">
                <a:latin typeface="Book Antiqua" pitchFamily="18" charset="0"/>
              </a:rPr>
              <a:t>  Trump threatens Trade war with French Govt. </a:t>
            </a:r>
          </a:p>
          <a:p>
            <a:pPr marL="0" indent="0" algn="just" eaLnBrk="1" hangingPunct="1">
              <a:buFont typeface="Arial" charset="0"/>
              <a:buNone/>
            </a:pPr>
            <a:r>
              <a:rPr lang="en-US" sz="2800" dirty="0" smtClean="0">
                <a:latin typeface="Book Antiqua" pitchFamily="18" charset="0"/>
              </a:rPr>
              <a:t>  over 3% Digital tax.</a:t>
            </a:r>
          </a:p>
          <a:p>
            <a:pPr marL="0" indent="0" eaLnBrk="1" hangingPunct="1">
              <a:buFont typeface="Arial" charset="0"/>
              <a:buNone/>
            </a:pPr>
            <a:r>
              <a:rPr lang="en-US" sz="2800" dirty="0" smtClean="0"/>
              <a:t>   </a:t>
            </a:r>
          </a:p>
        </p:txBody>
      </p:sp>
      <p:sp>
        <p:nvSpPr>
          <p:cNvPr id="27650" name="Footer Placeholder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cs typeface="Arial" charset="0"/>
              </a:rPr>
              <a:t>Digital Taxation                                                       Rashmin Sanghvi </a:t>
            </a:r>
          </a:p>
        </p:txBody>
      </p:sp>
      <p:sp>
        <p:nvSpPr>
          <p:cNvPr id="27652" name="Title 3"/>
          <p:cNvSpPr>
            <a:spLocks noGrp="1"/>
          </p:cNvSpPr>
          <p:nvPr>
            <p:ph type="title"/>
          </p:nvPr>
        </p:nvSpPr>
        <p:spPr>
          <a:xfrm>
            <a:off x="0" y="0"/>
            <a:ext cx="9144000" cy="1143000"/>
          </a:xfrm>
        </p:spPr>
        <p:txBody>
          <a:bodyPr/>
          <a:lstStyle/>
          <a:p>
            <a:pPr eaLnBrk="1" hangingPunct="1"/>
            <a:r>
              <a:rPr lang="en-US" sz="3600" b="1" dirty="0" smtClean="0">
                <a:latin typeface="Book Antiqua" pitchFamily="18" charset="0"/>
              </a:rPr>
              <a:t>US Govt. Concern</a:t>
            </a:r>
          </a:p>
        </p:txBody>
      </p:sp>
      <p:pic>
        <p:nvPicPr>
          <p:cNvPr id="27653" name="Picture 3" descr="&#10;&#10;"/>
          <p:cNvPicPr>
            <a:picLocks noChangeAspect="1"/>
          </p:cNvPicPr>
          <p:nvPr/>
        </p:nvPicPr>
        <p:blipFill>
          <a:blip r:embed="rId3"/>
          <a:srcRect/>
          <a:stretch>
            <a:fillRect/>
          </a:stretch>
        </p:blipFill>
        <p:spPr bwMode="auto">
          <a:xfrm>
            <a:off x="3124200" y="3352800"/>
            <a:ext cx="3143250" cy="1828800"/>
          </a:xfrm>
          <a:prstGeom prst="rect">
            <a:avLst/>
          </a:prstGeom>
          <a:noFill/>
          <a:ln w="9525">
            <a:noFill/>
            <a:miter lim="800000"/>
            <a:headEnd/>
            <a:tailEnd/>
          </a:ln>
        </p:spPr>
      </p:pic>
      <p:sp>
        <p:nvSpPr>
          <p:cNvPr id="7" name="Rectangle 6"/>
          <p:cNvSpPr/>
          <p:nvPr/>
        </p:nvSpPr>
        <p:spPr>
          <a:xfrm>
            <a:off x="8039100" y="116114"/>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I.1.12</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3589932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title" idx="4294967295"/>
          </p:nvPr>
        </p:nvSpPr>
        <p:spPr/>
        <p:txBody>
          <a:bodyPr/>
          <a:lstStyle/>
          <a:p>
            <a:r>
              <a:rPr lang="en-US" sz="3600" b="1" dirty="0">
                <a:latin typeface="Book Antiqua" pitchFamily="18" charset="0"/>
              </a:rPr>
              <a:t>US Unilateralism</a:t>
            </a:r>
            <a:br>
              <a:rPr lang="en-US" sz="3600" b="1" dirty="0">
                <a:latin typeface="Book Antiqua" pitchFamily="18" charset="0"/>
              </a:rPr>
            </a:br>
            <a:r>
              <a:rPr lang="en-US" sz="3600" b="1" dirty="0" smtClean="0">
                <a:latin typeface="Book Antiqua" pitchFamily="18" charset="0"/>
              </a:rPr>
              <a:t>US – Tax Haven?</a:t>
            </a:r>
          </a:p>
        </p:txBody>
      </p:sp>
      <p:sp>
        <p:nvSpPr>
          <p:cNvPr id="116738" name="Rectangle 3"/>
          <p:cNvSpPr>
            <a:spLocks noGrp="1"/>
          </p:cNvSpPr>
          <p:nvPr>
            <p:ph type="body" idx="4294967295"/>
          </p:nvPr>
        </p:nvSpPr>
        <p:spPr/>
        <p:txBody>
          <a:bodyPr/>
          <a:lstStyle/>
          <a:p>
            <a:pPr algn="just">
              <a:buFont typeface="Arial" charset="0"/>
              <a:buNone/>
            </a:pPr>
            <a:r>
              <a:rPr lang="en-US" sz="1600" dirty="0" smtClean="0">
                <a:latin typeface="Book Antiqua" pitchFamily="18" charset="0"/>
              </a:rPr>
              <a:t>	</a:t>
            </a:r>
          </a:p>
          <a:p>
            <a:pPr algn="just">
              <a:buFont typeface="Arial" panose="020B0604020202020204" pitchFamily="34" charset="0"/>
              <a:buChar char="•"/>
            </a:pPr>
            <a:r>
              <a:rPr lang="en-US" sz="2800" dirty="0" smtClean="0">
                <a:latin typeface="Book Antiqua" pitchFamily="18" charset="0"/>
              </a:rPr>
              <a:t>Why is it that after BEPS Programme – Black Money hoarders who ran away from Switzerland, Singapore, etc.- have gone to USA?</a:t>
            </a:r>
          </a:p>
          <a:p>
            <a:pPr algn="just">
              <a:buFont typeface="Arial" panose="020B0604020202020204" pitchFamily="34" charset="0"/>
              <a:buChar char="•"/>
            </a:pPr>
            <a:r>
              <a:rPr lang="en-US" sz="2800" dirty="0">
                <a:latin typeface="Book Antiqua" pitchFamily="18" charset="0"/>
              </a:rPr>
              <a:t>U.S. has developed an entire economic &amp; legal system where funds 	from rest of the world flow into USA. Black or White. </a:t>
            </a:r>
          </a:p>
          <a:p>
            <a:pPr algn="just">
              <a:buFont typeface="Arial" panose="020B0604020202020204" pitchFamily="34" charset="0"/>
              <a:buChar char="•"/>
            </a:pPr>
            <a:r>
              <a:rPr lang="en-US" sz="2800" dirty="0" smtClean="0">
                <a:latin typeface="Book Antiqua" pitchFamily="18" charset="0"/>
              </a:rPr>
              <a:t>U.S</a:t>
            </a:r>
            <a:r>
              <a:rPr lang="en-US" sz="2800" dirty="0">
                <a:latin typeface="Book Antiqua" pitchFamily="18" charset="0"/>
              </a:rPr>
              <a:t>. is world’s largest debtor country. It continues to increase its debt by $ 700 billion every year.</a:t>
            </a:r>
          </a:p>
          <a:p>
            <a:pPr algn="just">
              <a:buFont typeface="Arial" panose="020B0604020202020204" pitchFamily="34" charset="0"/>
              <a:buChar char="•"/>
            </a:pPr>
            <a:endParaRPr lang="en-US" sz="2800" dirty="0" smtClean="0">
              <a:latin typeface="Book Antiqua" pitchFamily="18" charset="0"/>
            </a:endParaRPr>
          </a:p>
          <a:p>
            <a:pPr>
              <a:buFont typeface="Arial" charset="0"/>
              <a:buNone/>
            </a:pPr>
            <a:endParaRPr lang="en-US" sz="2800" dirty="0" smtClean="0">
              <a:latin typeface="Book Antiqua" pitchFamily="18" charset="0"/>
            </a:endParaRPr>
          </a:p>
        </p:txBody>
      </p:sp>
      <p:sp>
        <p:nvSpPr>
          <p:cNvPr id="116739"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II.6.(iv).13</a:t>
            </a:r>
          </a:p>
        </p:txBody>
      </p:sp>
    </p:spTree>
    <p:extLst>
      <p:ext uri="{BB962C8B-B14F-4D97-AF65-F5344CB8AC3E}">
        <p14:creationId xmlns:p14="http://schemas.microsoft.com/office/powerpoint/2010/main" val="171462292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p:cNvSpPr>
          <p:nvPr>
            <p:ph type="title" idx="4294967295"/>
          </p:nvPr>
        </p:nvSpPr>
        <p:spPr/>
        <p:txBody>
          <a:bodyPr/>
          <a:lstStyle/>
          <a:p>
            <a:r>
              <a:rPr lang="en-US" sz="3600" b="1">
                <a:latin typeface="Book Antiqua" pitchFamily="18" charset="0"/>
              </a:rPr>
              <a:t>US unilateralism</a:t>
            </a:r>
            <a:r>
              <a:rPr lang="en-US"/>
              <a:t> </a:t>
            </a:r>
          </a:p>
        </p:txBody>
      </p:sp>
      <p:sp>
        <p:nvSpPr>
          <p:cNvPr id="183298" name="Rectangle 3"/>
          <p:cNvSpPr>
            <a:spLocks noGrp="1"/>
          </p:cNvSpPr>
          <p:nvPr>
            <p:ph type="body" idx="4294967295"/>
          </p:nvPr>
        </p:nvSpPr>
        <p:spPr>
          <a:xfrm>
            <a:off x="457200" y="1676400"/>
            <a:ext cx="8229600" cy="4525963"/>
          </a:xfrm>
        </p:spPr>
        <p:txBody>
          <a:bodyPr/>
          <a:lstStyle/>
          <a:p>
            <a:r>
              <a:rPr lang="en-US" sz="2800">
                <a:latin typeface="Book Antiqua" pitchFamily="18" charset="0"/>
              </a:rPr>
              <a:t>OECD takes more than 20 years to come out with a good draft of Digital Tax System. </a:t>
            </a:r>
          </a:p>
          <a:p>
            <a:r>
              <a:rPr lang="en-US" sz="2800">
                <a:latin typeface="Book Antiqua" pitchFamily="18" charset="0"/>
              </a:rPr>
              <a:t>USA disregards   MLI and commands others- not to have Unilateral law. </a:t>
            </a:r>
          </a:p>
          <a:p>
            <a:r>
              <a:rPr lang="en-US" sz="2800">
                <a:latin typeface="Book Antiqua" pitchFamily="18" charset="0"/>
              </a:rPr>
              <a:t>Disobeying the commands can invite Economic War.</a:t>
            </a:r>
          </a:p>
        </p:txBody>
      </p:sp>
      <p:sp>
        <p:nvSpPr>
          <p:cNvPr id="183299" name="Footer Placeholder 3"/>
          <p:cNvSpPr txBox="1">
            <a:spLocks noGrp="1"/>
          </p:cNvSpPr>
          <p:nvPr/>
        </p:nvSpPr>
        <p:spPr bwMode="auto">
          <a:xfrm>
            <a:off x="304800" y="635635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II.6.(iv).14</a:t>
            </a:r>
          </a:p>
        </p:txBody>
      </p:sp>
    </p:spTree>
    <p:extLst>
      <p:ext uri="{BB962C8B-B14F-4D97-AF65-F5344CB8AC3E}">
        <p14:creationId xmlns:p14="http://schemas.microsoft.com/office/powerpoint/2010/main" val="14072155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p:cNvSpPr>
          <p:nvPr>
            <p:ph type="title"/>
          </p:nvPr>
        </p:nvSpPr>
        <p:spPr/>
        <p:txBody>
          <a:bodyPr/>
          <a:lstStyle/>
          <a:p>
            <a:r>
              <a:rPr lang="en-US" sz="3600" b="1" smtClean="0">
                <a:latin typeface="Book Antiqua" pitchFamily="18" charset="0"/>
              </a:rPr>
              <a:t>Impractical Theories</a:t>
            </a:r>
          </a:p>
        </p:txBody>
      </p:sp>
      <p:sp>
        <p:nvSpPr>
          <p:cNvPr id="149506" name="Rectangle 3"/>
          <p:cNvSpPr>
            <a:spLocks noGrp="1"/>
          </p:cNvSpPr>
          <p:nvPr>
            <p:ph type="body" idx="1"/>
          </p:nvPr>
        </p:nvSpPr>
        <p:spPr/>
        <p:txBody>
          <a:bodyPr/>
          <a:lstStyle/>
          <a:p>
            <a:pPr algn="just">
              <a:lnSpc>
                <a:spcPct val="90000"/>
              </a:lnSpc>
            </a:pPr>
            <a:r>
              <a:rPr lang="en-US" sz="2800" dirty="0" smtClean="0">
                <a:latin typeface="Book Antiqua" pitchFamily="18" charset="0"/>
              </a:rPr>
              <a:t>OECD is reduced to pure Theoretician body . It produces massive reports which can not be practiced. </a:t>
            </a:r>
          </a:p>
          <a:p>
            <a:pPr algn="just">
              <a:lnSpc>
                <a:spcPct val="90000"/>
              </a:lnSpc>
            </a:pPr>
            <a:r>
              <a:rPr lang="en-US" sz="2800" dirty="0" smtClean="0">
                <a:latin typeface="Book Antiqua" pitchFamily="18" charset="0"/>
              </a:rPr>
              <a:t>Most MNCs who have PEs in India, have no clear, practical, objective way of determining Attribution of profits.</a:t>
            </a:r>
          </a:p>
          <a:p>
            <a:pPr algn="just">
              <a:lnSpc>
                <a:spcPct val="90000"/>
              </a:lnSpc>
            </a:pPr>
            <a:r>
              <a:rPr lang="en-US" sz="2800" dirty="0" smtClean="0">
                <a:latin typeface="Book Antiqua" pitchFamily="18" charset="0"/>
              </a:rPr>
              <a:t>There are transfer pricing formulas. All are theoretical &amp; highly subjective. There are ad hoc solutions. </a:t>
            </a:r>
          </a:p>
        </p:txBody>
      </p:sp>
      <p:sp>
        <p:nvSpPr>
          <p:cNvPr id="149507"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149508" name="Slide Number Placeholder 3"/>
          <p:cNvSpPr txBox="1">
            <a:spLocks noGrp="1"/>
          </p:cNvSpPr>
          <p:nvPr/>
        </p:nvSpPr>
        <p:spPr bwMode="auto">
          <a:xfrm>
            <a:off x="6629400" y="228600"/>
            <a:ext cx="21336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II.6 (v) 1</a:t>
            </a:r>
            <a:endParaRPr lang="en-US" sz="2000" dirty="0">
              <a:solidFill>
                <a:srgbClr val="898989"/>
              </a:solidFill>
              <a:latin typeface="Book Antiqua" pitchFamily="18" charset="0"/>
            </a:endParaRPr>
          </a:p>
        </p:txBody>
      </p:sp>
    </p:spTree>
    <p:extLst>
      <p:ext uri="{BB962C8B-B14F-4D97-AF65-F5344CB8AC3E}">
        <p14:creationId xmlns:p14="http://schemas.microsoft.com/office/powerpoint/2010/main" val="202386476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5"/>
          <p:cNvSpPr>
            <a:spLocks noGrp="1"/>
          </p:cNvSpPr>
          <p:nvPr>
            <p:ph type="title"/>
          </p:nvPr>
        </p:nvSpPr>
        <p:spPr>
          <a:xfrm>
            <a:off x="533400" y="236538"/>
            <a:ext cx="8229600" cy="1143000"/>
          </a:xfrm>
        </p:spPr>
        <p:txBody>
          <a:bodyPr/>
          <a:lstStyle/>
          <a:p>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Global </a:t>
            </a:r>
            <a:r>
              <a:rPr lang="en-US" sz="3600" b="1" dirty="0">
                <a:latin typeface="Book Antiqua" pitchFamily="18" charset="0"/>
              </a:rPr>
              <a:t>Trends OECD</a:t>
            </a:r>
            <a:br>
              <a:rPr lang="en-US" sz="3600" b="1" dirty="0">
                <a:latin typeface="Book Antiqua" pitchFamily="18" charset="0"/>
              </a:rPr>
            </a:br>
            <a:endParaRPr lang="en-IN" sz="3600" dirty="0" smtClean="0"/>
          </a:p>
        </p:txBody>
      </p:sp>
      <p:sp>
        <p:nvSpPr>
          <p:cNvPr id="124930" name="Text Placeholder 6"/>
          <p:cNvSpPr>
            <a:spLocks noGrp="1"/>
          </p:cNvSpPr>
          <p:nvPr>
            <p:ph type="body" idx="1"/>
          </p:nvPr>
        </p:nvSpPr>
        <p:spPr/>
        <p:txBody>
          <a:bodyPr/>
          <a:lstStyle/>
          <a:p>
            <a:pPr algn="ctr"/>
            <a:r>
              <a:rPr lang="en-US" smtClean="0">
                <a:latin typeface="Book Antiqua" pitchFamily="18" charset="0"/>
              </a:rPr>
              <a:t>1997</a:t>
            </a:r>
            <a:endParaRPr lang="en-IN" smtClean="0"/>
          </a:p>
        </p:txBody>
      </p:sp>
      <p:sp>
        <p:nvSpPr>
          <p:cNvPr id="124931" name="Content Placeholder 7"/>
          <p:cNvSpPr>
            <a:spLocks noGrp="1"/>
          </p:cNvSpPr>
          <p:nvPr>
            <p:ph sz="half" idx="2"/>
          </p:nvPr>
        </p:nvSpPr>
        <p:spPr>
          <a:xfrm>
            <a:off x="477838" y="2178050"/>
            <a:ext cx="4040187" cy="3951288"/>
          </a:xfrm>
        </p:spPr>
        <p:txBody>
          <a:bodyPr/>
          <a:lstStyle/>
          <a:p>
            <a:pPr marL="0" indent="0">
              <a:buFont typeface="Arial" charset="0"/>
              <a:buNone/>
            </a:pPr>
            <a:r>
              <a:rPr lang="en-US" smtClean="0">
                <a:latin typeface="Book Antiqua" pitchFamily="18" charset="0"/>
              </a:rPr>
              <a:t>OECD first published OTTAWA Report on E – Commerce.</a:t>
            </a:r>
            <a:endParaRPr lang="en-IN" smtClean="0">
              <a:latin typeface="Book Antiqua" pitchFamily="18" charset="0"/>
            </a:endParaRPr>
          </a:p>
          <a:p>
            <a:pPr marL="0" indent="0">
              <a:buFont typeface="Arial" charset="0"/>
              <a:buNone/>
            </a:pPr>
            <a:r>
              <a:rPr lang="en-US" smtClean="0">
                <a:latin typeface="Book Antiqua" pitchFamily="18" charset="0"/>
              </a:rPr>
              <a:t>Started work on it.</a:t>
            </a:r>
            <a:endParaRPr lang="en-US" smtClean="0"/>
          </a:p>
          <a:p>
            <a:pPr marL="0" indent="0">
              <a:buFont typeface="Arial" charset="0"/>
              <a:buNone/>
            </a:pPr>
            <a:endParaRPr lang="en-IN" smtClean="0"/>
          </a:p>
        </p:txBody>
      </p:sp>
      <p:sp>
        <p:nvSpPr>
          <p:cNvPr id="124932" name="Text Placeholder 8"/>
          <p:cNvSpPr>
            <a:spLocks noGrp="1"/>
          </p:cNvSpPr>
          <p:nvPr>
            <p:ph type="body" sz="quarter" idx="3"/>
          </p:nvPr>
        </p:nvSpPr>
        <p:spPr/>
        <p:txBody>
          <a:bodyPr/>
          <a:lstStyle/>
          <a:p>
            <a:pPr algn="ctr"/>
            <a:r>
              <a:rPr lang="en-US" smtClean="0">
                <a:latin typeface="Book Antiqua" pitchFamily="18" charset="0"/>
              </a:rPr>
              <a:t>Oct. 2019</a:t>
            </a:r>
            <a:endParaRPr lang="en-IN" smtClean="0"/>
          </a:p>
        </p:txBody>
      </p:sp>
      <p:sp>
        <p:nvSpPr>
          <p:cNvPr id="124933" name="Content Placeholder 9"/>
          <p:cNvSpPr>
            <a:spLocks noGrp="1"/>
          </p:cNvSpPr>
          <p:nvPr>
            <p:ph sz="quarter" idx="4"/>
          </p:nvPr>
        </p:nvSpPr>
        <p:spPr/>
        <p:txBody>
          <a:bodyPr/>
          <a:lstStyle/>
          <a:p>
            <a:pPr marL="0" indent="0">
              <a:lnSpc>
                <a:spcPct val="90000"/>
              </a:lnSpc>
              <a:buFont typeface="Arial" charset="0"/>
              <a:buNone/>
            </a:pPr>
            <a:r>
              <a:rPr lang="en-US" smtClean="0">
                <a:latin typeface="Book Antiqua" pitchFamily="18" charset="0"/>
              </a:rPr>
              <a:t>Has still not been able to come out with good provision for Digital tax</a:t>
            </a:r>
          </a:p>
          <a:p>
            <a:pPr marL="0" indent="0">
              <a:lnSpc>
                <a:spcPct val="90000"/>
              </a:lnSpc>
              <a:buFont typeface="Arial" charset="0"/>
              <a:buNone/>
            </a:pPr>
            <a:endParaRPr lang="en-US" smtClean="0">
              <a:latin typeface="Book Antiqua" pitchFamily="18" charset="0"/>
            </a:endParaRPr>
          </a:p>
          <a:p>
            <a:pPr marL="0" indent="0">
              <a:buFont typeface="Arial" charset="0"/>
              <a:buNone/>
            </a:pPr>
            <a:endParaRPr lang="en-IN" smtClean="0"/>
          </a:p>
        </p:txBody>
      </p:sp>
      <p:sp>
        <p:nvSpPr>
          <p:cNvPr id="4" name="Footer Placeholder 3"/>
          <p:cNvSpPr>
            <a:spLocks noGrp="1"/>
          </p:cNvSpPr>
          <p:nvPr>
            <p:ph type="ftr" sz="quarter" idx="11"/>
          </p:nvPr>
        </p:nvSpPr>
        <p:spPr>
          <a:xfrm>
            <a:off x="228600" y="6356350"/>
            <a:ext cx="8534400" cy="365125"/>
          </a:xfrm>
        </p:spPr>
        <p:txBody>
          <a:bodyPr/>
          <a:lstStyle/>
          <a:p>
            <a:pPr>
              <a:defRPr/>
            </a:pPr>
            <a:r>
              <a:rPr lang="en-US" sz="1800" smtClean="0">
                <a:latin typeface="Book Antiqua" panose="02040602050305030304" pitchFamily="18" charset="0"/>
              </a:rPr>
              <a:t>Digital Taxation                                                       Rashmin Sanghvi </a:t>
            </a:r>
            <a:endParaRPr lang="en-US" sz="1800" dirty="0">
              <a:latin typeface="Book Antiqua" panose="02040602050305030304" pitchFamily="18" charset="0"/>
            </a:endParaRPr>
          </a:p>
        </p:txBody>
      </p:sp>
      <p:sp>
        <p:nvSpPr>
          <p:cNvPr id="11" name="Right Brace 10"/>
          <p:cNvSpPr>
            <a:spLocks/>
          </p:cNvSpPr>
          <p:nvPr/>
        </p:nvSpPr>
        <p:spPr bwMode="auto">
          <a:xfrm rot="5400000">
            <a:off x="4229100" y="1160463"/>
            <a:ext cx="533400" cy="5676900"/>
          </a:xfrm>
          <a:prstGeom prst="rightBrace">
            <a:avLst>
              <a:gd name="adj1" fmla="val 19315"/>
              <a:gd name="adj2" fmla="val 50000"/>
            </a:avLst>
          </a:prstGeom>
          <a:noFill/>
          <a:ln w="9525" algn="ctr">
            <a:solidFill>
              <a:schemeClr val="tx1"/>
            </a:solidFill>
            <a:round/>
            <a:headEnd/>
            <a:tailEnd/>
          </a:ln>
        </p:spPr>
        <p:txBody>
          <a:bodyPr rot="10800000" vert="eaVert" anchor="ctr"/>
          <a:lstStyle/>
          <a:p>
            <a:pPr algn="ctr">
              <a:defRPr/>
            </a:pPr>
            <a:endParaRPr lang="en-US">
              <a:latin typeface="+mn-lt"/>
              <a:cs typeface="+mn-cs"/>
            </a:endParaRPr>
          </a:p>
        </p:txBody>
      </p:sp>
      <p:graphicFrame>
        <p:nvGraphicFramePr>
          <p:cNvPr id="2" name="Table 2">
            <a:extLst>
              <a:ext uri="{FF2B5EF4-FFF2-40B4-BE49-F238E27FC236}"/>
            </a:extLst>
          </p:cNvPr>
          <p:cNvGraphicFramePr>
            <a:graphicFrameLocks noGrp="1"/>
          </p:cNvGraphicFramePr>
          <p:nvPr/>
        </p:nvGraphicFramePr>
        <p:xfrm>
          <a:off x="663575" y="4670425"/>
          <a:ext cx="7924800" cy="1219200"/>
        </p:xfrm>
        <a:graphic>
          <a:graphicData uri="http://schemas.openxmlformats.org/drawingml/2006/table">
            <a:tbl>
              <a:tblPr firstRow="1" bandRow="1">
                <a:tableStyleId>{2D5ABB26-0587-4C30-8999-92F81FD0307C}</a:tableStyleId>
              </a:tblPr>
              <a:tblGrid>
                <a:gridCol w="7924800">
                  <a:extLst>
                    <a:ext uri="{9D8B030D-6E8A-4147-A177-3AD203B41FA5}"/>
                  </a:extLst>
                </a:gridCol>
              </a:tblGrid>
              <a:tr h="995730">
                <a:tc>
                  <a:txBody>
                    <a:bodyPr/>
                    <a:lstStyle/>
                    <a:p>
                      <a:pPr marL="0" indent="0">
                        <a:buFont typeface="Arial" charset="0"/>
                        <a:buNone/>
                      </a:pPr>
                      <a:r>
                        <a:rPr lang="en-US" sz="2800" dirty="0">
                          <a:latin typeface="Book Antiqua" pitchFamily="18" charset="0"/>
                        </a:rPr>
                        <a:t>22 years for one provision. </a:t>
                      </a:r>
                    </a:p>
                    <a:p>
                      <a:pPr marL="0" indent="0">
                        <a:buFont typeface="Arial" charset="0"/>
                        <a:buNone/>
                      </a:pPr>
                      <a:r>
                        <a:rPr lang="en-US" sz="2800" dirty="0">
                          <a:latin typeface="Book Antiqua" pitchFamily="18" charset="0"/>
                        </a:rPr>
                        <a:t>Reflects conflicting vested interests.</a:t>
                      </a:r>
                    </a:p>
                    <a:p>
                      <a:endParaRPr lang="en-US" dirty="0"/>
                    </a:p>
                  </a:txBody>
                  <a:tcPr/>
                </a:tc>
                <a:extLst>
                  <a:ext uri="{0D108BD9-81ED-4DB2-BD59-A6C34878D82A}"/>
                </a:extLst>
              </a:tr>
            </a:tbl>
          </a:graphicData>
        </a:graphic>
      </p:graphicFrame>
      <p:sp>
        <p:nvSpPr>
          <p:cNvPr id="10" name="Rectangle 9"/>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(v) 2</a:t>
            </a:r>
          </a:p>
        </p:txBody>
      </p:sp>
    </p:spTree>
    <p:extLst>
      <p:ext uri="{BB962C8B-B14F-4D97-AF65-F5344CB8AC3E}">
        <p14:creationId xmlns:p14="http://schemas.microsoft.com/office/powerpoint/2010/main" val="30589197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Content Placeholder 1"/>
          <p:cNvSpPr>
            <a:spLocks noGrp="1"/>
          </p:cNvSpPr>
          <p:nvPr>
            <p:ph idx="1"/>
          </p:nvPr>
        </p:nvSpPr>
        <p:spPr>
          <a:xfrm>
            <a:off x="457200" y="1676400"/>
            <a:ext cx="8229600" cy="4525963"/>
          </a:xfrm>
        </p:spPr>
        <p:txBody>
          <a:bodyPr/>
          <a:lstStyle/>
          <a:p>
            <a:pPr marL="0" indent="0">
              <a:buFont typeface="Arial" charset="0"/>
              <a:buNone/>
            </a:pPr>
            <a:endParaRPr lang="en-US" sz="2800" dirty="0" smtClean="0">
              <a:latin typeface="Book Antiqua" pitchFamily="18" charset="0"/>
            </a:endParaRPr>
          </a:p>
          <a:p>
            <a:pPr marL="0" indent="0">
              <a:buFont typeface="Arial" charset="0"/>
              <a:buNone/>
            </a:pPr>
            <a:r>
              <a:rPr lang="en-US" sz="2800" dirty="0" smtClean="0">
                <a:latin typeface="Book Antiqua" pitchFamily="18" charset="0"/>
              </a:rPr>
              <a:t>USA 		   Vs. 			Rest of the world.</a:t>
            </a:r>
          </a:p>
          <a:p>
            <a:pPr marL="0" indent="0">
              <a:buFont typeface="Arial" charset="0"/>
              <a:buNone/>
            </a:pPr>
            <a:r>
              <a:rPr lang="en-US" sz="2800" dirty="0" smtClean="0">
                <a:latin typeface="Book Antiqua" pitchFamily="18" charset="0"/>
              </a:rPr>
              <a:t>China	</a:t>
            </a:r>
          </a:p>
          <a:p>
            <a:pPr marL="0" indent="0">
              <a:buFont typeface="Arial" charset="0"/>
              <a:buNone/>
            </a:pPr>
            <a:endParaRPr lang="en-US" sz="2800" dirty="0" smtClean="0">
              <a:latin typeface="Book Antiqua" pitchFamily="18" charset="0"/>
            </a:endParaRPr>
          </a:p>
          <a:p>
            <a:pPr marL="0" indent="0">
              <a:buFont typeface="Arial" charset="0"/>
              <a:buNone/>
            </a:pPr>
            <a:r>
              <a:rPr lang="en-US" sz="2800" dirty="0" smtClean="0">
                <a:latin typeface="Book Antiqua" pitchFamily="18" charset="0"/>
              </a:rPr>
              <a:t> Is OECD working as a U.S. Institution?</a:t>
            </a:r>
          </a:p>
        </p:txBody>
      </p:sp>
      <p:sp>
        <p:nvSpPr>
          <p:cNvPr id="125954" name="Title 2"/>
          <p:cNvSpPr>
            <a:spLocks noGrp="1"/>
          </p:cNvSpPr>
          <p:nvPr>
            <p:ph type="title"/>
          </p:nvPr>
        </p:nvSpPr>
        <p:spPr/>
        <p:txBody>
          <a:bodyPr/>
          <a:lstStyle/>
          <a:p>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Global </a:t>
            </a:r>
            <a:r>
              <a:rPr lang="en-US" sz="3600" b="1" dirty="0">
                <a:latin typeface="Book Antiqua" pitchFamily="18" charset="0"/>
              </a:rPr>
              <a:t>Trends OECD</a:t>
            </a:r>
            <a:br>
              <a:rPr lang="en-US" sz="3600" b="1" dirty="0">
                <a:latin typeface="Book Antiqua" pitchFamily="18" charset="0"/>
              </a:rPr>
            </a:br>
            <a:endParaRPr lang="en-US" sz="3600" b="1" dirty="0" smtClean="0">
              <a:latin typeface="Book Antiqua" pitchFamily="18" charset="0"/>
            </a:endParaRPr>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sp>
        <p:nvSpPr>
          <p:cNvPr id="7" name="Left Brace 6"/>
          <p:cNvSpPr/>
          <p:nvPr/>
        </p:nvSpPr>
        <p:spPr>
          <a:xfrm>
            <a:off x="4191000" y="2286000"/>
            <a:ext cx="228600" cy="9144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8" name="Right Brace 7"/>
          <p:cNvSpPr/>
          <p:nvPr/>
        </p:nvSpPr>
        <p:spPr>
          <a:xfrm>
            <a:off x="1828800" y="2286000"/>
            <a:ext cx="228600" cy="9144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9" name="Rectangle 8"/>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(v) 3</a:t>
            </a:r>
          </a:p>
        </p:txBody>
      </p:sp>
    </p:spTree>
    <p:extLst>
      <p:ext uri="{BB962C8B-B14F-4D97-AF65-F5344CB8AC3E}">
        <p14:creationId xmlns:p14="http://schemas.microsoft.com/office/powerpoint/2010/main" val="105856144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1"/>
          <p:cNvSpPr>
            <a:spLocks noGrp="1"/>
          </p:cNvSpPr>
          <p:nvPr>
            <p:ph idx="1"/>
          </p:nvPr>
        </p:nvSpPr>
        <p:spPr/>
        <p:txBody>
          <a:bodyPr/>
          <a:lstStyle/>
          <a:p>
            <a:pPr marL="0" indent="0">
              <a:buFont typeface="Arial" charset="0"/>
              <a:buNone/>
            </a:pPr>
            <a:r>
              <a:rPr lang="en-US" sz="2800" smtClean="0">
                <a:latin typeface="Book Antiqua" pitchFamily="18" charset="0"/>
              </a:rPr>
              <a:t>	If we insist on a Digital Tax,</a:t>
            </a:r>
          </a:p>
          <a:p>
            <a:pPr marL="0" indent="0">
              <a:buFont typeface="Arial" charset="0"/>
              <a:buNone/>
            </a:pPr>
            <a:r>
              <a:rPr lang="en-US" sz="2800" smtClean="0">
                <a:latin typeface="Book Antiqua" pitchFamily="18" charset="0"/>
              </a:rPr>
              <a:t>	US, Japan etc.</a:t>
            </a:r>
          </a:p>
          <a:p>
            <a:pPr marL="0" indent="0">
              <a:buFont typeface="Arial" charset="0"/>
              <a:buNone/>
            </a:pPr>
            <a:r>
              <a:rPr lang="en-US" sz="2800" smtClean="0">
                <a:latin typeface="Book Antiqua" pitchFamily="18" charset="0"/>
              </a:rPr>
              <a:t>	Can tax our software exports.</a:t>
            </a:r>
          </a:p>
          <a:p>
            <a:pPr marL="0" indent="0">
              <a:buFont typeface="Arial" charset="0"/>
              <a:buNone/>
            </a:pPr>
            <a:r>
              <a:rPr lang="en-US" sz="2800" smtClean="0">
                <a:latin typeface="Book Antiqua" pitchFamily="18" charset="0"/>
              </a:rPr>
              <a:t>	India can be a loser.</a:t>
            </a:r>
          </a:p>
          <a:p>
            <a:pPr marL="0" indent="0">
              <a:buFont typeface="Arial" charset="0"/>
              <a:buNone/>
            </a:pPr>
            <a:r>
              <a:rPr lang="en-US" sz="2800" smtClean="0">
                <a:latin typeface="Book Antiqua" pitchFamily="18" charset="0"/>
              </a:rPr>
              <a:t>	Possibly.</a:t>
            </a:r>
          </a:p>
          <a:p>
            <a:pPr marL="0" indent="0">
              <a:buFont typeface="Arial" charset="0"/>
              <a:buNone/>
            </a:pPr>
            <a:r>
              <a:rPr lang="en-US" sz="2800" smtClean="0">
                <a:latin typeface="Book Antiqua" pitchFamily="18" charset="0"/>
              </a:rPr>
              <a:t>	Issue here is of having a Just &amp; fair system 	of taxation.</a:t>
            </a:r>
          </a:p>
          <a:p>
            <a:pPr marL="0" indent="0">
              <a:buFont typeface="Arial" charset="0"/>
              <a:buNone/>
            </a:pPr>
            <a:r>
              <a:rPr lang="en-US" sz="2800" smtClean="0">
                <a:latin typeface="Book Antiqua" pitchFamily="18" charset="0"/>
              </a:rPr>
              <a:t>	Situations can keep changing.</a:t>
            </a:r>
            <a:endParaRPr lang="en-US" sz="2800" smtClean="0"/>
          </a:p>
        </p:txBody>
      </p:sp>
      <p:sp>
        <p:nvSpPr>
          <p:cNvPr id="143362" name="Title 2"/>
          <p:cNvSpPr>
            <a:spLocks noGrp="1"/>
          </p:cNvSpPr>
          <p:nvPr>
            <p:ph type="title"/>
          </p:nvPr>
        </p:nvSpPr>
        <p:spPr/>
        <p:txBody>
          <a:bodyPr/>
          <a:lstStyle/>
          <a:p>
            <a:r>
              <a:rPr lang="en-US" sz="3600" b="1" dirty="0" smtClean="0">
                <a:latin typeface="Book Antiqua" pitchFamily="18" charset="0"/>
              </a:rPr>
              <a:t>Global Trends</a:t>
            </a:r>
            <a:br>
              <a:rPr lang="en-US" sz="3600" b="1" dirty="0" smtClean="0">
                <a:latin typeface="Book Antiqua" pitchFamily="18" charset="0"/>
              </a:rPr>
            </a:br>
            <a:r>
              <a:rPr lang="en-US" sz="3600" b="1" dirty="0" smtClean="0">
                <a:latin typeface="Book Antiqua" pitchFamily="18" charset="0"/>
              </a:rPr>
              <a:t>India’s Concern</a:t>
            </a:r>
            <a:endParaRPr lang="en-US" sz="3600" dirty="0" smtClean="0"/>
          </a:p>
        </p:txBody>
      </p:sp>
      <p:sp>
        <p:nvSpPr>
          <p:cNvPr id="4" name="Footer Placeholder 3">
            <a:extLst>
              <a:ext uri="{FF2B5EF4-FFF2-40B4-BE49-F238E27FC236}"/>
            </a:extLst>
          </p:cNvPr>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(v) 4</a:t>
            </a:r>
          </a:p>
        </p:txBody>
      </p:sp>
    </p:spTree>
    <p:extLst>
      <p:ext uri="{BB962C8B-B14F-4D97-AF65-F5344CB8AC3E}">
        <p14:creationId xmlns:p14="http://schemas.microsoft.com/office/powerpoint/2010/main" val="247410782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sz="3600" b="1" dirty="0" smtClean="0">
                <a:latin typeface="Book Antiqua" pitchFamily="18" charset="0"/>
              </a:rPr>
              <a:t>International Tax War Future</a:t>
            </a:r>
          </a:p>
        </p:txBody>
      </p:sp>
      <p:sp>
        <p:nvSpPr>
          <p:cNvPr id="3" name="Content Placeholder 2">
            <a:extLst>
              <a:ext uri="{FF2B5EF4-FFF2-40B4-BE49-F238E27FC236}"/>
            </a:extLst>
          </p:cNvPr>
          <p:cNvSpPr>
            <a:spLocks noGrp="1"/>
          </p:cNvSpPr>
          <p:nvPr>
            <p:ph idx="1"/>
          </p:nvPr>
        </p:nvSpPr>
        <p:spPr/>
        <p:txBody>
          <a:bodyPr/>
          <a:lstStyle/>
          <a:p>
            <a:pPr marL="0" indent="0">
              <a:buFont typeface="Arial" charset="0"/>
              <a:buNone/>
              <a:defRPr/>
            </a:pPr>
            <a:r>
              <a:rPr lang="en-US" sz="2800" dirty="0">
                <a:latin typeface="Book Antiqua" panose="02040602050305030304" pitchFamily="18" charset="0"/>
              </a:rPr>
              <a:t>What are </a:t>
            </a:r>
            <a:r>
              <a:rPr lang="en-US" sz="2800" dirty="0" smtClean="0">
                <a:latin typeface="Book Antiqua" panose="02040602050305030304" pitchFamily="18" charset="0"/>
              </a:rPr>
              <a:t>we </a:t>
            </a:r>
            <a:r>
              <a:rPr lang="en-US" sz="2800" dirty="0">
                <a:latin typeface="Book Antiqua" panose="02040602050305030304" pitchFamily="18" charset="0"/>
              </a:rPr>
              <a:t>witnessing ? </a:t>
            </a:r>
          </a:p>
          <a:p>
            <a:pPr algn="just">
              <a:defRPr/>
            </a:pPr>
            <a:r>
              <a:rPr lang="en-US" sz="2800" dirty="0">
                <a:latin typeface="Book Antiqua" panose="02040602050305030304" pitchFamily="18" charset="0"/>
              </a:rPr>
              <a:t>This is an International Tax War. One strong nation harasses rest of the world. Other nations are scared.</a:t>
            </a:r>
          </a:p>
          <a:p>
            <a:pPr algn="just">
              <a:defRPr/>
            </a:pPr>
            <a:r>
              <a:rPr lang="en-US" sz="2800" dirty="0">
                <a:latin typeface="Book Antiqua" panose="02040602050305030304" pitchFamily="18" charset="0"/>
              </a:rPr>
              <a:t>What they need to fight back is- “Their own fear”. Tell the truth Bluntly</a:t>
            </a:r>
            <a:r>
              <a:rPr lang="en-US" sz="2800" dirty="0" smtClean="0">
                <a:latin typeface="Book Antiqua" panose="02040602050305030304" pitchFamily="18" charset="0"/>
              </a:rPr>
              <a:t>.</a:t>
            </a:r>
          </a:p>
          <a:p>
            <a:pPr algn="just">
              <a:defRPr/>
            </a:pPr>
            <a:r>
              <a:rPr lang="en-US" sz="2800" dirty="0" smtClean="0">
                <a:latin typeface="Book Antiqua" panose="02040602050305030304" pitchFamily="18" charset="0"/>
              </a:rPr>
              <a:t>Truth Liberates. Truth is simple.</a:t>
            </a:r>
          </a:p>
        </p:txBody>
      </p:sp>
      <p:sp>
        <p:nvSpPr>
          <p:cNvPr id="150531" name="Slide Number Placeholder 3"/>
          <p:cNvSpPr txBox="1">
            <a:spLocks noGrp="1"/>
          </p:cNvSpPr>
          <p:nvPr/>
        </p:nvSpPr>
        <p:spPr bwMode="auto">
          <a:xfrm>
            <a:off x="6705600" y="228600"/>
            <a:ext cx="21336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II.7.1</a:t>
            </a:r>
            <a:endParaRPr lang="en-US" sz="2000" dirty="0">
              <a:solidFill>
                <a:srgbClr val="898989"/>
              </a:solidFill>
              <a:latin typeface="Book Antiqua" pitchFamily="18" charset="0"/>
            </a:endParaRPr>
          </a:p>
        </p:txBody>
      </p:sp>
      <p:sp>
        <p:nvSpPr>
          <p:cNvPr id="150532" name="Footer Placeholder 2"/>
          <p:cNvSpPr>
            <a:spLocks noGrp="1"/>
          </p:cNvSpPr>
          <p:nvPr>
            <p:ph type="ftr" sz="quarter" idx="11"/>
          </p:nvPr>
        </p:nvSpPr>
        <p:spPr bwMode="auto">
          <a:xfrm>
            <a:off x="306388" y="6510338"/>
            <a:ext cx="8534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800" dirty="0" smtClean="0">
                <a:solidFill>
                  <a:srgbClr val="898989"/>
                </a:solidFill>
                <a:latin typeface="Book Antiqua" pitchFamily="18" charset="0"/>
                <a:cs typeface="Arial" charset="0"/>
              </a:rPr>
              <a:t>Digital Taxation                                                    		 Rashmin Sanghvi	</a:t>
            </a:r>
          </a:p>
        </p:txBody>
      </p:sp>
    </p:spTree>
    <p:extLst>
      <p:ext uri="{BB962C8B-B14F-4D97-AF65-F5344CB8AC3E}">
        <p14:creationId xmlns:p14="http://schemas.microsoft.com/office/powerpoint/2010/main" val="142524086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Book Antiqua" pitchFamily="18" charset="0"/>
              </a:rPr>
              <a:t>International Tax War Future</a:t>
            </a:r>
            <a:endParaRPr lang="en-IN" sz="3600" dirty="0"/>
          </a:p>
        </p:txBody>
      </p:sp>
      <p:sp>
        <p:nvSpPr>
          <p:cNvPr id="3" name="Content Placeholder 2"/>
          <p:cNvSpPr>
            <a:spLocks noGrp="1"/>
          </p:cNvSpPr>
          <p:nvPr>
            <p:ph idx="1"/>
          </p:nvPr>
        </p:nvSpPr>
        <p:spPr/>
        <p:txBody>
          <a:bodyPr/>
          <a:lstStyle/>
          <a:p>
            <a:pPr algn="just"/>
            <a:endParaRPr lang="en-IN" sz="2800" dirty="0" smtClean="0">
              <a:latin typeface="Book Antiqua" panose="02040602050305030304" pitchFamily="18" charset="0"/>
            </a:endParaRPr>
          </a:p>
          <a:p>
            <a:pPr algn="just"/>
            <a:r>
              <a:rPr lang="en-IN" sz="2800" dirty="0" smtClean="0">
                <a:latin typeface="Book Antiqua" panose="02040602050305030304" pitchFamily="18" charset="0"/>
              </a:rPr>
              <a:t>But to tell the Truth, one has to know and understand the Truth.</a:t>
            </a:r>
          </a:p>
          <a:p>
            <a:pPr algn="just"/>
            <a:r>
              <a:rPr lang="en-IN" sz="2800" dirty="0" smtClean="0">
                <a:latin typeface="Book Antiqua" panose="02040602050305030304" pitchFamily="18" charset="0"/>
              </a:rPr>
              <a:t>Global system has hidden the Truth behind avoidable complex &amp; complicated theories.</a:t>
            </a:r>
          </a:p>
          <a:p>
            <a:pPr algn="just"/>
            <a:r>
              <a:rPr lang="en-IN" sz="2800" dirty="0" smtClean="0">
                <a:latin typeface="Book Antiqua" panose="02040602050305030304" pitchFamily="18" charset="0"/>
              </a:rPr>
              <a:t>I am trying to present the Truth or I see it and discard avoidable complexities &amp; complications.</a:t>
            </a:r>
            <a:endParaRPr lang="en-IN" sz="2800" dirty="0">
              <a:latin typeface="Book Antiqua" panose="02040602050305030304" pitchFamily="18" charset="0"/>
            </a:endParaRPr>
          </a:p>
        </p:txBody>
      </p:sp>
      <p:sp>
        <p:nvSpPr>
          <p:cNvPr id="5" name="Slide Number Placeholder 3"/>
          <p:cNvSpPr txBox="1">
            <a:spLocks noGrp="1"/>
          </p:cNvSpPr>
          <p:nvPr/>
        </p:nvSpPr>
        <p:spPr bwMode="auto">
          <a:xfrm>
            <a:off x="6705600" y="228600"/>
            <a:ext cx="21336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II.7.2</a:t>
            </a:r>
            <a:endParaRPr lang="en-US" sz="2000" dirty="0">
              <a:solidFill>
                <a:srgbClr val="898989"/>
              </a:solidFill>
              <a:latin typeface="Book Antiqua" pitchFamily="18" charset="0"/>
            </a:endParaRPr>
          </a:p>
        </p:txBody>
      </p:sp>
      <p:sp>
        <p:nvSpPr>
          <p:cNvPr id="6" name="Footer Placeholder 2"/>
          <p:cNvSpPr>
            <a:spLocks noGrp="1"/>
          </p:cNvSpPr>
          <p:nvPr>
            <p:ph type="ftr" sz="quarter" idx="11"/>
          </p:nvPr>
        </p:nvSpPr>
        <p:spPr bwMode="auto">
          <a:xfrm>
            <a:off x="306388" y="6510338"/>
            <a:ext cx="8534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800" dirty="0" smtClean="0">
                <a:solidFill>
                  <a:srgbClr val="898989"/>
                </a:solidFill>
                <a:latin typeface="Book Antiqua" pitchFamily="18" charset="0"/>
                <a:cs typeface="Arial" charset="0"/>
              </a:rPr>
              <a:t>Digital Taxation                                                    		 Rashmin Sanghvi	</a:t>
            </a:r>
          </a:p>
        </p:txBody>
      </p:sp>
    </p:spTree>
    <p:extLst>
      <p:ext uri="{BB962C8B-B14F-4D97-AF65-F5344CB8AC3E}">
        <p14:creationId xmlns:p14="http://schemas.microsoft.com/office/powerpoint/2010/main" val="36217189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600" b="1" smtClean="0">
                <a:latin typeface="Book Antiqua" pitchFamily="18" charset="0"/>
              </a:rPr>
              <a:t>International Tax War Future</a:t>
            </a:r>
            <a:endParaRPr lang="en-US" sz="3600" smtClean="0"/>
          </a:p>
        </p:txBody>
      </p:sp>
      <p:sp>
        <p:nvSpPr>
          <p:cNvPr id="3" name="Content Placeholder 2">
            <a:extLst>
              <a:ext uri="{FF2B5EF4-FFF2-40B4-BE49-F238E27FC236}"/>
            </a:extLst>
          </p:cNvPr>
          <p:cNvSpPr>
            <a:spLocks noGrp="1"/>
          </p:cNvSpPr>
          <p:nvPr>
            <p:ph idx="1"/>
          </p:nvPr>
        </p:nvSpPr>
        <p:spPr/>
        <p:txBody>
          <a:bodyPr/>
          <a:lstStyle/>
          <a:p>
            <a:pPr marL="0" indent="0">
              <a:buFont typeface="Arial" charset="0"/>
              <a:buNone/>
              <a:defRPr/>
            </a:pPr>
            <a:r>
              <a:rPr lang="en-US" sz="2800" dirty="0">
                <a:latin typeface="Book Antiqua" panose="02040602050305030304" pitchFamily="18" charset="0"/>
              </a:rPr>
              <a:t>Why are India &amp; world facing Recession?</a:t>
            </a:r>
          </a:p>
          <a:p>
            <a:pPr>
              <a:defRPr/>
            </a:pPr>
            <a:r>
              <a:rPr lang="en-US" sz="2800" dirty="0">
                <a:latin typeface="Book Antiqua" panose="02040602050305030304" pitchFamily="18" charset="0"/>
              </a:rPr>
              <a:t>  Economic War. </a:t>
            </a:r>
          </a:p>
          <a:p>
            <a:pPr>
              <a:defRPr/>
            </a:pPr>
            <a:r>
              <a:rPr lang="en-US" sz="2800" dirty="0">
                <a:latin typeface="Book Antiqua" panose="02040602050305030304" pitchFamily="18" charset="0"/>
              </a:rPr>
              <a:t>  Trade War.</a:t>
            </a:r>
          </a:p>
          <a:p>
            <a:pPr>
              <a:defRPr/>
            </a:pPr>
            <a:r>
              <a:rPr lang="en-US" sz="2800" dirty="0">
                <a:latin typeface="Book Antiqua" panose="02040602050305030304" pitchFamily="18" charset="0"/>
              </a:rPr>
              <a:t>  Tax War.</a:t>
            </a:r>
          </a:p>
          <a:p>
            <a:pPr>
              <a:defRPr/>
            </a:pPr>
            <a:r>
              <a:rPr lang="en-US" sz="2800" dirty="0">
                <a:latin typeface="Book Antiqua" panose="02040602050305030304" pitchFamily="18" charset="0"/>
              </a:rPr>
              <a:t>All these Wars are an UGLY DANCE of GREED. </a:t>
            </a:r>
          </a:p>
          <a:p>
            <a:pPr marL="0" indent="0">
              <a:buFont typeface="Arial" charset="0"/>
              <a:buNone/>
              <a:defRPr/>
            </a:pPr>
            <a:r>
              <a:rPr lang="en-US" sz="2800" dirty="0">
                <a:latin typeface="Book Antiqua" panose="02040602050305030304" pitchFamily="18" charset="0"/>
              </a:rPr>
              <a:t>    And greed Causes Fear. Fear Paralyses. </a:t>
            </a:r>
          </a:p>
          <a:p>
            <a:pPr marL="0" indent="0">
              <a:buFont typeface="Arial" charset="0"/>
              <a:buNone/>
              <a:defRPr/>
            </a:pPr>
            <a:r>
              <a:rPr lang="en-US" sz="2800" dirty="0">
                <a:latin typeface="Book Antiqua" panose="02040602050305030304" pitchFamily="18" charset="0"/>
              </a:rPr>
              <a:t>    Recession is a natural consequence.                            </a:t>
            </a:r>
          </a:p>
        </p:txBody>
      </p:sp>
      <p:sp>
        <p:nvSpPr>
          <p:cNvPr id="151555" name="Slide Number Placeholder 3"/>
          <p:cNvSpPr txBox="1">
            <a:spLocks noGrp="1"/>
          </p:cNvSpPr>
          <p:nvPr/>
        </p:nvSpPr>
        <p:spPr bwMode="auto">
          <a:xfrm>
            <a:off x="6705600" y="228600"/>
            <a:ext cx="21336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II.7.3</a:t>
            </a:r>
            <a:endParaRPr lang="en-US" sz="2000" dirty="0">
              <a:solidFill>
                <a:srgbClr val="898989"/>
              </a:solidFill>
              <a:latin typeface="Book Antiqua" pitchFamily="18" charset="0"/>
            </a:endParaRPr>
          </a:p>
        </p:txBody>
      </p:sp>
      <p:sp>
        <p:nvSpPr>
          <p:cNvPr id="151556" name="Footer Placeholder 2"/>
          <p:cNvSpPr>
            <a:spLocks noGrp="1"/>
          </p:cNvSpPr>
          <p:nvPr>
            <p:ph type="ftr" sz="quarter" idx="11"/>
          </p:nvPr>
        </p:nvSpPr>
        <p:spPr bwMode="auto">
          <a:xfrm>
            <a:off x="304800" y="6492875"/>
            <a:ext cx="8534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800" smtClean="0">
                <a:solidFill>
                  <a:srgbClr val="898989"/>
                </a:solidFill>
                <a:latin typeface="Book Antiqua" pitchFamily="18" charset="0"/>
                <a:cs typeface="Arial" charset="0"/>
              </a:rPr>
              <a:t>Digital Taxation                                                    		 Rashmin Sanghvi	</a:t>
            </a:r>
          </a:p>
        </p:txBody>
      </p:sp>
    </p:spTree>
    <p:extLst>
      <p:ext uri="{BB962C8B-B14F-4D97-AF65-F5344CB8AC3E}">
        <p14:creationId xmlns:p14="http://schemas.microsoft.com/office/powerpoint/2010/main" val="7881403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sz="3600" b="1" smtClean="0">
                <a:latin typeface="Book Antiqua" pitchFamily="18" charset="0"/>
              </a:rPr>
              <a:t>International Tax War Future</a:t>
            </a:r>
            <a:endParaRPr lang="en-US" sz="3600" smtClean="0"/>
          </a:p>
        </p:txBody>
      </p:sp>
      <p:sp>
        <p:nvSpPr>
          <p:cNvPr id="3" name="Content Placeholder 2">
            <a:extLst>
              <a:ext uri="{FF2B5EF4-FFF2-40B4-BE49-F238E27FC236}"/>
            </a:extLst>
          </p:cNvPr>
          <p:cNvSpPr>
            <a:spLocks noGrp="1"/>
          </p:cNvSpPr>
          <p:nvPr>
            <p:ph idx="1"/>
          </p:nvPr>
        </p:nvSpPr>
        <p:spPr/>
        <p:txBody>
          <a:bodyPr/>
          <a:lstStyle/>
          <a:p>
            <a:pPr marL="0" indent="0" algn="just">
              <a:buFont typeface="Arial" charset="0"/>
              <a:buNone/>
              <a:defRPr/>
            </a:pPr>
            <a:r>
              <a:rPr lang="en-US" sz="2800" dirty="0">
                <a:latin typeface="Book Antiqua" panose="02040602050305030304" pitchFamily="18" charset="0"/>
              </a:rPr>
              <a:t>What is the solution?</a:t>
            </a:r>
          </a:p>
          <a:p>
            <a:pPr algn="just">
              <a:defRPr/>
            </a:pPr>
            <a:r>
              <a:rPr lang="en-US" sz="2800" dirty="0">
                <a:latin typeface="Book Antiqua" panose="02040602050305030304" pitchFamily="18" charset="0"/>
              </a:rPr>
              <a:t>Majority of governments stop being Greedy. </a:t>
            </a:r>
          </a:p>
          <a:p>
            <a:pPr marL="0" indent="0" algn="just">
              <a:buFont typeface="Arial" charset="0"/>
              <a:buNone/>
              <a:defRPr/>
            </a:pPr>
            <a:r>
              <a:rPr lang="en-US" sz="2800" dirty="0">
                <a:latin typeface="Book Antiqua" panose="02040602050305030304" pitchFamily="18" charset="0"/>
              </a:rPr>
              <a:t>    Play a just &amp; fair role – in a Win-Win manner; </a:t>
            </a:r>
          </a:p>
          <a:p>
            <a:pPr marL="0" indent="0" algn="just">
              <a:buFont typeface="Arial" charset="0"/>
              <a:buNone/>
              <a:defRPr/>
            </a:pPr>
            <a:r>
              <a:rPr lang="en-US" sz="2800" dirty="0">
                <a:latin typeface="Book Antiqua" panose="02040602050305030304" pitchFamily="18" charset="0"/>
              </a:rPr>
              <a:t>    in Good faith. </a:t>
            </a:r>
          </a:p>
          <a:p>
            <a:pPr marL="0" indent="0" algn="just">
              <a:buFont typeface="Arial" charset="0"/>
              <a:buNone/>
              <a:defRPr/>
            </a:pPr>
            <a:r>
              <a:rPr lang="en-US" sz="2800" dirty="0">
                <a:latin typeface="Book Antiqua" panose="02040602050305030304" pitchFamily="18" charset="0"/>
              </a:rPr>
              <a:t>    Fair &amp; Equitable Growth is guaranteed.</a:t>
            </a:r>
          </a:p>
          <a:p>
            <a:pPr algn="just">
              <a:defRPr/>
            </a:pPr>
            <a:r>
              <a:rPr lang="en-US" sz="2800" dirty="0">
                <a:latin typeface="Book Antiqua" panose="02040602050305030304" pitchFamily="18" charset="0"/>
              </a:rPr>
              <a:t>Is it pure Idealism to expect Governments to stop being greedy?</a:t>
            </a:r>
          </a:p>
          <a:p>
            <a:pPr algn="just">
              <a:defRPr/>
            </a:pPr>
            <a:r>
              <a:rPr lang="en-US" sz="2800" dirty="0">
                <a:latin typeface="Book Antiqua" panose="02040602050305030304" pitchFamily="18" charset="0"/>
              </a:rPr>
              <a:t>For a spiritual person all these characteristics are natural.</a:t>
            </a:r>
          </a:p>
        </p:txBody>
      </p:sp>
      <p:sp>
        <p:nvSpPr>
          <p:cNvPr id="152579" name="Footer Placeholder 2"/>
          <p:cNvSpPr>
            <a:spLocks noGrp="1"/>
          </p:cNvSpPr>
          <p:nvPr>
            <p:ph type="ftr" sz="quarter" idx="11"/>
          </p:nvPr>
        </p:nvSpPr>
        <p:spPr bwMode="auto">
          <a:xfrm>
            <a:off x="304800" y="6492875"/>
            <a:ext cx="8534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800" smtClean="0">
                <a:solidFill>
                  <a:srgbClr val="898989"/>
                </a:solidFill>
                <a:latin typeface="Book Antiqua" pitchFamily="18" charset="0"/>
                <a:cs typeface="Arial" charset="0"/>
              </a:rPr>
              <a:t>Digital Taxation                                                    		 Rashmin Sanghvi	</a:t>
            </a:r>
          </a:p>
        </p:txBody>
      </p:sp>
      <p:sp>
        <p:nvSpPr>
          <p:cNvPr id="152580" name="Slide Number Placeholder 3"/>
          <p:cNvSpPr txBox="1">
            <a:spLocks noGrp="1"/>
          </p:cNvSpPr>
          <p:nvPr/>
        </p:nvSpPr>
        <p:spPr bwMode="auto">
          <a:xfrm>
            <a:off x="6705600" y="228600"/>
            <a:ext cx="21336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II.7.4</a:t>
            </a:r>
            <a:endParaRPr lang="en-US" sz="2000" dirty="0">
              <a:solidFill>
                <a:srgbClr val="898989"/>
              </a:solidFill>
              <a:latin typeface="Book Antiqua" pitchFamily="18" charset="0"/>
            </a:endParaRPr>
          </a:p>
        </p:txBody>
      </p:sp>
    </p:spTree>
    <p:extLst>
      <p:ext uri="{BB962C8B-B14F-4D97-AF65-F5344CB8AC3E}">
        <p14:creationId xmlns:p14="http://schemas.microsoft.com/office/powerpoint/2010/main" val="295385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533400" y="1295400"/>
            <a:ext cx="8305800" cy="4724400"/>
          </a:xfrm>
        </p:spPr>
        <p:txBody>
          <a:bodyPr/>
          <a:lstStyle/>
          <a:p>
            <a:pPr marL="363538" lvl="1" indent="-363538" algn="just" eaLnBrk="1" hangingPunct="1">
              <a:buFont typeface="Arial" charset="0"/>
              <a:buChar char="•"/>
            </a:pPr>
            <a:r>
              <a:rPr lang="en-US" dirty="0" smtClean="0">
                <a:latin typeface="Book Antiqua" pitchFamily="18" charset="0"/>
              </a:rPr>
              <a:t>If a US tax payer pays tax in any other Country (COS) &amp; claims set off against US tax-That is a direct loss of US Govt. revenue. </a:t>
            </a:r>
          </a:p>
          <a:p>
            <a:pPr marL="363538" lvl="1" indent="-363538" algn="just" eaLnBrk="1" hangingPunct="1">
              <a:buFont typeface="Arial" charset="0"/>
              <a:buChar char="•"/>
            </a:pPr>
            <a:r>
              <a:rPr lang="en-US" dirty="0" smtClean="0">
                <a:latin typeface="Book Antiqua" pitchFamily="18" charset="0"/>
              </a:rPr>
              <a:t>Hence action by USA: Strike at the root. If OECD model does not permit COS to tax Digital Commerce, then US won’t suffer the tax.</a:t>
            </a:r>
          </a:p>
          <a:p>
            <a:pPr marL="363538" lvl="1" indent="-363538" algn="just" eaLnBrk="1" hangingPunct="1">
              <a:buFont typeface="Arial" charset="0"/>
              <a:buChar char="•"/>
            </a:pPr>
            <a:r>
              <a:rPr lang="en-US" dirty="0" smtClean="0">
                <a:latin typeface="Book Antiqua" pitchFamily="18" charset="0"/>
              </a:rPr>
              <a:t>Protest against Unilateral tax law. Insist on OECD model.</a:t>
            </a:r>
          </a:p>
          <a:p>
            <a:pPr marL="363538" lvl="1" indent="-363538" algn="just" eaLnBrk="1" hangingPunct="1">
              <a:buFont typeface="Arial" charset="0"/>
              <a:buChar char="•"/>
            </a:pPr>
            <a:r>
              <a:rPr lang="en-US" dirty="0">
                <a:latin typeface="Book Antiqua" pitchFamily="18" charset="0"/>
              </a:rPr>
              <a:t>Manage OECD Model and BEPS Action One Final Report to suit American interests.</a:t>
            </a:r>
          </a:p>
          <a:p>
            <a:pPr marL="363538" lvl="1" indent="-363538" algn="just" eaLnBrk="1" hangingPunct="1">
              <a:buFont typeface="Arial" charset="0"/>
              <a:buChar char="•"/>
            </a:pPr>
            <a:endParaRPr lang="en-US" dirty="0" smtClean="0">
              <a:latin typeface="Book Antiqua" pitchFamily="18" charset="0"/>
            </a:endParaRPr>
          </a:p>
        </p:txBody>
      </p:sp>
      <p:sp>
        <p:nvSpPr>
          <p:cNvPr id="29698"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cs typeface="Arial" charset="0"/>
              </a:rPr>
              <a:t>Digital Taxation                                                       Rashmin Sanghvi </a:t>
            </a:r>
          </a:p>
        </p:txBody>
      </p:sp>
      <p:sp>
        <p:nvSpPr>
          <p:cNvPr id="29700" name="Title 4"/>
          <p:cNvSpPr>
            <a:spLocks noGrp="1"/>
          </p:cNvSpPr>
          <p:nvPr>
            <p:ph type="title"/>
          </p:nvPr>
        </p:nvSpPr>
        <p:spPr>
          <a:xfrm>
            <a:off x="457200" y="304800"/>
            <a:ext cx="8305800" cy="914400"/>
          </a:xfrm>
        </p:spPr>
        <p:txBody>
          <a:bodyPr/>
          <a:lstStyle/>
          <a:p>
            <a:pPr eaLnBrk="1" hangingPunct="1"/>
            <a:r>
              <a:rPr lang="en-US" sz="3600" b="1" dirty="0" smtClean="0">
                <a:latin typeface="Book Antiqua" pitchFamily="18" charset="0"/>
              </a:rPr>
              <a:t>US Revenue</a:t>
            </a:r>
            <a:r>
              <a:rPr lang="en-US" sz="3600" dirty="0" smtClean="0">
                <a:latin typeface="Book Antiqua" pitchFamily="18" charset="0"/>
              </a:rPr>
              <a:t> </a:t>
            </a:r>
          </a:p>
        </p:txBody>
      </p:sp>
      <p:sp>
        <p:nvSpPr>
          <p:cNvPr id="6" name="Rectangle 5"/>
          <p:cNvSpPr/>
          <p:nvPr/>
        </p:nvSpPr>
        <p:spPr>
          <a:xfrm>
            <a:off x="8039100" y="116114"/>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I.1.13</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1916939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sz="3600" b="1" smtClean="0">
                <a:latin typeface="Book Antiqua" pitchFamily="18" charset="0"/>
              </a:rPr>
              <a:t>International Tax War Future</a:t>
            </a:r>
            <a:endParaRPr lang="en-US" sz="3600" smtClean="0"/>
          </a:p>
        </p:txBody>
      </p:sp>
      <p:sp>
        <p:nvSpPr>
          <p:cNvPr id="153602" name="Content Placeholder 2"/>
          <p:cNvSpPr>
            <a:spLocks noGrp="1"/>
          </p:cNvSpPr>
          <p:nvPr>
            <p:ph idx="1"/>
          </p:nvPr>
        </p:nvSpPr>
        <p:spPr/>
        <p:txBody>
          <a:bodyPr/>
          <a:lstStyle/>
          <a:p>
            <a:endParaRPr lang="en-US" sz="2800" dirty="0" smtClean="0">
              <a:latin typeface="Book Antiqua" pitchFamily="18" charset="0"/>
            </a:endParaRPr>
          </a:p>
          <a:p>
            <a:r>
              <a:rPr lang="en-US" sz="2800" dirty="0" smtClean="0">
                <a:latin typeface="Book Antiqua" pitchFamily="18" charset="0"/>
              </a:rPr>
              <a:t>When can we expect Governments to act fairly?</a:t>
            </a:r>
          </a:p>
          <a:p>
            <a:r>
              <a:rPr lang="en-US" sz="2800" dirty="0" smtClean="0">
                <a:latin typeface="Book Antiqua" pitchFamily="18" charset="0"/>
              </a:rPr>
              <a:t>After all tax consultants &amp; tax payers start practising &amp; paying taxes fairly.</a:t>
            </a:r>
          </a:p>
        </p:txBody>
      </p:sp>
      <p:sp>
        <p:nvSpPr>
          <p:cNvPr id="153603" name="Footer Placeholder 2"/>
          <p:cNvSpPr txBox="1">
            <a:spLocks/>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153604" name="Slide Number Placeholder 3"/>
          <p:cNvSpPr txBox="1">
            <a:spLocks noGrp="1"/>
          </p:cNvSpPr>
          <p:nvPr/>
        </p:nvSpPr>
        <p:spPr bwMode="auto">
          <a:xfrm>
            <a:off x="6705600" y="228600"/>
            <a:ext cx="21336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II.7.5</a:t>
            </a:r>
            <a:endParaRPr lang="en-US" sz="2000" dirty="0">
              <a:solidFill>
                <a:srgbClr val="898989"/>
              </a:solidFill>
              <a:latin typeface="Book Antiqua" pitchFamily="18" charset="0"/>
            </a:endParaRP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a:p>
        </p:txBody>
      </p:sp>
    </p:spTree>
    <p:extLst>
      <p:ext uri="{BB962C8B-B14F-4D97-AF65-F5344CB8AC3E}">
        <p14:creationId xmlns:p14="http://schemas.microsoft.com/office/powerpoint/2010/main" val="304483910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59363"/>
          </a:xfrm>
        </p:spPr>
        <p:txBody>
          <a:bodyPr/>
          <a:lstStyle/>
          <a:p>
            <a:pPr marL="0" indent="0" algn="just">
              <a:buNone/>
            </a:pPr>
            <a:endParaRPr lang="en-IN" sz="2800" dirty="0" smtClean="0">
              <a:latin typeface="Book Antiqua" panose="02040602050305030304" pitchFamily="18" charset="0"/>
            </a:endParaRPr>
          </a:p>
          <a:p>
            <a:pPr marL="0" indent="0" algn="just">
              <a:buNone/>
            </a:pPr>
            <a:r>
              <a:rPr lang="en-IN" sz="2800" dirty="0" smtClean="0">
                <a:latin typeface="Book Antiqua" panose="02040602050305030304" pitchFamily="18" charset="0"/>
              </a:rPr>
              <a:t>Apologies - My presentations are generally very long. Because every year I have something more to say. This world creates unnecessary complications. To break down the complications needs time.</a:t>
            </a:r>
          </a:p>
          <a:p>
            <a:pPr marL="0" indent="0" algn="just">
              <a:buNone/>
            </a:pPr>
            <a:endParaRPr lang="en-IN" sz="1800" dirty="0">
              <a:latin typeface="Book Antiqua" panose="02040602050305030304" pitchFamily="18" charset="0"/>
            </a:endParaRPr>
          </a:p>
          <a:p>
            <a:pPr marL="0" indent="0" algn="just">
              <a:buNone/>
            </a:pPr>
            <a:r>
              <a:rPr lang="en-IN" sz="2800" dirty="0" smtClean="0">
                <a:latin typeface="Book Antiqua" panose="02040602050305030304" pitchFamily="18" charset="0"/>
              </a:rPr>
              <a:t>May God Bless this world with a simple, fair &amp; efficient system of international taxation.</a:t>
            </a:r>
          </a:p>
          <a:p>
            <a:pPr marL="0" indent="0">
              <a:buNone/>
            </a:pPr>
            <a:endParaRPr lang="en-IN" sz="1600" dirty="0" smtClean="0">
              <a:latin typeface="Book Antiqua" panose="02040602050305030304" pitchFamily="18" charset="0"/>
            </a:endParaRPr>
          </a:p>
          <a:p>
            <a:pPr marL="0" indent="0">
              <a:buNone/>
            </a:pPr>
            <a:endParaRPr lang="en-IN" sz="1200" dirty="0">
              <a:latin typeface="Book Antiqua" panose="02040602050305030304" pitchFamily="18" charset="0"/>
            </a:endParaRPr>
          </a:p>
          <a:p>
            <a:pPr marL="0" indent="0" algn="ctr">
              <a:buNone/>
            </a:pPr>
            <a:r>
              <a:rPr lang="en-IN" sz="2800" dirty="0" smtClean="0">
                <a:latin typeface="Book Antiqua" panose="02040602050305030304" pitchFamily="18" charset="0"/>
              </a:rPr>
              <a:t>Pranam</a:t>
            </a:r>
          </a:p>
          <a:p>
            <a:pPr marL="0" indent="0" algn="ctr">
              <a:buNone/>
            </a:pPr>
            <a:r>
              <a:rPr lang="en-IN" sz="2800" dirty="0" smtClean="0">
                <a:latin typeface="Book Antiqua" panose="02040602050305030304" pitchFamily="18" charset="0"/>
              </a:rPr>
              <a:t>Rashmin Sanghvi</a:t>
            </a:r>
            <a:endParaRPr lang="en-IN" sz="2800" dirty="0">
              <a:latin typeface="Book Antiqua" panose="02040602050305030304" pitchFamily="18" charset="0"/>
            </a:endParaRPr>
          </a:p>
        </p:txBody>
      </p:sp>
      <p:sp>
        <p:nvSpPr>
          <p:cNvPr id="3" name="Title 2"/>
          <p:cNvSpPr>
            <a:spLocks noGrp="1"/>
          </p:cNvSpPr>
          <p:nvPr>
            <p:ph type="title"/>
          </p:nvPr>
        </p:nvSpPr>
        <p:spPr>
          <a:xfrm>
            <a:off x="457200" y="274638"/>
            <a:ext cx="8229600" cy="868362"/>
          </a:xfrm>
        </p:spPr>
        <p:txBody>
          <a:bodyPr/>
          <a:lstStyle/>
          <a:p>
            <a:r>
              <a:rPr lang="en-IN" sz="3600" b="1" dirty="0" smtClean="0">
                <a:latin typeface="Book Antiqua" panose="02040602050305030304" pitchFamily="18" charset="0"/>
              </a:rPr>
              <a:t>And Finally</a:t>
            </a:r>
            <a:endParaRPr lang="en-IN" sz="3600" b="1" dirty="0">
              <a:latin typeface="Book Antiqua" panose="02040602050305030304" pitchFamily="18" charset="0"/>
            </a:endParaRPr>
          </a:p>
        </p:txBody>
      </p:sp>
    </p:spTree>
    <p:extLst>
      <p:ext uri="{BB962C8B-B14F-4D97-AF65-F5344CB8AC3E}">
        <p14:creationId xmlns:p14="http://schemas.microsoft.com/office/powerpoint/2010/main" val="640111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762000" y="304800"/>
            <a:ext cx="7391400" cy="1477963"/>
          </a:xfrm>
        </p:spPr>
        <p:txBody>
          <a:bodyPr/>
          <a:lstStyle/>
          <a:p>
            <a:pPr eaLnBrk="1" hangingPunct="1"/>
            <a:r>
              <a:rPr lang="en-US" sz="3200" b="1" dirty="0" smtClean="0">
                <a:latin typeface="Book Antiqua" pitchFamily="18" charset="0"/>
              </a:rPr>
              <a:t>What is the Digital </a:t>
            </a:r>
            <a:br>
              <a:rPr lang="en-US" sz="3200" b="1" dirty="0" smtClean="0">
                <a:latin typeface="Book Antiqua" pitchFamily="18" charset="0"/>
              </a:rPr>
            </a:br>
            <a:r>
              <a:rPr lang="en-US" sz="3200" b="1" dirty="0" smtClean="0">
                <a:latin typeface="Book Antiqua" pitchFamily="18" charset="0"/>
              </a:rPr>
              <a:t>International Tax problem?</a:t>
            </a:r>
          </a:p>
        </p:txBody>
      </p:sp>
      <p:sp>
        <p:nvSpPr>
          <p:cNvPr id="43010" name="Rectangle 3"/>
          <p:cNvSpPr>
            <a:spLocks noGrp="1"/>
          </p:cNvSpPr>
          <p:nvPr>
            <p:ph type="body" idx="4294967295"/>
          </p:nvPr>
        </p:nvSpPr>
        <p:spPr>
          <a:xfrm>
            <a:off x="381000" y="1752600"/>
            <a:ext cx="8001000" cy="4489450"/>
          </a:xfrm>
        </p:spPr>
        <p:txBody>
          <a:bodyPr/>
          <a:lstStyle/>
          <a:p>
            <a:pPr algn="just" eaLnBrk="1" hangingPunct="1">
              <a:buFont typeface="Arial" panose="020B0604020202020204" pitchFamily="34" charset="0"/>
              <a:buChar char="•"/>
            </a:pPr>
            <a:endParaRPr lang="en-US" sz="1400" dirty="0" smtClean="0">
              <a:latin typeface="Book Antiqua" pitchFamily="18" charset="0"/>
            </a:endParaRPr>
          </a:p>
          <a:p>
            <a:pPr algn="just" eaLnBrk="1" hangingPunct="1">
              <a:buFont typeface="Arial" panose="020B0604020202020204" pitchFamily="34" charset="0"/>
              <a:buChar char="•"/>
            </a:pPr>
            <a:r>
              <a:rPr lang="en-US" sz="2800" dirty="0" smtClean="0">
                <a:latin typeface="Book Antiqua" pitchFamily="18" charset="0"/>
              </a:rPr>
              <a:t>All international taxation is about</a:t>
            </a:r>
            <a:r>
              <a:rPr lang="en-US" sz="2800" b="1" dirty="0" smtClean="0">
                <a:latin typeface="Book Antiqua" pitchFamily="18" charset="0"/>
              </a:rPr>
              <a:t> sharing </a:t>
            </a:r>
            <a:r>
              <a:rPr lang="en-US" sz="2800" dirty="0" smtClean="0">
                <a:latin typeface="Book Antiqua" pitchFamily="18" charset="0"/>
              </a:rPr>
              <a:t>of income-tax revenue 	between or amongst two or more countries.</a:t>
            </a:r>
          </a:p>
          <a:p>
            <a:pPr algn="just" eaLnBrk="1" hangingPunct="1">
              <a:buFont typeface="Arial" panose="020B0604020202020204" pitchFamily="34" charset="0"/>
              <a:buChar char="•"/>
            </a:pPr>
            <a:r>
              <a:rPr lang="en-US" sz="2800" dirty="0" smtClean="0">
                <a:latin typeface="Book Antiqua" pitchFamily="18" charset="0"/>
              </a:rPr>
              <a:t>Sharing of Income-tax revenue depends upon:</a:t>
            </a:r>
          </a:p>
          <a:p>
            <a:pPr marL="0" indent="0" algn="just" eaLnBrk="1" hangingPunct="1">
              <a:buNone/>
            </a:pPr>
            <a:r>
              <a:rPr lang="en-US" sz="2800" dirty="0">
                <a:latin typeface="Book Antiqua" pitchFamily="18" charset="0"/>
              </a:rPr>
              <a:t>	</a:t>
            </a:r>
            <a:r>
              <a:rPr lang="en-US" sz="2800" dirty="0" smtClean="0">
                <a:latin typeface="Book Antiqua" pitchFamily="18" charset="0"/>
              </a:rPr>
              <a:t>Nexus	-	PE &amp;</a:t>
            </a:r>
          </a:p>
          <a:p>
            <a:pPr marL="0" indent="0" algn="just" eaLnBrk="1" hangingPunct="1">
              <a:buNone/>
            </a:pPr>
            <a:r>
              <a:rPr lang="en-US" sz="2800" dirty="0">
                <a:latin typeface="Book Antiqua" pitchFamily="18" charset="0"/>
              </a:rPr>
              <a:t>	</a:t>
            </a:r>
            <a:r>
              <a:rPr lang="en-US" sz="2800" dirty="0" smtClean="0">
                <a:latin typeface="Book Antiqua" pitchFamily="18" charset="0"/>
              </a:rPr>
              <a:t>Attribution of Profits.</a:t>
            </a:r>
          </a:p>
          <a:p>
            <a:pPr algn="just" eaLnBrk="1" hangingPunct="1">
              <a:buFont typeface="Arial" charset="0"/>
              <a:buNone/>
            </a:pPr>
            <a:endParaRPr lang="en-US" sz="2800" dirty="0" smtClean="0">
              <a:latin typeface="Book Antiqua" pitchFamily="18" charset="0"/>
            </a:endParaRPr>
          </a:p>
        </p:txBody>
      </p:sp>
      <p:sp>
        <p:nvSpPr>
          <p:cNvPr id="43011" name="Rectangle 4"/>
          <p:cNvSpPr>
            <a:spLocks noChangeArrowheads="1"/>
          </p:cNvSpPr>
          <p:nvPr/>
        </p:nvSpPr>
        <p:spPr bwMode="auto">
          <a:xfrm>
            <a:off x="457200" y="6259513"/>
            <a:ext cx="8686800" cy="366712"/>
          </a:xfrm>
          <a:prstGeom prst="rect">
            <a:avLst/>
          </a:prstGeom>
          <a:noFill/>
          <a:ln w="9525">
            <a:noFill/>
            <a:miter lim="800000"/>
            <a:headEnd/>
            <a:tailEnd/>
          </a:ln>
        </p:spPr>
        <p:txBody>
          <a:bodyPr>
            <a:spAutoFit/>
          </a:bodyPr>
          <a:lstStyle/>
          <a:p>
            <a:r>
              <a:rPr lang="en-US">
                <a:solidFill>
                  <a:srgbClr val="898989"/>
                </a:solidFill>
                <a:latin typeface="Book Antiqua" pitchFamily="18" charset="0"/>
              </a:rPr>
              <a:t>Digital Taxation                                                                                  Rashmin Sanghvi</a:t>
            </a:r>
          </a:p>
        </p:txBody>
      </p:sp>
      <p:sp>
        <p:nvSpPr>
          <p:cNvPr id="7" name="Rectangle 6"/>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I.1.14</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4269745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lstStyle/>
          <a:p>
            <a:pPr marL="0" indent="0">
              <a:buNone/>
            </a:pPr>
            <a:r>
              <a:rPr lang="en-IN" sz="2800" b="1" dirty="0" smtClean="0">
                <a:latin typeface="Book Antiqua" panose="02040602050305030304" pitchFamily="18" charset="0"/>
              </a:rPr>
              <a:t>1. Digital Tax Problem Nexus:</a:t>
            </a:r>
          </a:p>
          <a:p>
            <a:pPr algn="just"/>
            <a:r>
              <a:rPr lang="en-IN" sz="2800" dirty="0" smtClean="0">
                <a:latin typeface="Book Antiqua" panose="02040602050305030304" pitchFamily="18" charset="0"/>
              </a:rPr>
              <a:t>COS can tax a NR’s income only if the NR has a Nexus/PE in COS.</a:t>
            </a:r>
          </a:p>
          <a:p>
            <a:pPr algn="just"/>
            <a:r>
              <a:rPr lang="en-IN" sz="2800" dirty="0" smtClean="0">
                <a:latin typeface="Book Antiqua" panose="02040602050305030304" pitchFamily="18" charset="0"/>
              </a:rPr>
              <a:t>PE requires – mainly a fixed base, a connection within the COS.</a:t>
            </a:r>
          </a:p>
          <a:p>
            <a:pPr algn="just"/>
            <a:r>
              <a:rPr lang="en-IN" sz="2800" dirty="0" smtClean="0">
                <a:latin typeface="Book Antiqua" panose="02040602050305030304" pitchFamily="18" charset="0"/>
              </a:rPr>
              <a:t>Digital Economy has made geographical boundaries redundant. Hence one cannot establish Nexus under existing rules. (This was pointed out in the year 2000.).</a:t>
            </a:r>
          </a:p>
          <a:p>
            <a:pPr algn="just"/>
            <a:r>
              <a:rPr lang="en-US" sz="2800" dirty="0">
                <a:latin typeface="Book Antiqua" pitchFamily="18" charset="0"/>
              </a:rPr>
              <a:t>India &amp; EU have presented the option of SEP. There are different options on the table.</a:t>
            </a:r>
          </a:p>
          <a:p>
            <a:pPr algn="just"/>
            <a:endParaRPr lang="en-IN" sz="2800" dirty="0">
              <a:latin typeface="Book Antiqua" panose="02040602050305030304" pitchFamily="18" charset="0"/>
            </a:endParaRPr>
          </a:p>
        </p:txBody>
      </p:sp>
      <p:sp>
        <p:nvSpPr>
          <p:cNvPr id="3" name="Title 2"/>
          <p:cNvSpPr>
            <a:spLocks noGrp="1"/>
          </p:cNvSpPr>
          <p:nvPr>
            <p:ph type="title"/>
          </p:nvPr>
        </p:nvSpPr>
        <p:spPr>
          <a:xfrm>
            <a:off x="457200" y="199571"/>
            <a:ext cx="8229600" cy="868362"/>
          </a:xfrm>
        </p:spPr>
        <p:txBody>
          <a:bodyPr/>
          <a:lstStyle/>
          <a:p>
            <a:r>
              <a:rPr lang="en-IN" sz="3600" b="1" dirty="0" smtClean="0">
                <a:latin typeface="Book Antiqua" panose="02040602050305030304" pitchFamily="18" charset="0"/>
              </a:rPr>
              <a:t>What is the Digital </a:t>
            </a:r>
            <a:br>
              <a:rPr lang="en-IN" sz="3600" b="1" dirty="0" smtClean="0">
                <a:latin typeface="Book Antiqua" panose="02040602050305030304" pitchFamily="18" charset="0"/>
              </a:rPr>
            </a:br>
            <a:r>
              <a:rPr lang="en-IN" sz="3600" b="1" dirty="0" smtClean="0">
                <a:latin typeface="Book Antiqua" panose="02040602050305030304" pitchFamily="18" charset="0"/>
              </a:rPr>
              <a:t>International Tax Problem?</a:t>
            </a:r>
            <a:endParaRPr lang="en-IN" sz="3600" dirty="0"/>
          </a:p>
        </p:txBody>
      </p:sp>
      <p:sp>
        <p:nvSpPr>
          <p:cNvPr id="4" name="Footer Placeholder 3"/>
          <p:cNvSpPr>
            <a:spLocks noGrp="1"/>
          </p:cNvSpPr>
          <p:nvPr>
            <p:ph type="ftr" sz="quarter" idx="11"/>
          </p:nvPr>
        </p:nvSpPr>
        <p:spPr>
          <a:xfrm>
            <a:off x="304800" y="6492875"/>
            <a:ext cx="8534400" cy="365125"/>
          </a:xfrm>
        </p:spPr>
        <p:txBody>
          <a:bodyPr/>
          <a:lstStyle/>
          <a:p>
            <a:pPr>
              <a:defRPr/>
            </a:pPr>
            <a:r>
              <a:rPr lang="en-US" dirty="0" smtClean="0"/>
              <a:t>Digital Taxation                                                       Rashmin Sanghvi </a:t>
            </a:r>
            <a:endParaRPr lang="en-US" dirty="0"/>
          </a:p>
        </p:txBody>
      </p:sp>
      <p:sp>
        <p:nvSpPr>
          <p:cNvPr id="5" name="Rectangle 4"/>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I.1.15</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092796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Content Placeholder 1"/>
          <p:cNvSpPr>
            <a:spLocks noGrp="1"/>
          </p:cNvSpPr>
          <p:nvPr>
            <p:ph idx="1"/>
          </p:nvPr>
        </p:nvSpPr>
        <p:spPr/>
        <p:txBody>
          <a:bodyPr/>
          <a:lstStyle/>
          <a:p>
            <a:endParaRPr lang="en-IN" sz="2800" dirty="0" smtClean="0">
              <a:latin typeface="Book Antiqua" pitchFamily="18" charset="0"/>
            </a:endParaRPr>
          </a:p>
          <a:p>
            <a:pPr algn="just"/>
            <a:r>
              <a:rPr lang="en-IN" sz="2800" dirty="0" smtClean="0">
                <a:latin typeface="Book Antiqua" pitchFamily="18" charset="0"/>
              </a:rPr>
              <a:t>The profit attributed to COM becomes the Tax Base for COM.</a:t>
            </a:r>
          </a:p>
          <a:p>
            <a:pPr algn="just"/>
            <a:endParaRPr lang="en-IN" sz="2800" dirty="0" smtClean="0">
              <a:latin typeface="Book Antiqua" pitchFamily="18" charset="0"/>
            </a:endParaRPr>
          </a:p>
          <a:p>
            <a:pPr algn="just"/>
            <a:r>
              <a:rPr lang="en-IN" sz="2800" dirty="0" smtClean="0">
                <a:latin typeface="Book Antiqua" pitchFamily="18" charset="0"/>
              </a:rPr>
              <a:t>In other words, the COM can levy Income-tax on this amount.</a:t>
            </a:r>
          </a:p>
          <a:p>
            <a:pPr algn="just"/>
            <a:endParaRPr lang="en-IN" sz="2800" dirty="0">
              <a:latin typeface="Book Antiqua" pitchFamily="18" charset="0"/>
            </a:endParaRPr>
          </a:p>
          <a:p>
            <a:pPr algn="just"/>
            <a:r>
              <a:rPr lang="en-US" sz="2800" dirty="0">
                <a:latin typeface="Book Antiqua" pitchFamily="18" charset="0"/>
              </a:rPr>
              <a:t>India has offered some rules. BEPS has presented  different options.</a:t>
            </a:r>
          </a:p>
          <a:p>
            <a:pPr algn="just"/>
            <a:endParaRPr lang="en-IN" sz="2800" dirty="0" smtClean="0">
              <a:latin typeface="Book Antiqua" pitchFamily="18" charset="0"/>
            </a:endParaRPr>
          </a:p>
        </p:txBody>
      </p:sp>
      <p:sp>
        <p:nvSpPr>
          <p:cNvPr id="183298" name="Title 2"/>
          <p:cNvSpPr>
            <a:spLocks noGrp="1"/>
          </p:cNvSpPr>
          <p:nvPr>
            <p:ph type="title"/>
          </p:nvPr>
        </p:nvSpPr>
        <p:spPr/>
        <p:txBody>
          <a:bodyPr/>
          <a:lstStyle/>
          <a:p>
            <a:r>
              <a:rPr lang="en-IN" sz="3600" b="1" dirty="0" smtClean="0">
                <a:latin typeface="Book Antiqua" pitchFamily="18" charset="0"/>
              </a:rPr>
              <a:t>Significance of Attribution of </a:t>
            </a:r>
            <a:br>
              <a:rPr lang="en-IN" sz="3600" b="1" dirty="0" smtClean="0">
                <a:latin typeface="Book Antiqua" pitchFamily="18" charset="0"/>
              </a:rPr>
            </a:br>
            <a:r>
              <a:rPr lang="en-IN" sz="3600" b="1" dirty="0" smtClean="0">
                <a:latin typeface="Book Antiqua" pitchFamily="18" charset="0"/>
              </a:rPr>
              <a:t>Profits to COM</a:t>
            </a:r>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427686" y="79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I.1.16</a:t>
            </a:r>
          </a:p>
        </p:txBody>
      </p:sp>
    </p:spTree>
    <p:extLst>
      <p:ext uri="{BB962C8B-B14F-4D97-AF65-F5344CB8AC3E}">
        <p14:creationId xmlns:p14="http://schemas.microsoft.com/office/powerpoint/2010/main" val="3822566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Content Placeholder 1"/>
          <p:cNvSpPr>
            <a:spLocks noGrp="1"/>
          </p:cNvSpPr>
          <p:nvPr>
            <p:ph idx="1"/>
          </p:nvPr>
        </p:nvSpPr>
        <p:spPr>
          <a:xfrm>
            <a:off x="457200" y="1417638"/>
            <a:ext cx="8229600" cy="4756150"/>
          </a:xfrm>
        </p:spPr>
        <p:txBody>
          <a:bodyPr/>
          <a:lstStyle/>
          <a:p>
            <a:pPr marL="514350" indent="-514350" algn="just">
              <a:buFont typeface="+mj-lt"/>
              <a:buAutoNum type="arabicPeriod" startAt="3"/>
              <a:defRPr/>
            </a:pPr>
            <a:endParaRPr lang="en-US" sz="2800" dirty="0">
              <a:latin typeface="Book Antiqua" pitchFamily="18" charset="0"/>
            </a:endParaRPr>
          </a:p>
          <a:p>
            <a:pPr algn="just">
              <a:buFont typeface="Arial" panose="020B0604020202020204" pitchFamily="34" charset="0"/>
              <a:buChar char="•"/>
              <a:defRPr/>
            </a:pPr>
            <a:r>
              <a:rPr lang="en-US" sz="2800" dirty="0">
                <a:latin typeface="Book Antiqua" pitchFamily="18" charset="0"/>
              </a:rPr>
              <a:t>When someone uses the term Digital </a:t>
            </a:r>
            <a:r>
              <a:rPr lang="en-US" sz="2800" dirty="0" smtClean="0">
                <a:latin typeface="Book Antiqua" pitchFamily="18" charset="0"/>
              </a:rPr>
              <a:t> Economy </a:t>
            </a:r>
            <a:r>
              <a:rPr lang="en-US" sz="2800" dirty="0">
                <a:latin typeface="Book Antiqua" pitchFamily="18" charset="0"/>
              </a:rPr>
              <a:t>– a Question arises:</a:t>
            </a:r>
          </a:p>
          <a:p>
            <a:pPr algn="just">
              <a:buFont typeface="Arial" panose="020B0604020202020204" pitchFamily="34" charset="0"/>
              <a:buChar char="•"/>
              <a:defRPr/>
            </a:pPr>
            <a:r>
              <a:rPr lang="en-US" sz="2800" dirty="0" smtClean="0">
                <a:latin typeface="Book Antiqua" pitchFamily="18" charset="0"/>
              </a:rPr>
              <a:t>Have </a:t>
            </a:r>
            <a:r>
              <a:rPr lang="en-US" sz="2800" dirty="0">
                <a:latin typeface="Book Antiqua" pitchFamily="18" charset="0"/>
              </a:rPr>
              <a:t>they still reached the root of the 	problem?</a:t>
            </a:r>
          </a:p>
          <a:p>
            <a:pPr algn="just">
              <a:buFont typeface="Arial" panose="020B0604020202020204" pitchFamily="34" charset="0"/>
              <a:buChar char="•"/>
              <a:defRPr/>
            </a:pPr>
            <a:r>
              <a:rPr lang="en-US" sz="2800" dirty="0" smtClean="0">
                <a:latin typeface="Book Antiqua" pitchFamily="18" charset="0"/>
              </a:rPr>
              <a:t>This </a:t>
            </a:r>
            <a:r>
              <a:rPr lang="en-US" sz="2800" dirty="0">
                <a:latin typeface="Book Antiqua" pitchFamily="18" charset="0"/>
              </a:rPr>
              <a:t>is a far more important </a:t>
            </a:r>
            <a:r>
              <a:rPr lang="en-US" sz="2800" dirty="0" smtClean="0">
                <a:latin typeface="Book Antiqua" pitchFamily="18" charset="0"/>
              </a:rPr>
              <a:t>issue from </a:t>
            </a:r>
            <a:r>
              <a:rPr lang="en-US" sz="2800" dirty="0">
                <a:latin typeface="Book Antiqua" pitchFamily="18" charset="0"/>
              </a:rPr>
              <a:t>a </a:t>
            </a:r>
            <a:r>
              <a:rPr lang="en-US" sz="2800" dirty="0" smtClean="0">
                <a:latin typeface="Book Antiqua" pitchFamily="18" charset="0"/>
              </a:rPr>
              <a:t>long </a:t>
            </a:r>
            <a:r>
              <a:rPr lang="en-US" sz="2800" dirty="0">
                <a:latin typeface="Book Antiqua" pitchFamily="18" charset="0"/>
              </a:rPr>
              <a:t>term perspective. </a:t>
            </a:r>
          </a:p>
          <a:p>
            <a:pPr marL="0" indent="0">
              <a:buFont typeface="Arial" charset="0"/>
              <a:buNone/>
              <a:defRPr/>
            </a:pPr>
            <a:endParaRPr lang="en-US" dirty="0"/>
          </a:p>
        </p:txBody>
      </p:sp>
      <p:sp>
        <p:nvSpPr>
          <p:cNvPr id="123906" name="Title 2"/>
          <p:cNvSpPr>
            <a:spLocks noGrp="1"/>
          </p:cNvSpPr>
          <p:nvPr>
            <p:ph type="title"/>
          </p:nvPr>
        </p:nvSpPr>
        <p:spPr/>
        <p:txBody>
          <a:bodyPr/>
          <a:lstStyle/>
          <a:p>
            <a:r>
              <a:rPr lang="en-US" sz="3600" b="1" dirty="0" smtClean="0">
                <a:latin typeface="Book Antiqua" pitchFamily="18" charset="0"/>
              </a:rPr>
              <a:t>Digital International Taxation</a:t>
            </a:r>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sp>
        <p:nvSpPr>
          <p:cNvPr id="6" name="Rectangle 5"/>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I.1.17</a:t>
            </a:r>
          </a:p>
        </p:txBody>
      </p:sp>
    </p:spTree>
    <p:extLst>
      <p:ext uri="{BB962C8B-B14F-4D97-AF65-F5344CB8AC3E}">
        <p14:creationId xmlns:p14="http://schemas.microsoft.com/office/powerpoint/2010/main" val="2844467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p:cNvSpPr>
          <p:nvPr>
            <p:ph type="title" idx="4294967295"/>
          </p:nvPr>
        </p:nvSpPr>
        <p:spPr>
          <a:xfrm>
            <a:off x="228600" y="693738"/>
            <a:ext cx="8686800" cy="723900"/>
          </a:xfrm>
        </p:spPr>
        <p:txBody>
          <a:bodyPr/>
          <a:lstStyle/>
          <a:p>
            <a:pPr algn="l"/>
            <a:r>
              <a:rPr lang="en-US" sz="3600" b="1" dirty="0" smtClean="0">
                <a:latin typeface="Book Antiqua" pitchFamily="18" charset="0"/>
              </a:rPr>
              <a:t>      Double Tax Avoidance by US MNCs</a:t>
            </a:r>
          </a:p>
        </p:txBody>
      </p:sp>
      <p:sp>
        <p:nvSpPr>
          <p:cNvPr id="119810" name="Rectangle 3"/>
          <p:cNvSpPr>
            <a:spLocks noGrp="1"/>
          </p:cNvSpPr>
          <p:nvPr>
            <p:ph type="body" idx="4294967295"/>
          </p:nvPr>
        </p:nvSpPr>
        <p:spPr/>
        <p:txBody>
          <a:bodyPr/>
          <a:lstStyle/>
          <a:p>
            <a:pPr marL="660400" indent="-660400" algn="just">
              <a:buFont typeface="Arial" charset="0"/>
              <a:buNone/>
            </a:pPr>
            <a:r>
              <a:rPr lang="en-US" sz="2800" dirty="0" smtClean="0">
                <a:latin typeface="Book Antiqua" pitchFamily="18" charset="0"/>
              </a:rPr>
              <a:t>	Google, Facebook, Apple, Amazon etc. devised elaborate plans.</a:t>
            </a:r>
          </a:p>
          <a:p>
            <a:pPr marL="1028700" lvl="1" indent="-571500" algn="just">
              <a:buFont typeface="Calibri" pitchFamily="34" charset="0"/>
              <a:buAutoNum type="romanLcPeriod"/>
            </a:pPr>
            <a:r>
              <a:rPr lang="en-US" dirty="0" smtClean="0">
                <a:latin typeface="Book Antiqua" pitchFamily="18" charset="0"/>
              </a:rPr>
              <a:t>For sales within USA, pay tax.</a:t>
            </a:r>
          </a:p>
          <a:p>
            <a:pPr marL="1028700" lvl="1" indent="-571500" algn="just">
              <a:buFont typeface="Calibri" pitchFamily="34" charset="0"/>
              <a:buAutoNum type="romanLcPeriod"/>
            </a:pPr>
            <a:r>
              <a:rPr lang="en-US" dirty="0" smtClean="0">
                <a:latin typeface="Book Antiqua" pitchFamily="18" charset="0"/>
              </a:rPr>
              <a:t>For sales outside USA- </a:t>
            </a:r>
          </a:p>
          <a:p>
            <a:pPr marL="660400" indent="-660400" algn="just">
              <a:buFont typeface="Arial" charset="0"/>
              <a:buNone/>
            </a:pPr>
            <a:r>
              <a:rPr lang="en-US" sz="2800" dirty="0" smtClean="0">
                <a:latin typeface="Book Antiqua" pitchFamily="18" charset="0"/>
              </a:rPr>
              <a:t>		COS tax was avoided because of faulty 	OECD model. “Do not allow OECD model to 	be changed” was an important part of the 	scheme.</a:t>
            </a:r>
          </a:p>
        </p:txBody>
      </p:sp>
      <p:sp>
        <p:nvSpPr>
          <p:cNvPr id="119812"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I.1.18</a:t>
            </a:r>
          </a:p>
        </p:txBody>
      </p:sp>
    </p:spTree>
    <p:extLst>
      <p:ext uri="{BB962C8B-B14F-4D97-AF65-F5344CB8AC3E}">
        <p14:creationId xmlns:p14="http://schemas.microsoft.com/office/powerpoint/2010/main" val="3494230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idx="4294967295"/>
          </p:nvPr>
        </p:nvSpPr>
        <p:spPr>
          <a:xfrm>
            <a:off x="457200" y="693738"/>
            <a:ext cx="8229600" cy="723900"/>
          </a:xfrm>
        </p:spPr>
        <p:txBody>
          <a:bodyPr/>
          <a:lstStyle/>
          <a:p>
            <a:r>
              <a:rPr lang="en-US" sz="3600" b="1" dirty="0" smtClean="0">
                <a:latin typeface="Book Antiqua" pitchFamily="18" charset="0"/>
              </a:rPr>
              <a:t>Double Tax Avoidance by US MNCs</a:t>
            </a:r>
          </a:p>
        </p:txBody>
      </p:sp>
      <p:sp>
        <p:nvSpPr>
          <p:cNvPr id="116738" name="Rectangle 3"/>
          <p:cNvSpPr>
            <a:spLocks noGrp="1"/>
          </p:cNvSpPr>
          <p:nvPr>
            <p:ph type="body" idx="4294967295"/>
          </p:nvPr>
        </p:nvSpPr>
        <p:spPr/>
        <p:txBody>
          <a:bodyPr/>
          <a:lstStyle/>
          <a:p>
            <a:pPr marL="536575" indent="-536575" algn="just">
              <a:buFont typeface="Arial" charset="0"/>
              <a:buAutoNum type="romanLcPeriod" startAt="3"/>
              <a:defRPr/>
            </a:pPr>
            <a:endParaRPr lang="en-US" sz="2800" dirty="0" smtClean="0">
              <a:latin typeface="Book Antiqua" pitchFamily="18" charset="0"/>
            </a:endParaRPr>
          </a:p>
          <a:p>
            <a:pPr marL="536575" indent="-536575" algn="just">
              <a:buFont typeface="Arial" charset="0"/>
              <a:buAutoNum type="romanLcPeriod" startAt="3"/>
              <a:defRPr/>
            </a:pPr>
            <a:r>
              <a:rPr lang="en-US" sz="2800" dirty="0" smtClean="0">
                <a:latin typeface="Book Antiqua" pitchFamily="18" charset="0"/>
              </a:rPr>
              <a:t>Use </a:t>
            </a:r>
            <a:r>
              <a:rPr lang="en-US" sz="2800" dirty="0">
                <a:latin typeface="Book Antiqua" pitchFamily="18" charset="0"/>
              </a:rPr>
              <a:t>Ireland as tax haven. Park global profit </a:t>
            </a:r>
            <a:r>
              <a:rPr lang="en-US" sz="2800" dirty="0" smtClean="0">
                <a:latin typeface="Book Antiqua" pitchFamily="18" charset="0"/>
              </a:rPr>
              <a:t>in </a:t>
            </a:r>
            <a:r>
              <a:rPr lang="en-US" sz="2800" dirty="0">
                <a:latin typeface="Book Antiqua" pitchFamily="18" charset="0"/>
              </a:rPr>
              <a:t>Irish SPV. Avoid US Anti- Avoidance </a:t>
            </a:r>
            <a:r>
              <a:rPr lang="en-US" sz="2800" dirty="0" smtClean="0">
                <a:latin typeface="Book Antiqua" pitchFamily="18" charset="0"/>
              </a:rPr>
              <a:t>provisions </a:t>
            </a:r>
            <a:r>
              <a:rPr lang="en-US" sz="2800" dirty="0">
                <a:latin typeface="Book Antiqua" pitchFamily="18" charset="0"/>
              </a:rPr>
              <a:t>like- Transfer pricing, Controlled </a:t>
            </a:r>
            <a:r>
              <a:rPr lang="en-US" sz="2800" dirty="0" smtClean="0">
                <a:latin typeface="Book Antiqua" pitchFamily="18" charset="0"/>
              </a:rPr>
              <a:t>Foreign </a:t>
            </a:r>
            <a:r>
              <a:rPr lang="en-US" sz="2800" dirty="0">
                <a:latin typeface="Book Antiqua" pitchFamily="18" charset="0"/>
              </a:rPr>
              <a:t>Company, etc. Pay next to Nil tax in </a:t>
            </a:r>
            <a:r>
              <a:rPr lang="en-US" sz="2800" dirty="0" smtClean="0">
                <a:latin typeface="Book Antiqua" pitchFamily="18" charset="0"/>
              </a:rPr>
              <a:t>Ireland</a:t>
            </a:r>
            <a:r>
              <a:rPr lang="en-US" sz="2800" dirty="0">
                <a:latin typeface="Book Antiqua" pitchFamily="18" charset="0"/>
              </a:rPr>
              <a:t>. </a:t>
            </a:r>
          </a:p>
          <a:p>
            <a:pPr marL="0" indent="0" algn="just">
              <a:buFont typeface="Arial" charset="0"/>
              <a:buNone/>
              <a:defRPr/>
            </a:pPr>
            <a:endParaRPr lang="en-US" sz="2800" dirty="0">
              <a:latin typeface="Book Antiqua" pitchFamily="18" charset="0"/>
            </a:endParaRPr>
          </a:p>
          <a:p>
            <a:pPr algn="just">
              <a:buFont typeface="Arial" charset="0"/>
              <a:buNone/>
              <a:defRPr/>
            </a:pPr>
            <a:r>
              <a:rPr lang="en-US" sz="2800" dirty="0">
                <a:latin typeface="Book Antiqua" pitchFamily="18" charset="0"/>
              </a:rPr>
              <a:t>	</a:t>
            </a:r>
            <a:r>
              <a:rPr lang="en-US" sz="2800" dirty="0" smtClean="0">
                <a:latin typeface="Book Antiqua" pitchFamily="18" charset="0"/>
              </a:rPr>
              <a:t>  No </a:t>
            </a:r>
            <a:r>
              <a:rPr lang="en-US" sz="2800" dirty="0">
                <a:latin typeface="Book Antiqua" pitchFamily="18" charset="0"/>
              </a:rPr>
              <a:t>tax in USA.</a:t>
            </a:r>
          </a:p>
          <a:p>
            <a:pPr algn="just">
              <a:buFont typeface="Arial" charset="0"/>
              <a:buNone/>
              <a:defRPr/>
            </a:pPr>
            <a:r>
              <a:rPr lang="en-US" sz="2800" dirty="0">
                <a:latin typeface="Book Antiqua" pitchFamily="18" charset="0"/>
              </a:rPr>
              <a:t>	</a:t>
            </a:r>
            <a:r>
              <a:rPr lang="en-US" sz="2800" dirty="0" smtClean="0">
                <a:latin typeface="Book Antiqua" pitchFamily="18" charset="0"/>
              </a:rPr>
              <a:t>  No </a:t>
            </a:r>
            <a:r>
              <a:rPr lang="en-US" sz="2800" dirty="0">
                <a:latin typeface="Book Antiqua" pitchFamily="18" charset="0"/>
              </a:rPr>
              <a:t>tax in COS.</a:t>
            </a: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6" name="Rectangle 5"/>
          <p:cNvSpPr/>
          <p:nvPr/>
        </p:nvSpPr>
        <p:spPr>
          <a:xfrm>
            <a:off x="76200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I.1.19</a:t>
            </a:r>
          </a:p>
        </p:txBody>
      </p:sp>
    </p:spTree>
    <p:extLst>
      <p:ext uri="{BB962C8B-B14F-4D97-AF65-F5344CB8AC3E}">
        <p14:creationId xmlns:p14="http://schemas.microsoft.com/office/powerpoint/2010/main" val="116364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z="3600" b="1" dirty="0" smtClean="0">
                <a:latin typeface="Book Antiqua" pitchFamily="18" charset="0"/>
              </a:rPr>
              <a:t>I. CONTENTS </a:t>
            </a:r>
          </a:p>
        </p:txBody>
      </p:sp>
      <p:sp>
        <p:nvSpPr>
          <p:cNvPr id="18434" name="Rectangle 3"/>
          <p:cNvSpPr>
            <a:spLocks noGrp="1"/>
          </p:cNvSpPr>
          <p:nvPr>
            <p:ph type="body" idx="1"/>
          </p:nvPr>
        </p:nvSpPr>
        <p:spPr>
          <a:xfrm>
            <a:off x="533400" y="1181100"/>
            <a:ext cx="8229600" cy="4724400"/>
          </a:xfrm>
        </p:spPr>
        <p:txBody>
          <a:bodyPr/>
          <a:lstStyle/>
          <a:p>
            <a:pPr marL="571500" indent="-571500">
              <a:buFont typeface="Calibri" pitchFamily="34" charset="0"/>
              <a:buAutoNum type="romanUcPeriod"/>
            </a:pPr>
            <a:endParaRPr lang="en-US" sz="2800" dirty="0" smtClean="0">
              <a:latin typeface="Book Antiqua" pitchFamily="18" charset="0"/>
            </a:endParaRPr>
          </a:p>
          <a:p>
            <a:pPr marL="571500" indent="-571500">
              <a:buFont typeface="Calibri" pitchFamily="34" charset="0"/>
              <a:buAutoNum type="romanUcPeriod"/>
            </a:pPr>
            <a:r>
              <a:rPr lang="en-US" sz="2800" dirty="0" smtClean="0">
                <a:latin typeface="Book Antiqua" pitchFamily="18" charset="0"/>
              </a:rPr>
              <a:t>Matters that will be discussed at the Conference.</a:t>
            </a:r>
          </a:p>
          <a:p>
            <a:pPr marL="571500" indent="-571500">
              <a:buFont typeface="Calibri" pitchFamily="34" charset="0"/>
              <a:buAutoNum type="arabicPeriod"/>
            </a:pPr>
            <a:r>
              <a:rPr lang="en-US" sz="2800" dirty="0" smtClean="0">
                <a:latin typeface="Book Antiqua" pitchFamily="18" charset="0"/>
              </a:rPr>
              <a:t>Real Issues in Digital Tax. </a:t>
            </a:r>
          </a:p>
          <a:p>
            <a:pPr marL="571500" indent="-571500">
              <a:buFont typeface="Calibri" pitchFamily="34" charset="0"/>
              <a:buAutoNum type="arabicPeriod"/>
            </a:pPr>
            <a:r>
              <a:rPr lang="en-US" sz="2800" dirty="0" smtClean="0">
                <a:latin typeface="Book Antiqua" pitchFamily="18" charset="0"/>
              </a:rPr>
              <a:t>COR Vs. COS conflict on Taxing Rights.</a:t>
            </a:r>
          </a:p>
          <a:p>
            <a:pPr marL="571500" indent="-571500">
              <a:buFont typeface="Calibri" pitchFamily="34" charset="0"/>
              <a:buAutoNum type="arabicPeriod"/>
            </a:pPr>
            <a:r>
              <a:rPr lang="en-US" sz="2800" dirty="0" smtClean="0">
                <a:latin typeface="Book Antiqua" pitchFamily="18" charset="0"/>
              </a:rPr>
              <a:t>BEPS Action One. Proposals Difficulties.</a:t>
            </a:r>
          </a:p>
          <a:p>
            <a:pPr marL="571500" indent="-571500">
              <a:buFont typeface="Calibri" pitchFamily="34" charset="0"/>
              <a:buAutoNum type="arabicPeriod"/>
            </a:pPr>
            <a:r>
              <a:rPr lang="en-US" sz="2800" dirty="0" smtClean="0">
                <a:latin typeface="Book Antiqua" pitchFamily="18" charset="0"/>
              </a:rPr>
              <a:t>Rashmin’s Proposal.</a:t>
            </a:r>
          </a:p>
          <a:p>
            <a:pPr marL="571500" indent="-571500">
              <a:buFont typeface="Calibri" pitchFamily="34" charset="0"/>
              <a:buAutoNum type="arabicPeriod"/>
            </a:pPr>
            <a:endParaRPr lang="en-US" sz="2800" dirty="0" smtClean="0">
              <a:latin typeface="Book Antiqua" pitchFamily="18" charset="0"/>
            </a:endParaRPr>
          </a:p>
        </p:txBody>
      </p:sp>
      <p:sp>
        <p:nvSpPr>
          <p:cNvPr id="18436"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6" name="Slide Number Placeholder 3"/>
          <p:cNvSpPr txBox="1">
            <a:spLocks noGrp="1"/>
          </p:cNvSpPr>
          <p:nvPr/>
        </p:nvSpPr>
        <p:spPr>
          <a:xfrm>
            <a:off x="6629400" y="228600"/>
            <a:ext cx="2133600" cy="365125"/>
          </a:xfrm>
          <a:prstGeom prst="rect">
            <a:avLst/>
          </a:prstGeom>
          <a:noFill/>
        </p:spPr>
        <p:txBody>
          <a:bodyPr anchor="ctr"/>
          <a:lstStyle/>
          <a:p>
            <a:pPr algn="r" fontAlgn="auto">
              <a:spcBef>
                <a:spcPts val="0"/>
              </a:spcBef>
              <a:spcAft>
                <a:spcPts val="0"/>
              </a:spcAft>
              <a:defRPr/>
            </a:pPr>
            <a:r>
              <a:rPr lang="en-US" sz="2000" dirty="0" smtClean="0">
                <a:solidFill>
                  <a:schemeClr val="tx1">
                    <a:tint val="75000"/>
                  </a:schemeClr>
                </a:solidFill>
                <a:latin typeface="Book Antiqua" panose="02040602050305030304" pitchFamily="18" charset="0"/>
                <a:cs typeface="+mn-cs"/>
              </a:rPr>
              <a:t>I.1.</a:t>
            </a:r>
            <a:fld id="{968885C8-DC50-424B-853C-11CA02461637}" type="slidenum">
              <a:rPr lang="en-US" sz="2000" smtClean="0">
                <a:solidFill>
                  <a:schemeClr val="tx1">
                    <a:tint val="75000"/>
                  </a:schemeClr>
                </a:solidFill>
                <a:latin typeface="Book Antiqua" panose="02040602050305030304" pitchFamily="18" charset="0"/>
                <a:cs typeface="+mn-cs"/>
              </a:rPr>
              <a:pPr algn="r" fontAlgn="auto">
                <a:spcBef>
                  <a:spcPts val="0"/>
                </a:spcBef>
                <a:spcAft>
                  <a:spcPts val="0"/>
                </a:spcAft>
                <a:defRPr/>
              </a:pPr>
              <a:t>2</a:t>
            </a:fld>
            <a:endParaRPr lang="en-US" sz="2000" dirty="0">
              <a:solidFill>
                <a:schemeClr val="tx1">
                  <a:tint val="75000"/>
                </a:schemeClr>
              </a:solidFill>
              <a:latin typeface="Book Antiqua" panose="02040602050305030304" pitchFamily="18"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p:cNvSpPr>
          <p:nvPr>
            <p:ph type="title" idx="4294967295"/>
          </p:nvPr>
        </p:nvSpPr>
        <p:spPr/>
        <p:txBody>
          <a:bodyPr/>
          <a:lstStyle/>
          <a:p>
            <a:r>
              <a:rPr lang="en-US" sz="3600" b="1">
                <a:latin typeface="Book Antiqua" pitchFamily="18" charset="0"/>
              </a:rPr>
              <a:t>Challenges Raised by Digitalisation</a:t>
            </a:r>
            <a:r>
              <a:rPr lang="en-US" sz="4000"/>
              <a:t> </a:t>
            </a:r>
          </a:p>
        </p:txBody>
      </p:sp>
      <p:sp>
        <p:nvSpPr>
          <p:cNvPr id="184322" name="Rectangle 3"/>
          <p:cNvSpPr>
            <a:spLocks noGrp="1"/>
          </p:cNvSpPr>
          <p:nvPr>
            <p:ph type="body" idx="4294967295"/>
          </p:nvPr>
        </p:nvSpPr>
        <p:spPr>
          <a:xfrm>
            <a:off x="457200" y="1600200"/>
            <a:ext cx="8382000" cy="4525963"/>
          </a:xfrm>
        </p:spPr>
        <p:txBody>
          <a:bodyPr/>
          <a:lstStyle/>
          <a:p>
            <a:pPr marL="609600" indent="-609600">
              <a:buFont typeface="Arial" charset="0"/>
              <a:buAutoNum type="arabicPeriod"/>
            </a:pPr>
            <a:r>
              <a:rPr lang="en-US" sz="2400" dirty="0" smtClean="0">
                <a:latin typeface="Book Antiqua" pitchFamily="18" charset="0"/>
              </a:rPr>
              <a:t>Jurisdiction </a:t>
            </a:r>
            <a:r>
              <a:rPr lang="en-US" sz="2400" dirty="0">
                <a:latin typeface="Book Antiqua" pitchFamily="18" charset="0"/>
              </a:rPr>
              <a:t>- Nexus.</a:t>
            </a:r>
          </a:p>
          <a:p>
            <a:pPr marL="609600" indent="-609600">
              <a:buFont typeface="Arial" charset="0"/>
              <a:buAutoNum type="arabicPeriod"/>
            </a:pPr>
            <a:r>
              <a:rPr lang="en-US" sz="2400" dirty="0">
                <a:latin typeface="Book Antiqua" pitchFamily="18" charset="0"/>
              </a:rPr>
              <a:t>Attribution of Profits.</a:t>
            </a:r>
          </a:p>
          <a:p>
            <a:pPr marL="609600" indent="-609600">
              <a:buFont typeface="Arial" charset="0"/>
              <a:buAutoNum type="arabicPeriod"/>
            </a:pPr>
            <a:r>
              <a:rPr lang="en-US" sz="2400" dirty="0">
                <a:latin typeface="Book Antiqua" pitchFamily="18" charset="0"/>
              </a:rPr>
              <a:t>Free service – Revenue from </a:t>
            </a:r>
            <a:r>
              <a:rPr lang="en-US" sz="2400" dirty="0" smtClean="0">
                <a:latin typeface="Book Antiqua" pitchFamily="18" charset="0"/>
              </a:rPr>
              <a:t>advertisement</a:t>
            </a:r>
            <a:r>
              <a:rPr lang="en-US" sz="2400" dirty="0">
                <a:latin typeface="Book Antiqua" pitchFamily="18" charset="0"/>
              </a:rPr>
              <a:t>.</a:t>
            </a:r>
          </a:p>
          <a:p>
            <a:pPr marL="609600" indent="-609600">
              <a:buFont typeface="Arial" charset="0"/>
              <a:buAutoNum type="arabicPeriod"/>
            </a:pPr>
            <a:r>
              <a:rPr lang="en-US" sz="2400" dirty="0">
                <a:latin typeface="Book Antiqua" pitchFamily="18" charset="0"/>
              </a:rPr>
              <a:t>Data collection.</a:t>
            </a:r>
          </a:p>
          <a:p>
            <a:pPr marL="609600" indent="-609600">
              <a:buFont typeface="Arial" charset="0"/>
              <a:buAutoNum type="arabicPeriod"/>
            </a:pPr>
            <a:r>
              <a:rPr lang="en-US" sz="2400" dirty="0">
                <a:latin typeface="Book Antiqua" pitchFamily="18" charset="0"/>
              </a:rPr>
              <a:t>There will be many more issues in future </a:t>
            </a:r>
          </a:p>
          <a:p>
            <a:pPr marL="609600" indent="-609600">
              <a:buFont typeface="Arial" charset="0"/>
              <a:buNone/>
            </a:pPr>
            <a:r>
              <a:rPr lang="en-US" sz="2400" dirty="0">
                <a:latin typeface="Book Antiqua" pitchFamily="18" charset="0"/>
              </a:rPr>
              <a:t>    </a:t>
            </a:r>
            <a:r>
              <a:rPr lang="en-US" sz="2400" dirty="0" smtClean="0">
                <a:latin typeface="Book Antiqua" pitchFamily="18" charset="0"/>
              </a:rPr>
              <a:t>	-  Which </a:t>
            </a:r>
            <a:r>
              <a:rPr lang="en-US" sz="2400" dirty="0">
                <a:latin typeface="Book Antiqua" pitchFamily="18" charset="0"/>
              </a:rPr>
              <a:t>we have not thought about </a:t>
            </a:r>
          </a:p>
          <a:p>
            <a:pPr marL="609600" indent="-609600">
              <a:buFont typeface="Arial" charset="0"/>
              <a:buNone/>
            </a:pPr>
            <a:r>
              <a:rPr lang="en-US" sz="2400" dirty="0">
                <a:latin typeface="Book Antiqua" pitchFamily="18" charset="0"/>
              </a:rPr>
              <a:t>    </a:t>
            </a:r>
            <a:r>
              <a:rPr lang="en-US" sz="2400" dirty="0" smtClean="0">
                <a:latin typeface="Book Antiqua" pitchFamily="18" charset="0"/>
              </a:rPr>
              <a:t>	-  and </a:t>
            </a:r>
            <a:r>
              <a:rPr lang="en-US" sz="2400" dirty="0">
                <a:latin typeface="Book Antiqua" pitchFamily="18" charset="0"/>
              </a:rPr>
              <a:t>for which even the BEPS proposals are not ready. </a:t>
            </a:r>
            <a:endParaRPr lang="en-US" sz="2400" dirty="0" smtClean="0">
              <a:latin typeface="Book Antiqua" pitchFamily="18" charset="0"/>
            </a:endParaRPr>
          </a:p>
          <a:p>
            <a:pPr marL="609600" indent="-609600">
              <a:buFont typeface="Arial" charset="0"/>
              <a:buNone/>
            </a:pPr>
            <a:r>
              <a:rPr lang="en-US" sz="2400" dirty="0" smtClean="0">
                <a:latin typeface="Book Antiqua" pitchFamily="18" charset="0"/>
              </a:rPr>
              <a:t>6.	Tax Avoidance/ BEPS is easy</a:t>
            </a:r>
            <a:endParaRPr lang="en-US" sz="2400" dirty="0">
              <a:latin typeface="Book Antiqua" pitchFamily="18" charset="0"/>
            </a:endParaRPr>
          </a:p>
          <a:p>
            <a:pPr marL="609600" indent="-609600"/>
            <a:endParaRPr lang="en-US" sz="1400" dirty="0">
              <a:latin typeface="Book Antiqua" pitchFamily="18" charset="0"/>
            </a:endParaRPr>
          </a:p>
          <a:p>
            <a:pPr marL="609600" indent="-609600"/>
            <a:r>
              <a:rPr lang="en-US" sz="2400" dirty="0">
                <a:latin typeface="Book Antiqua" pitchFamily="18" charset="0"/>
              </a:rPr>
              <a:t>We need a dynamic law that can be changed with changing technologies &amp; changing business models.</a:t>
            </a:r>
          </a:p>
          <a:p>
            <a:pPr marL="609600" indent="-609600">
              <a:buFont typeface="Arial" charset="0"/>
              <a:buNone/>
            </a:pPr>
            <a:endParaRPr lang="en-US" sz="2400" dirty="0">
              <a:latin typeface="Book Antiqua" pitchFamily="18" charset="0"/>
            </a:endParaRPr>
          </a:p>
        </p:txBody>
      </p:sp>
      <p:sp>
        <p:nvSpPr>
          <p:cNvPr id="184323" name="Footer Placeholder 3"/>
          <p:cNvSpPr txBox="1">
            <a:spLocks noGrp="1"/>
          </p:cNvSpPr>
          <p:nvPr/>
        </p:nvSpPr>
        <p:spPr bwMode="auto">
          <a:xfrm>
            <a:off x="304800" y="635635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I.1.20</a:t>
            </a:r>
          </a:p>
        </p:txBody>
      </p:sp>
    </p:spTree>
    <p:extLst>
      <p:ext uri="{BB962C8B-B14F-4D97-AF65-F5344CB8AC3E}">
        <p14:creationId xmlns:p14="http://schemas.microsoft.com/office/powerpoint/2010/main" val="3986981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2"/>
          <p:cNvSpPr>
            <a:spLocks noGrp="1"/>
          </p:cNvSpPr>
          <p:nvPr>
            <p:ph type="title" idx="4294967295"/>
          </p:nvPr>
        </p:nvSpPr>
        <p:spPr>
          <a:xfrm>
            <a:off x="457200" y="304800"/>
            <a:ext cx="8229600" cy="1143000"/>
          </a:xfrm>
        </p:spPr>
        <p:txBody>
          <a:bodyPr/>
          <a:lstStyle/>
          <a:p>
            <a:r>
              <a:rPr lang="en-IN" sz="3600" b="1" dirty="0" smtClean="0">
                <a:latin typeface="Book Antiqua" panose="02040602050305030304" pitchFamily="18" charset="0"/>
              </a:rPr>
              <a:t>COR	COS	Conflict</a:t>
            </a:r>
            <a:endParaRPr lang="en-IN" sz="3600" b="1" dirty="0">
              <a:latin typeface="Book Antiqua" panose="02040602050305030304" pitchFamily="18" charset="0"/>
            </a:endParaRPr>
          </a:p>
        </p:txBody>
      </p:sp>
      <p:sp>
        <p:nvSpPr>
          <p:cNvPr id="51202" name="Rectangle 13"/>
          <p:cNvSpPr>
            <a:spLocks noGrp="1"/>
          </p:cNvSpPr>
          <p:nvPr>
            <p:ph type="body" idx="4294967295"/>
          </p:nvPr>
        </p:nvSpPr>
        <p:spPr/>
        <p:txBody>
          <a:bodyPr/>
          <a:lstStyle/>
          <a:p>
            <a:pPr marL="660400" indent="-660400">
              <a:buFont typeface="Arial" charset="0"/>
              <a:buNone/>
            </a:pPr>
            <a:r>
              <a:rPr lang="en-US" sz="2800" dirty="0" smtClean="0">
                <a:latin typeface="Book Antiqua" pitchFamily="18" charset="0"/>
              </a:rPr>
              <a:t>Many Different factors contribute to the 	profit:</a:t>
            </a:r>
          </a:p>
          <a:p>
            <a:pPr marL="660400" indent="-660400">
              <a:buFont typeface="Arial" charset="0"/>
              <a:buAutoNum type="romanLcParenBoth"/>
            </a:pPr>
            <a:r>
              <a:rPr lang="en-US" sz="2800" dirty="0" err="1" smtClean="0">
                <a:latin typeface="Book Antiqua" pitchFamily="18" charset="0"/>
              </a:rPr>
              <a:t>Assesses’s</a:t>
            </a:r>
            <a:r>
              <a:rPr lang="en-US" sz="2800" dirty="0" smtClean="0">
                <a:latin typeface="Book Antiqua" pitchFamily="18" charset="0"/>
              </a:rPr>
              <a:t> own contribution/</a:t>
            </a:r>
          </a:p>
          <a:p>
            <a:pPr marL="660400" indent="-660400">
              <a:buFont typeface="Arial" charset="0"/>
              <a:buNone/>
            </a:pPr>
            <a:r>
              <a:rPr lang="en-US" sz="2800" dirty="0" smtClean="0">
                <a:latin typeface="Book Antiqua" pitchFamily="18" charset="0"/>
              </a:rPr>
              <a:t>	Value addition</a:t>
            </a:r>
          </a:p>
          <a:p>
            <a:pPr marL="660400" indent="-660400">
              <a:buFont typeface="Arial" charset="0"/>
              <a:buNone/>
            </a:pPr>
            <a:r>
              <a:rPr lang="en-US" sz="2800" dirty="0" smtClean="0">
                <a:latin typeface="Book Antiqua" pitchFamily="18" charset="0"/>
              </a:rPr>
              <a:t>(ii)	   Contribution to conduct production </a:t>
            </a:r>
          </a:p>
          <a:p>
            <a:pPr marL="660400" indent="-660400">
              <a:buFont typeface="Arial" charset="0"/>
              <a:buNone/>
            </a:pPr>
            <a:r>
              <a:rPr lang="en-US" sz="2800" dirty="0" smtClean="0">
                <a:latin typeface="Book Antiqua" pitchFamily="18" charset="0"/>
              </a:rPr>
              <a:t>		 business by COR Governments.</a:t>
            </a:r>
          </a:p>
          <a:p>
            <a:pPr marL="660400" indent="-660400">
              <a:buFont typeface="Arial" charset="0"/>
              <a:buNone/>
            </a:pPr>
            <a:r>
              <a:rPr lang="en-US" sz="2800" dirty="0" smtClean="0">
                <a:latin typeface="Book Antiqua" pitchFamily="18" charset="0"/>
              </a:rPr>
              <a:t>		</a:t>
            </a:r>
          </a:p>
          <a:p>
            <a:pPr marL="660400" indent="-660400">
              <a:buFont typeface="Arial" charset="0"/>
              <a:buNone/>
            </a:pPr>
            <a:r>
              <a:rPr lang="en-US" sz="2800" dirty="0" smtClean="0">
                <a:latin typeface="Book Antiqua" pitchFamily="18" charset="0"/>
              </a:rPr>
              <a:t>	Profit attributed to these factors may be taxed by COR.</a:t>
            </a:r>
          </a:p>
        </p:txBody>
      </p:sp>
      <p:sp>
        <p:nvSpPr>
          <p:cNvPr id="6" name="Right Brace 5"/>
          <p:cNvSpPr>
            <a:spLocks/>
          </p:cNvSpPr>
          <p:nvPr/>
        </p:nvSpPr>
        <p:spPr bwMode="auto">
          <a:xfrm>
            <a:off x="6781800" y="2286000"/>
            <a:ext cx="1066800" cy="1828800"/>
          </a:xfrm>
          <a:prstGeom prst="rightBrace">
            <a:avLst>
              <a:gd name="adj1" fmla="val 3577"/>
              <a:gd name="adj2" fmla="val 53704"/>
            </a:avLst>
          </a:prstGeom>
          <a:noFill/>
          <a:ln w="9525" algn="ctr">
            <a:solidFill>
              <a:srgbClr val="000000"/>
            </a:solidFill>
            <a:round/>
            <a:headEnd/>
            <a:tailEnd/>
          </a:ln>
        </p:spPr>
        <p:txBody>
          <a:bodyPr anchor="ctr"/>
          <a:lstStyle/>
          <a:p>
            <a:pPr algn="ctr">
              <a:defRPr/>
            </a:pPr>
            <a:endParaRPr lang="en-US">
              <a:latin typeface="+mn-lt"/>
              <a:cs typeface="+mn-cs"/>
            </a:endParaRPr>
          </a:p>
        </p:txBody>
      </p:sp>
      <p:sp>
        <p:nvSpPr>
          <p:cNvPr id="51204" name="Rectangle 4"/>
          <p:cNvSpPr>
            <a:spLocks noChangeArrowheads="1"/>
          </p:cNvSpPr>
          <p:nvPr/>
        </p:nvSpPr>
        <p:spPr bwMode="auto">
          <a:xfrm>
            <a:off x="304800" y="6183313"/>
            <a:ext cx="8399463" cy="366712"/>
          </a:xfrm>
          <a:prstGeom prst="rect">
            <a:avLst/>
          </a:prstGeom>
          <a:noFill/>
          <a:ln w="9525">
            <a:noFill/>
            <a:miter lim="800000"/>
            <a:headEnd/>
            <a:tailEnd/>
          </a:ln>
        </p:spPr>
        <p:txBody>
          <a:bodyPr wrap="none">
            <a:spAutoFit/>
          </a:bodyPr>
          <a:lstStyle/>
          <a:p>
            <a:r>
              <a:rPr lang="en-US">
                <a:solidFill>
                  <a:srgbClr val="898989"/>
                </a:solidFill>
                <a:latin typeface="Book Antiqua" pitchFamily="18" charset="0"/>
              </a:rPr>
              <a:t>Digital Taxation                                                                                    Rashmin Sanghvi</a:t>
            </a:r>
          </a:p>
        </p:txBody>
      </p:sp>
      <p:graphicFrame>
        <p:nvGraphicFramePr>
          <p:cNvPr id="47126" name="Group 22"/>
          <p:cNvGraphicFramePr>
            <a:graphicFrameLocks noGrp="1"/>
          </p:cNvGraphicFramePr>
          <p:nvPr/>
        </p:nvGraphicFramePr>
        <p:xfrm>
          <a:off x="7848600" y="3048000"/>
          <a:ext cx="1143000" cy="533400"/>
        </p:xfrm>
        <a:graphic>
          <a:graphicData uri="http://schemas.openxmlformats.org/drawingml/2006/table">
            <a:tbl>
              <a:tblPr/>
              <a:tblGrid>
                <a:gridCol w="1143000">
                  <a:extLst>
                    <a:ext uri="{9D8B030D-6E8A-4147-A177-3AD203B41FA5}"/>
                  </a:extLst>
                </a:gridCol>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Book Antiqua" pitchFamily="18" charset="0"/>
                        </a:rPr>
                        <a:t> COR</a:t>
                      </a:r>
                    </a:p>
                  </a:txBody>
                  <a:tcPr horzOverflow="overflow">
                    <a:lnL cap="flat">
                      <a:noFill/>
                    </a:lnL>
                    <a:lnR cap="flat">
                      <a:noFill/>
                    </a:lnR>
                    <a:lnT cap="flat">
                      <a:noFill/>
                    </a:lnT>
                    <a:lnB cap="flat">
                      <a:noFill/>
                    </a:lnB>
                    <a:lnTlToBr>
                      <a:noFill/>
                    </a:lnTlToBr>
                    <a:lnBlToTr>
                      <a:noFill/>
                    </a:lnBlToTr>
                    <a:noFill/>
                  </a:tcPr>
                </a:tc>
                <a:extLst>
                  <a:ext uri="{0D108BD9-81ED-4DB2-BD59-A6C34878D82A}"/>
                </a:extLst>
              </a:tr>
            </a:tbl>
          </a:graphicData>
        </a:graphic>
      </p:graphicFrame>
      <p:sp>
        <p:nvSpPr>
          <p:cNvPr id="3" name="Footer Placeholder 2"/>
          <p:cNvSpPr>
            <a:spLocks noGrp="1"/>
          </p:cNvSpPr>
          <p:nvPr>
            <p:ph type="ftr" sz="quarter" idx="11"/>
          </p:nvPr>
        </p:nvSpPr>
        <p:spPr/>
        <p:txBody>
          <a:bodyPr/>
          <a:lstStyle/>
          <a:p>
            <a:pPr>
              <a:defRPr/>
            </a:pPr>
            <a:r>
              <a:rPr lang="en-US" smtClean="0"/>
              <a:t>Digital Taxation                                                       Rashmin Sanghvi </a:t>
            </a:r>
            <a:endParaRPr lang="en-US" dirty="0"/>
          </a:p>
        </p:txBody>
      </p:sp>
      <p:sp>
        <p:nvSpPr>
          <p:cNvPr id="9" name="Rectangle 8"/>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 2.1</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095550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a:xfrm>
            <a:off x="457200" y="304800"/>
            <a:ext cx="8229600" cy="1143000"/>
          </a:xfrm>
        </p:spPr>
        <p:txBody>
          <a:bodyPr/>
          <a:lstStyle/>
          <a:p>
            <a:r>
              <a:rPr lang="en-IN" sz="3600" b="1" dirty="0" smtClean="0">
                <a:latin typeface="Book Antiqua" panose="02040602050305030304" pitchFamily="18" charset="0"/>
              </a:rPr>
              <a:t>COR	COS	Conflict</a:t>
            </a:r>
            <a:endParaRPr lang="en-US" sz="3600" b="1" dirty="0" smtClean="0">
              <a:latin typeface="Book Antiqua" pitchFamily="18" charset="0"/>
            </a:endParaRPr>
          </a:p>
        </p:txBody>
      </p:sp>
      <p:sp>
        <p:nvSpPr>
          <p:cNvPr id="53250" name="Rectangle 4"/>
          <p:cNvSpPr>
            <a:spLocks noGrp="1"/>
          </p:cNvSpPr>
          <p:nvPr>
            <p:ph type="body" idx="4294967295"/>
          </p:nvPr>
        </p:nvSpPr>
        <p:spPr>
          <a:xfrm>
            <a:off x="287338" y="1600200"/>
            <a:ext cx="8399462" cy="4525963"/>
          </a:xfrm>
        </p:spPr>
        <p:txBody>
          <a:bodyPr/>
          <a:lstStyle/>
          <a:p>
            <a:pPr eaLnBrk="1" hangingPunct="1">
              <a:buFont typeface="Arial" charset="0"/>
              <a:buNone/>
            </a:pPr>
            <a:r>
              <a:rPr lang="en-US" sz="2800" smtClean="0">
                <a:solidFill>
                  <a:srgbClr val="000000"/>
                </a:solidFill>
                <a:latin typeface="Book Antiqua" pitchFamily="18" charset="0"/>
              </a:rPr>
              <a:t>(iii)   Buyer’s / Consumer’s contribution.</a:t>
            </a:r>
          </a:p>
          <a:p>
            <a:pPr eaLnBrk="1" hangingPunct="1">
              <a:buFont typeface="Arial" charset="0"/>
              <a:buNone/>
            </a:pPr>
            <a:r>
              <a:rPr lang="en-US" sz="2800" smtClean="0">
                <a:solidFill>
                  <a:srgbClr val="000000"/>
                </a:solidFill>
                <a:latin typeface="Book Antiqua" pitchFamily="18" charset="0"/>
              </a:rPr>
              <a:t>	     Prices are - decided by “what the </a:t>
            </a:r>
          </a:p>
          <a:p>
            <a:pPr eaLnBrk="1" hangingPunct="1">
              <a:buFont typeface="Arial" charset="0"/>
              <a:buNone/>
            </a:pPr>
            <a:r>
              <a:rPr lang="en-US" sz="2800" smtClean="0">
                <a:solidFill>
                  <a:srgbClr val="000000"/>
                </a:solidFill>
                <a:latin typeface="Book Antiqua" pitchFamily="18" charset="0"/>
              </a:rPr>
              <a:t> 	     market can bear” principle.</a:t>
            </a:r>
          </a:p>
          <a:p>
            <a:pPr eaLnBrk="1" hangingPunct="1">
              <a:buFont typeface="Arial" charset="0"/>
              <a:buNone/>
            </a:pPr>
            <a:r>
              <a:rPr lang="en-US" sz="2800" smtClean="0">
                <a:solidFill>
                  <a:srgbClr val="000000"/>
                </a:solidFill>
                <a:latin typeface="Book Antiqua" pitchFamily="18" charset="0"/>
              </a:rPr>
              <a:t>(iv)   COS Government’s contribution to</a:t>
            </a:r>
          </a:p>
          <a:p>
            <a:pPr eaLnBrk="1" hangingPunct="1">
              <a:buFont typeface="Arial" charset="0"/>
              <a:buNone/>
            </a:pPr>
            <a:r>
              <a:rPr lang="en-US" sz="2800" smtClean="0">
                <a:solidFill>
                  <a:srgbClr val="000000"/>
                </a:solidFill>
                <a:latin typeface="Book Antiqua" pitchFamily="18" charset="0"/>
              </a:rPr>
              <a:t>	      conducive market conditions </a:t>
            </a:r>
          </a:p>
          <a:p>
            <a:pPr>
              <a:buFont typeface="Arial" charset="0"/>
              <a:buNone/>
            </a:pPr>
            <a:r>
              <a:rPr lang="en-US" sz="2800" smtClean="0">
                <a:latin typeface="Book Antiqua" pitchFamily="18" charset="0"/>
              </a:rPr>
              <a:t>		</a:t>
            </a:r>
          </a:p>
          <a:p>
            <a:pPr>
              <a:buFont typeface="Arial" charset="0"/>
              <a:buNone/>
            </a:pPr>
            <a:r>
              <a:rPr lang="en-US" sz="2800" smtClean="0">
                <a:latin typeface="Book Antiqua" pitchFamily="18" charset="0"/>
              </a:rPr>
              <a:t>	      Profits attributed to these factors may be                                                                                                                                         	taxed by COS/COM.</a:t>
            </a:r>
          </a:p>
          <a:p>
            <a:pPr>
              <a:buFont typeface="Arial" charset="0"/>
              <a:buNone/>
            </a:pPr>
            <a:endParaRPr lang="en-US" smtClean="0"/>
          </a:p>
        </p:txBody>
      </p:sp>
      <p:sp>
        <p:nvSpPr>
          <p:cNvPr id="6" name="Right Brace 5"/>
          <p:cNvSpPr>
            <a:spLocks/>
          </p:cNvSpPr>
          <p:nvPr/>
        </p:nvSpPr>
        <p:spPr bwMode="auto">
          <a:xfrm>
            <a:off x="6923088" y="1844675"/>
            <a:ext cx="773112" cy="2286000"/>
          </a:xfrm>
          <a:prstGeom prst="rightBrace">
            <a:avLst>
              <a:gd name="adj1" fmla="val 8624"/>
              <a:gd name="adj2" fmla="val 49514"/>
            </a:avLst>
          </a:prstGeom>
          <a:noFill/>
          <a:ln w="9525" algn="ctr">
            <a:solidFill>
              <a:srgbClr val="000000"/>
            </a:solidFill>
            <a:round/>
            <a:headEnd/>
            <a:tailEnd/>
          </a:ln>
        </p:spPr>
        <p:txBody>
          <a:bodyPr anchor="ctr"/>
          <a:lstStyle/>
          <a:p>
            <a:pPr algn="ctr">
              <a:defRPr/>
            </a:pPr>
            <a:endParaRPr lang="en-US">
              <a:latin typeface="+mn-lt"/>
              <a:cs typeface="+mn-cs"/>
            </a:endParaRPr>
          </a:p>
        </p:txBody>
      </p:sp>
      <p:graphicFrame>
        <p:nvGraphicFramePr>
          <p:cNvPr id="49168" name="Group 16"/>
          <p:cNvGraphicFramePr>
            <a:graphicFrameLocks noGrp="1"/>
          </p:cNvGraphicFramePr>
          <p:nvPr/>
        </p:nvGraphicFramePr>
        <p:xfrm>
          <a:off x="7696200" y="2789238"/>
          <a:ext cx="1665287" cy="396240"/>
        </p:xfrm>
        <a:graphic>
          <a:graphicData uri="http://schemas.openxmlformats.org/drawingml/2006/table">
            <a:tbl>
              <a:tblPr/>
              <a:tblGrid>
                <a:gridCol w="1665287">
                  <a:extLst>
                    <a:ext uri="{9D8B030D-6E8A-4147-A177-3AD203B41FA5}"/>
                  </a:extLst>
                </a:gridCol>
              </a:tblGrid>
              <a:tr h="381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Book Antiqua" pitchFamily="18" charset="0"/>
                          <a:cs typeface="Arial" charset="0"/>
                        </a:rPr>
                        <a:t>COS/COM</a:t>
                      </a:r>
                    </a:p>
                  </a:txBody>
                  <a:tcPr horzOverflow="overflow">
                    <a:lnL>
                      <a:noFill/>
                    </a:lnL>
                    <a:lnR>
                      <a:noFill/>
                    </a:lnR>
                    <a:lnT>
                      <a:noFill/>
                    </a:lnT>
                    <a:lnB>
                      <a:noFill/>
                    </a:lnB>
                    <a:lnTlToBr>
                      <a:noFill/>
                    </a:lnTlToBr>
                    <a:lnBlToTr>
                      <a:noFill/>
                    </a:lnBlToTr>
                    <a:noFill/>
                  </a:tcPr>
                </a:tc>
                <a:extLst>
                  <a:ext uri="{0D108BD9-81ED-4DB2-BD59-A6C34878D82A}"/>
                </a:extLst>
              </a:tr>
            </a:tbl>
          </a:graphicData>
        </a:graphic>
      </p:graphicFrame>
      <p:sp>
        <p:nvSpPr>
          <p:cNvPr id="3" name="Footer Placeholder 2"/>
          <p:cNvSpPr>
            <a:spLocks noGrp="1"/>
          </p:cNvSpPr>
          <p:nvPr>
            <p:ph type="ftr" sz="quarter" idx="11"/>
          </p:nvPr>
        </p:nvSpPr>
        <p:spPr/>
        <p:txBody>
          <a:bodyPr/>
          <a:lstStyle/>
          <a:p>
            <a:pPr>
              <a:defRPr/>
            </a:pPr>
            <a:r>
              <a:rPr lang="en-US" smtClean="0"/>
              <a:t>Digital Taxation                                                       Rashmin Sanghvi </a:t>
            </a:r>
            <a:endParaRPr lang="en-US" dirty="0"/>
          </a:p>
        </p:txBody>
      </p:sp>
      <p:sp>
        <p:nvSpPr>
          <p:cNvPr id="11" name="Rectangle 10"/>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 2.2</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762760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p:cNvSpPr>
          <p:nvPr>
            <p:ph type="title" idx="4294967295"/>
          </p:nvPr>
        </p:nvSpPr>
        <p:spPr/>
        <p:txBody>
          <a:bodyPr/>
          <a:lstStyle/>
          <a:p>
            <a:r>
              <a:rPr lang="en-IN" sz="3600" b="1" dirty="0" smtClean="0">
                <a:latin typeface="Book Antiqua" panose="02040602050305030304" pitchFamily="18" charset="0"/>
              </a:rPr>
              <a:t>COR	COS	Conflict</a:t>
            </a:r>
            <a:endParaRPr lang="en-US" sz="3600" b="1" dirty="0" smtClean="0">
              <a:latin typeface="Book Antiqua" pitchFamily="18" charset="0"/>
            </a:endParaRPr>
          </a:p>
        </p:txBody>
      </p:sp>
      <p:sp>
        <p:nvSpPr>
          <p:cNvPr id="55298" name="Rectangle 3"/>
          <p:cNvSpPr>
            <a:spLocks noGrp="1"/>
          </p:cNvSpPr>
          <p:nvPr>
            <p:ph type="body" idx="4294967295"/>
          </p:nvPr>
        </p:nvSpPr>
        <p:spPr>
          <a:xfrm>
            <a:off x="419100" y="1400175"/>
            <a:ext cx="8229600" cy="4859338"/>
          </a:xfrm>
        </p:spPr>
        <p:txBody>
          <a:bodyPr/>
          <a:lstStyle/>
          <a:p>
            <a:pPr algn="just" eaLnBrk="1" hangingPunct="1">
              <a:buFont typeface="Arial" charset="0"/>
              <a:buNone/>
            </a:pPr>
            <a:r>
              <a:rPr lang="en-US" sz="2800" smtClean="0">
                <a:latin typeface="Book Antiqua" pitchFamily="18" charset="0"/>
              </a:rPr>
              <a:t>	There is no profit in absence of-</a:t>
            </a:r>
          </a:p>
          <a:p>
            <a:pPr algn="just" eaLnBrk="1" hangingPunct="1">
              <a:buFont typeface="Arial" charset="0"/>
              <a:buNone/>
            </a:pPr>
            <a:r>
              <a:rPr lang="en-US" sz="2800" smtClean="0">
                <a:latin typeface="Book Antiqua" pitchFamily="18" charset="0"/>
              </a:rPr>
              <a:t>			Either COR</a:t>
            </a:r>
          </a:p>
          <a:p>
            <a:pPr algn="just" eaLnBrk="1" hangingPunct="1">
              <a:buFont typeface="Arial" charset="0"/>
              <a:buNone/>
            </a:pPr>
            <a:r>
              <a:rPr lang="en-US" sz="2800" smtClean="0">
                <a:latin typeface="Book Antiqua" pitchFamily="18" charset="0"/>
              </a:rPr>
              <a:t>			Or COS.</a:t>
            </a:r>
          </a:p>
          <a:p>
            <a:pPr algn="just" eaLnBrk="1" hangingPunct="1">
              <a:buFont typeface="Arial" charset="0"/>
              <a:buNone/>
            </a:pPr>
            <a:r>
              <a:rPr lang="en-US" sz="2800" smtClean="0">
                <a:latin typeface="Book Antiqua" pitchFamily="18" charset="0"/>
              </a:rPr>
              <a:t>	Both contribute to the profits. </a:t>
            </a:r>
          </a:p>
          <a:p>
            <a:pPr algn="just" eaLnBrk="1" hangingPunct="1">
              <a:buFont typeface="Arial" charset="0"/>
              <a:buNone/>
            </a:pPr>
            <a:r>
              <a:rPr lang="en-US" sz="2800" smtClean="0">
                <a:latin typeface="Book Antiqua" pitchFamily="18" charset="0"/>
              </a:rPr>
              <a:t>	And both must have a right to tax cross border profits. </a:t>
            </a:r>
          </a:p>
          <a:p>
            <a:pPr algn="just" eaLnBrk="1" hangingPunct="1">
              <a:buFont typeface="Arial" charset="0"/>
              <a:buNone/>
            </a:pPr>
            <a:endParaRPr lang="en-US" sz="2800" smtClean="0">
              <a:latin typeface="Book Antiqua" pitchFamily="18" charset="0"/>
            </a:endParaRPr>
          </a:p>
          <a:p>
            <a:pPr algn="just" eaLnBrk="1" hangingPunct="1">
              <a:buFont typeface="Arial" charset="0"/>
              <a:buNone/>
            </a:pPr>
            <a:r>
              <a:rPr lang="en-US" sz="2800" smtClean="0">
                <a:latin typeface="Book Antiqua" pitchFamily="18" charset="0"/>
              </a:rPr>
              <a:t>	Both should have equal right. 50% of profit to be taxed by each country. (Note. This can be subject to further discussions.)</a:t>
            </a:r>
          </a:p>
          <a:p>
            <a:pPr eaLnBrk="1" hangingPunct="1">
              <a:buFont typeface="Arial" charset="0"/>
              <a:buNone/>
            </a:pPr>
            <a:endParaRPr lang="en-US" sz="2800" smtClean="0">
              <a:latin typeface="Book Antiqua" pitchFamily="18" charset="0"/>
            </a:endParaRPr>
          </a:p>
        </p:txBody>
      </p:sp>
      <p:sp>
        <p:nvSpPr>
          <p:cNvPr id="55299" name="Rectangle 4"/>
          <p:cNvSpPr>
            <a:spLocks noChangeArrowheads="1"/>
          </p:cNvSpPr>
          <p:nvPr/>
        </p:nvSpPr>
        <p:spPr bwMode="auto">
          <a:xfrm>
            <a:off x="304800" y="6259513"/>
            <a:ext cx="8458200" cy="366712"/>
          </a:xfrm>
          <a:prstGeom prst="rect">
            <a:avLst/>
          </a:prstGeom>
          <a:noFill/>
          <a:ln w="9525">
            <a:noFill/>
            <a:miter lim="800000"/>
            <a:headEnd/>
            <a:tailEnd/>
          </a:ln>
        </p:spPr>
        <p:txBody>
          <a:bodyPr>
            <a:spAutoFit/>
          </a:bodyPr>
          <a:lstStyle/>
          <a:p>
            <a:r>
              <a:rPr lang="en-US">
                <a:solidFill>
                  <a:srgbClr val="898989"/>
                </a:solidFill>
                <a:latin typeface="Book Antiqua" pitchFamily="18" charset="0"/>
              </a:rPr>
              <a:t>Digital Taxation                                                                         Rashmin Sanghvi</a:t>
            </a:r>
          </a:p>
        </p:txBody>
      </p:sp>
      <p:sp>
        <p:nvSpPr>
          <p:cNvPr id="7" name="Rectangle 6"/>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 2.3</a:t>
            </a:r>
            <a:endParaRPr lang="en-IN" sz="20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356130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152400" y="1143000"/>
            <a:ext cx="8686800" cy="4983163"/>
          </a:xfrm>
        </p:spPr>
        <p:txBody>
          <a:bodyPr/>
          <a:lstStyle/>
          <a:p>
            <a:pPr marL="0" indent="0" eaLnBrk="1" hangingPunct="1">
              <a:buFont typeface="Arial" charset="0"/>
              <a:buNone/>
              <a:defRPr/>
            </a:pPr>
            <a:r>
              <a:rPr lang="en-US" sz="2800" dirty="0">
                <a:latin typeface="Book Antiqua" pitchFamily="18" charset="0"/>
              </a:rPr>
              <a:t>Striking at the Roots</a:t>
            </a:r>
            <a:r>
              <a:rPr lang="en-US" sz="2800" dirty="0" smtClean="0">
                <a:latin typeface="Book Antiqua" pitchFamily="18" charset="0"/>
              </a:rPr>
              <a:t>.</a:t>
            </a:r>
            <a:endParaRPr lang="en-US" sz="2800" dirty="0">
              <a:latin typeface="Book Antiqua" pitchFamily="18" charset="0"/>
            </a:endParaRPr>
          </a:p>
          <a:p>
            <a:pPr marL="0" indent="0" eaLnBrk="1" hangingPunct="1">
              <a:buFont typeface="Arial" charset="0"/>
              <a:buNone/>
              <a:defRPr/>
            </a:pPr>
            <a:r>
              <a:rPr lang="en-US" sz="2800" dirty="0" smtClean="0">
                <a:latin typeface="Book Antiqua" pitchFamily="18" charset="0"/>
              </a:rPr>
              <a:t>You </a:t>
            </a:r>
            <a:r>
              <a:rPr lang="en-US" sz="2800" dirty="0">
                <a:latin typeface="Book Antiqua" pitchFamily="18" charset="0"/>
              </a:rPr>
              <a:t>may </a:t>
            </a:r>
            <a:r>
              <a:rPr lang="en-US" sz="2800" dirty="0" smtClean="0">
                <a:latin typeface="Book Antiqua" pitchFamily="18" charset="0"/>
              </a:rPr>
              <a:t>remember:</a:t>
            </a:r>
            <a:endParaRPr lang="en-US" sz="2800" dirty="0">
              <a:latin typeface="Book Antiqua" pitchFamily="18" charset="0"/>
            </a:endParaRPr>
          </a:p>
          <a:p>
            <a:pPr marL="363538" indent="-363538" algn="just" eaLnBrk="1" hangingPunct="1">
              <a:buFont typeface="+mj-lt"/>
              <a:buAutoNum type="romanLcPeriod"/>
              <a:defRPr/>
            </a:pPr>
            <a:r>
              <a:rPr lang="en-US" sz="2800" dirty="0">
                <a:latin typeface="Book Antiqua" pitchFamily="18" charset="0"/>
              </a:rPr>
              <a:t>Pharmaceutical Companies would motivate </a:t>
            </a:r>
            <a:r>
              <a:rPr lang="en-US" sz="2800" dirty="0" smtClean="0">
                <a:latin typeface="Book Antiqua" pitchFamily="18" charset="0"/>
              </a:rPr>
              <a:t>professors </a:t>
            </a:r>
            <a:r>
              <a:rPr lang="en-US" sz="2800" dirty="0">
                <a:latin typeface="Book Antiqua" pitchFamily="18" charset="0"/>
              </a:rPr>
              <a:t>in Medical Colleges to teach the students on desired lines</a:t>
            </a:r>
            <a:r>
              <a:rPr lang="en-US" sz="2800" dirty="0" smtClean="0">
                <a:latin typeface="Book Antiqua" pitchFamily="18" charset="0"/>
              </a:rPr>
              <a:t>.</a:t>
            </a:r>
          </a:p>
          <a:p>
            <a:pPr marL="363538" indent="-363538" algn="just">
              <a:buFont typeface="Arial" charset="0"/>
              <a:buAutoNum type="romanLcPeriod" startAt="2"/>
              <a:defRPr/>
            </a:pPr>
            <a:r>
              <a:rPr lang="en-US" sz="2800" dirty="0">
                <a:latin typeface="Book Antiqua" pitchFamily="18" charset="0"/>
              </a:rPr>
              <a:t>American Pharma companies motivated World                                                                                         Health Organisation to predict wide spread epidemic of a viral disease.</a:t>
            </a:r>
          </a:p>
          <a:p>
            <a:pPr marL="0" indent="0">
              <a:buNone/>
              <a:defRPr/>
            </a:pPr>
            <a:endParaRPr lang="en-US" sz="1400" dirty="0" smtClean="0">
              <a:latin typeface="Book Antiqua" pitchFamily="18" charset="0"/>
            </a:endParaRPr>
          </a:p>
          <a:p>
            <a:pPr marL="0" indent="0" algn="just">
              <a:buNone/>
              <a:defRPr/>
            </a:pPr>
            <a:r>
              <a:rPr lang="en-US" sz="2800" dirty="0" smtClean="0">
                <a:latin typeface="Book Antiqua" pitchFamily="18" charset="0"/>
              </a:rPr>
              <a:t>All </a:t>
            </a:r>
            <a:r>
              <a:rPr lang="en-US" sz="2800" dirty="0">
                <a:latin typeface="Book Antiqua" pitchFamily="18" charset="0"/>
              </a:rPr>
              <a:t>their stocks of medicines were sold out at </a:t>
            </a:r>
            <a:r>
              <a:rPr lang="en-US" sz="2800" dirty="0" smtClean="0">
                <a:latin typeface="Book Antiqua" pitchFamily="18" charset="0"/>
              </a:rPr>
              <a:t>                                               </a:t>
            </a:r>
            <a:r>
              <a:rPr lang="en-US" sz="2800" dirty="0">
                <a:latin typeface="Book Antiqua" pitchFamily="18" charset="0"/>
              </a:rPr>
              <a:t>good prices. Eventually, there were cases of viral disease. But no epidemic.</a:t>
            </a:r>
          </a:p>
          <a:p>
            <a:pPr marL="571500" indent="-571500" algn="just" eaLnBrk="1" hangingPunct="1">
              <a:buFont typeface="+mj-lt"/>
              <a:buAutoNum type="romanLcPeriod"/>
              <a:defRPr/>
            </a:pPr>
            <a:endParaRPr lang="en-US" sz="2800" dirty="0">
              <a:latin typeface="Book Antiqua" pitchFamily="18" charset="0"/>
            </a:endParaRPr>
          </a:p>
          <a:p>
            <a:pPr marL="0" indent="0" algn="just" eaLnBrk="1" hangingPunct="1">
              <a:buFont typeface="Arial" charset="0"/>
              <a:buNone/>
              <a:defRPr/>
            </a:pPr>
            <a:endParaRPr lang="en-US" sz="2800" dirty="0">
              <a:latin typeface="Book Antiqua" pitchFamily="18" charset="0"/>
            </a:endParaRPr>
          </a:p>
          <a:p>
            <a:pPr marL="0" indent="0" eaLnBrk="1" hangingPunct="1">
              <a:buFont typeface="Arial" charset="0"/>
              <a:buNone/>
              <a:defRPr/>
            </a:pPr>
            <a:endParaRPr lang="en-US" dirty="0"/>
          </a:p>
        </p:txBody>
      </p:sp>
      <p:sp>
        <p:nvSpPr>
          <p:cNvPr id="73730" name="Title 2"/>
          <p:cNvSpPr>
            <a:spLocks noGrp="1"/>
          </p:cNvSpPr>
          <p:nvPr>
            <p:ph type="title"/>
          </p:nvPr>
        </p:nvSpPr>
        <p:spPr>
          <a:xfrm>
            <a:off x="457200" y="274638"/>
            <a:ext cx="8229600" cy="792162"/>
          </a:xfrm>
        </p:spPr>
        <p:txBody>
          <a:bodyPr/>
          <a:lstStyle/>
          <a:p>
            <a:pPr eaLnBrk="1" hangingPunct="1"/>
            <a:r>
              <a:rPr lang="en-US" sz="3600" b="1" dirty="0">
                <a:latin typeface="Book Antiqua" pitchFamily="18" charset="0"/>
              </a:rPr>
              <a:t>COR	COS	Conflict</a:t>
            </a:r>
            <a:endParaRPr lang="en-US" sz="3600" b="1" dirty="0" smtClean="0">
              <a:latin typeface="Book Antiqua" pitchFamily="18" charset="0"/>
            </a:endParaRPr>
          </a:p>
        </p:txBody>
      </p:sp>
      <p:sp>
        <p:nvSpPr>
          <p:cNvPr id="4" name="Footer Placeholder 3"/>
          <p:cNvSpPr>
            <a:spLocks noGrp="1"/>
          </p:cNvSpPr>
          <p:nvPr>
            <p:ph type="ftr" sz="quarter" idx="11"/>
          </p:nvPr>
        </p:nvSpPr>
        <p:spPr>
          <a:xfrm>
            <a:off x="304800" y="6507389"/>
            <a:ext cx="8534400" cy="365125"/>
          </a:xfrm>
        </p:spPr>
        <p:txBody>
          <a:bodyPr/>
          <a:lstStyle/>
          <a:p>
            <a:pPr>
              <a:defRPr/>
            </a:pPr>
            <a:r>
              <a:rPr lang="en-US" dirty="0" smtClean="0"/>
              <a:t>Digital Taxation                                                       Rashmin Sanghvi </a:t>
            </a:r>
            <a:endParaRPr lang="en-US" dirty="0"/>
          </a:p>
        </p:txBody>
      </p:sp>
      <p:sp>
        <p:nvSpPr>
          <p:cNvPr id="6" name="Rectangle 5"/>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I.2.4</a:t>
            </a:r>
          </a:p>
        </p:txBody>
      </p:sp>
    </p:spTree>
    <p:extLst>
      <p:ext uri="{BB962C8B-B14F-4D97-AF65-F5344CB8AC3E}">
        <p14:creationId xmlns:p14="http://schemas.microsoft.com/office/powerpoint/2010/main" val="1155912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idx="1"/>
          </p:nvPr>
        </p:nvSpPr>
        <p:spPr/>
        <p:txBody>
          <a:bodyPr/>
          <a:lstStyle/>
          <a:p>
            <a:pPr marL="449263" indent="-449263" algn="just" eaLnBrk="1" hangingPunct="1">
              <a:buFont typeface="Arial" charset="0"/>
              <a:buNone/>
              <a:defRPr/>
            </a:pPr>
            <a:r>
              <a:rPr lang="en-US" sz="2800" dirty="0">
                <a:latin typeface="Book Antiqua" pitchFamily="18" charset="0"/>
              </a:rPr>
              <a:t>iii.	</a:t>
            </a:r>
            <a:r>
              <a:rPr lang="en-US" sz="2800" dirty="0" smtClean="0">
                <a:latin typeface="Book Antiqua" pitchFamily="18" charset="0"/>
              </a:rPr>
              <a:t>Get </a:t>
            </a:r>
            <a:r>
              <a:rPr lang="en-US" sz="2800" dirty="0">
                <a:latin typeface="Book Antiqua" pitchFamily="18" charset="0"/>
              </a:rPr>
              <a:t>OECD model designed to suit </a:t>
            </a:r>
            <a:r>
              <a:rPr lang="en-US" sz="2800" dirty="0" smtClean="0">
                <a:latin typeface="Book Antiqua" pitchFamily="18" charset="0"/>
              </a:rPr>
              <a:t>COR              interests</a:t>
            </a:r>
            <a:r>
              <a:rPr lang="en-US" sz="2800" dirty="0">
                <a:latin typeface="Book Antiqua" pitchFamily="18" charset="0"/>
              </a:rPr>
              <a:t>. Several generations of professors 	will teach, students will learn &amp; tax 	commissioners will implement laws that 	</a:t>
            </a:r>
            <a:r>
              <a:rPr lang="en-US" sz="2800" dirty="0" err="1">
                <a:latin typeface="Book Antiqua" pitchFamily="18" charset="0"/>
              </a:rPr>
              <a:t>favour</a:t>
            </a:r>
            <a:r>
              <a:rPr lang="en-US" sz="2800" dirty="0">
                <a:latin typeface="Book Antiqua" pitchFamily="18" charset="0"/>
              </a:rPr>
              <a:t> COR. </a:t>
            </a:r>
          </a:p>
          <a:p>
            <a:pPr marL="449263" indent="-449263" algn="just" eaLnBrk="1" hangingPunct="1">
              <a:buFont typeface="Arial" charset="0"/>
              <a:buNone/>
              <a:defRPr/>
            </a:pPr>
            <a:r>
              <a:rPr lang="en-US" sz="2800" dirty="0">
                <a:latin typeface="Book Antiqua" pitchFamily="18" charset="0"/>
              </a:rPr>
              <a:t>	    </a:t>
            </a:r>
            <a:endParaRPr lang="en-US" sz="2800" dirty="0" smtClean="0">
              <a:latin typeface="Book Antiqua" pitchFamily="18" charset="0"/>
            </a:endParaRPr>
          </a:p>
          <a:p>
            <a:pPr marL="449263" indent="-449263" algn="just" eaLnBrk="1" hangingPunct="1">
              <a:buFont typeface="Arial" charset="0"/>
              <a:buNone/>
              <a:defRPr/>
            </a:pPr>
            <a:r>
              <a:rPr lang="en-US" sz="2800" dirty="0">
                <a:latin typeface="Book Antiqua" pitchFamily="18" charset="0"/>
              </a:rPr>
              <a:t>	</a:t>
            </a:r>
            <a:r>
              <a:rPr lang="en-US" sz="2800" dirty="0" smtClean="0">
                <a:latin typeface="Book Antiqua" pitchFamily="18" charset="0"/>
              </a:rPr>
              <a:t>Get </a:t>
            </a:r>
            <a:r>
              <a:rPr lang="en-US" sz="2800" dirty="0">
                <a:latin typeface="Book Antiqua" pitchFamily="18" charset="0"/>
              </a:rPr>
              <a:t>BEPS reports &amp; MLI drafted to suit </a:t>
            </a:r>
            <a:r>
              <a:rPr lang="en-US" sz="2800" dirty="0" smtClean="0">
                <a:latin typeface="Book Antiqua" pitchFamily="18" charset="0"/>
              </a:rPr>
              <a:t> USA</a:t>
            </a:r>
            <a:r>
              <a:rPr lang="en-US" sz="2800" dirty="0">
                <a:latin typeface="Book Antiqua" pitchFamily="18" charset="0"/>
              </a:rPr>
              <a:t>.</a:t>
            </a:r>
          </a:p>
        </p:txBody>
      </p:sp>
      <p:sp>
        <p:nvSpPr>
          <p:cNvPr id="77826" name="Title 2"/>
          <p:cNvSpPr>
            <a:spLocks noGrp="1"/>
          </p:cNvSpPr>
          <p:nvPr>
            <p:ph type="title"/>
          </p:nvPr>
        </p:nvSpPr>
        <p:spPr/>
        <p:txBody>
          <a:bodyPr/>
          <a:lstStyle/>
          <a:p>
            <a:pPr eaLnBrk="1" hangingPunct="1"/>
            <a:r>
              <a:rPr lang="en-US" sz="3600" b="1" dirty="0">
                <a:latin typeface="Book Antiqua" pitchFamily="18" charset="0"/>
              </a:rPr>
              <a:t>COR	COS	Conflict</a:t>
            </a:r>
            <a:endParaRPr lang="en-US" sz="3600" b="1" dirty="0" smtClean="0">
              <a:latin typeface="Book Antiqua" pitchFamily="18" charset="0"/>
            </a:endParaRPr>
          </a:p>
        </p:txBody>
      </p:sp>
      <p:sp>
        <p:nvSpPr>
          <p:cNvPr id="7782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cs typeface="Arial" charset="0"/>
              </a:rPr>
              <a:t>Digital Taxation                                                       Rashmin Sanghvi </a:t>
            </a:r>
          </a:p>
        </p:txBody>
      </p:sp>
      <p:sp>
        <p:nvSpPr>
          <p:cNvPr id="6" name="Rectangle 5"/>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I.2.5</a:t>
            </a:r>
          </a:p>
        </p:txBody>
      </p:sp>
    </p:spTree>
    <p:extLst>
      <p:ext uri="{BB962C8B-B14F-4D97-AF65-F5344CB8AC3E}">
        <p14:creationId xmlns:p14="http://schemas.microsoft.com/office/powerpoint/2010/main" val="3726843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p:txBody>
          <a:bodyPr/>
          <a:lstStyle/>
          <a:p>
            <a:pPr marL="0" indent="0" algn="just" eaLnBrk="1" hangingPunct="1">
              <a:buFont typeface="Arial" charset="0"/>
              <a:buNone/>
            </a:pPr>
            <a:r>
              <a:rPr lang="en-GB" sz="2800" dirty="0" smtClean="0">
                <a:latin typeface="Book Antiqua" pitchFamily="18" charset="0"/>
              </a:rPr>
              <a:t>Article 5: Outdated definition of PE is another problem. The concept of PE depends upon Fixed Base or the place in COS country  where the assessee/seller performs.</a:t>
            </a:r>
          </a:p>
          <a:p>
            <a:pPr marL="0" indent="0" algn="just" eaLnBrk="1" hangingPunct="1">
              <a:buFont typeface="Arial" charset="0"/>
              <a:buNone/>
            </a:pPr>
            <a:r>
              <a:rPr lang="en-GB" sz="2800" dirty="0" smtClean="0">
                <a:latin typeface="Book Antiqua" pitchFamily="18" charset="0"/>
              </a:rPr>
              <a:t>Digital Economy makes Geographical boundaries irrelevant.  We have to find new principles.</a:t>
            </a:r>
          </a:p>
          <a:p>
            <a:pPr marL="0" indent="0" eaLnBrk="1" hangingPunct="1">
              <a:buFont typeface="Arial" charse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sp>
        <p:nvSpPr>
          <p:cNvPr id="61444" name="Rectangle 2"/>
          <p:cNvSpPr>
            <a:spLocks noGrp="1"/>
          </p:cNvSpPr>
          <p:nvPr>
            <p:ph type="title"/>
          </p:nvPr>
        </p:nvSpPr>
        <p:spPr/>
        <p:txBody>
          <a:bodyPr/>
          <a:lstStyle/>
          <a:p>
            <a:pPr eaLnBrk="1" hangingPunct="1"/>
            <a:r>
              <a:rPr lang="en-US" sz="3600" b="1" dirty="0" smtClean="0">
                <a:latin typeface="Book Antiqua" pitchFamily="18" charset="0"/>
              </a:rPr>
              <a:t>COR	COS 	Conflict</a:t>
            </a:r>
          </a:p>
        </p:txBody>
      </p:sp>
      <p:sp>
        <p:nvSpPr>
          <p:cNvPr id="6" name="Rectangle 5"/>
          <p:cNvSpPr/>
          <p:nvPr/>
        </p:nvSpPr>
        <p:spPr>
          <a:xfrm>
            <a:off x="7924800" y="2685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I.2.6</a:t>
            </a:r>
          </a:p>
        </p:txBody>
      </p:sp>
    </p:spTree>
    <p:extLst>
      <p:ext uri="{BB962C8B-B14F-4D97-AF65-F5344CB8AC3E}">
        <p14:creationId xmlns:p14="http://schemas.microsoft.com/office/powerpoint/2010/main" val="814004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a:xfrm>
            <a:off x="457200" y="304800"/>
            <a:ext cx="8229600" cy="914400"/>
          </a:xfrm>
        </p:spPr>
        <p:txBody>
          <a:bodyPr/>
          <a:lstStyle/>
          <a:p>
            <a:pPr eaLnBrk="1" hangingPunct="1"/>
            <a:r>
              <a:rPr lang="en-US" sz="3600" b="1" dirty="0" smtClean="0">
                <a:latin typeface="Book Antiqua" pitchFamily="18" charset="0"/>
              </a:rPr>
              <a:t>COR	COS	Conflict</a:t>
            </a:r>
          </a:p>
        </p:txBody>
      </p:sp>
      <p:sp>
        <p:nvSpPr>
          <p:cNvPr id="59394" name="Rectangle 3"/>
          <p:cNvSpPr>
            <a:spLocks noGrp="1"/>
          </p:cNvSpPr>
          <p:nvPr>
            <p:ph type="body" idx="4294967295"/>
          </p:nvPr>
        </p:nvSpPr>
        <p:spPr>
          <a:xfrm>
            <a:off x="381000" y="1295400"/>
            <a:ext cx="8153400" cy="4964113"/>
          </a:xfrm>
        </p:spPr>
        <p:txBody>
          <a:bodyPr/>
          <a:lstStyle/>
          <a:p>
            <a:pPr algn="just" eaLnBrk="1" hangingPunct="1">
              <a:buFont typeface="Arial" charset="0"/>
              <a:buNone/>
            </a:pPr>
            <a:r>
              <a:rPr lang="en-US" sz="2800" dirty="0" smtClean="0">
                <a:latin typeface="Book Antiqua" pitchFamily="18" charset="0"/>
              </a:rPr>
              <a:t>  </a:t>
            </a:r>
          </a:p>
          <a:p>
            <a:pPr algn="just" eaLnBrk="1" hangingPunct="1">
              <a:buFont typeface="Arial" panose="020B0604020202020204" pitchFamily="34" charset="0"/>
              <a:buChar char="•"/>
            </a:pPr>
            <a:r>
              <a:rPr lang="en-US" sz="2800" dirty="0" smtClean="0">
                <a:latin typeface="Book Antiqua" pitchFamily="18" charset="0"/>
              </a:rPr>
              <a:t>Article 7 : Business Income.</a:t>
            </a:r>
          </a:p>
          <a:p>
            <a:pPr algn="just" eaLnBrk="1" hangingPunct="1">
              <a:buFont typeface="Arial" panose="020B0604020202020204" pitchFamily="34" charset="0"/>
              <a:buChar char="•"/>
            </a:pPr>
            <a:r>
              <a:rPr lang="en-US" sz="2800" dirty="0" smtClean="0">
                <a:latin typeface="Book Antiqua" pitchFamily="18" charset="0"/>
              </a:rPr>
              <a:t>No PE. All taxing right to COR.</a:t>
            </a:r>
          </a:p>
          <a:p>
            <a:pPr algn="just" eaLnBrk="1" hangingPunct="1">
              <a:buFont typeface="Arial" panose="020B0604020202020204" pitchFamily="34" charset="0"/>
              <a:buChar char="•"/>
            </a:pPr>
            <a:r>
              <a:rPr lang="en-US" sz="2800" dirty="0" smtClean="0">
                <a:latin typeface="Book Antiqua" pitchFamily="18" charset="0"/>
              </a:rPr>
              <a:t>This is the main problem in Digital taxation.</a:t>
            </a:r>
          </a:p>
          <a:p>
            <a:pPr algn="just" eaLnBrk="1" hangingPunct="1">
              <a:buFont typeface="Arial" panose="020B0604020202020204" pitchFamily="34" charset="0"/>
              <a:buChar char="•"/>
            </a:pPr>
            <a:r>
              <a:rPr lang="en-US" sz="2800" dirty="0" smtClean="0">
                <a:latin typeface="Book Antiqua" pitchFamily="18" charset="0"/>
              </a:rPr>
              <a:t>When COS has a PE, profit attributable to PE  can be fully taxed in COS.</a:t>
            </a:r>
          </a:p>
          <a:p>
            <a:pPr algn="just" eaLnBrk="1" hangingPunct="1">
              <a:buFont typeface="Arial" panose="020B0604020202020204" pitchFamily="34" charset="0"/>
              <a:buChar char="•"/>
            </a:pPr>
            <a:r>
              <a:rPr lang="en-US" sz="2800" dirty="0" smtClean="0">
                <a:latin typeface="Book Antiqua" pitchFamily="18" charset="0"/>
              </a:rPr>
              <a:t>However, this attribution is entirely based on seller (FAR) and not at all on Buyer. Supply side gets all the taxing rights. Demand side gets no  taxing rights. </a:t>
            </a:r>
          </a:p>
          <a:p>
            <a:pPr algn="just" eaLnBrk="1" hangingPunct="1">
              <a:buFont typeface="Arial" charset="0"/>
              <a:buNone/>
            </a:pPr>
            <a:endParaRPr lang="en-US" sz="2800" dirty="0" smtClean="0">
              <a:latin typeface="Book Antiqua" pitchFamily="18" charset="0"/>
            </a:endParaRPr>
          </a:p>
        </p:txBody>
      </p:sp>
      <p:sp>
        <p:nvSpPr>
          <p:cNvPr id="59395" name="Rectangle 4"/>
          <p:cNvSpPr>
            <a:spLocks noChangeArrowheads="1"/>
          </p:cNvSpPr>
          <p:nvPr/>
        </p:nvSpPr>
        <p:spPr bwMode="auto">
          <a:xfrm>
            <a:off x="381000" y="6259513"/>
            <a:ext cx="8285163" cy="366712"/>
          </a:xfrm>
          <a:prstGeom prst="rect">
            <a:avLst/>
          </a:prstGeom>
          <a:noFill/>
          <a:ln w="9525">
            <a:noFill/>
            <a:miter lim="800000"/>
            <a:headEnd/>
            <a:tailEnd/>
          </a:ln>
        </p:spPr>
        <p:txBody>
          <a:bodyPr wrap="none">
            <a:spAutoFit/>
          </a:bodyPr>
          <a:lstStyle/>
          <a:p>
            <a:r>
              <a:rPr lang="en-US">
                <a:solidFill>
                  <a:srgbClr val="898989"/>
                </a:solidFill>
                <a:latin typeface="Book Antiqua" pitchFamily="18" charset="0"/>
              </a:rPr>
              <a:t>Digital Taxation                                                                                  Rashmin Sanghvi</a:t>
            </a:r>
          </a:p>
        </p:txBody>
      </p:sp>
      <p:sp>
        <p:nvSpPr>
          <p:cNvPr id="7" name="Rectangle 6"/>
          <p:cNvSpPr/>
          <p:nvPr/>
        </p:nvSpPr>
        <p:spPr>
          <a:xfrm>
            <a:off x="7924800" y="2685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I.2.7</a:t>
            </a:r>
          </a:p>
        </p:txBody>
      </p:sp>
    </p:spTree>
    <p:extLst>
      <p:ext uri="{BB962C8B-B14F-4D97-AF65-F5344CB8AC3E}">
        <p14:creationId xmlns:p14="http://schemas.microsoft.com/office/powerpoint/2010/main" val="1121894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p:txBody>
          <a:bodyPr/>
          <a:lstStyle/>
          <a:p>
            <a:pPr marL="0" indent="0" eaLnBrk="1" hangingPunct="1">
              <a:buFont typeface="Arial" charset="0"/>
              <a:buNone/>
            </a:pPr>
            <a:r>
              <a:rPr lang="en-US" sz="2800" smtClean="0">
                <a:latin typeface="Book Antiqua" pitchFamily="18" charset="0"/>
              </a:rPr>
              <a:t>Article 8 : Shipping &amp; Airline </a:t>
            </a:r>
          </a:p>
          <a:p>
            <a:pPr marL="0" indent="0" eaLnBrk="1" hangingPunct="1">
              <a:buFont typeface="Arial" charset="0"/>
              <a:buNone/>
            </a:pPr>
            <a:r>
              <a:rPr lang="en-US" sz="2800" smtClean="0">
                <a:latin typeface="Book Antiqua" pitchFamily="18" charset="0"/>
              </a:rPr>
              <a:t>Full taxing Right to COR. Country that pays fare                                                                                                                                                                                                                                                                                                                                                                                                                                                                                                                                                                                                                                                                               &amp; freight should have right to tax on lines similar to Digital Commerce Taxation.</a:t>
            </a:r>
          </a:p>
          <a:p>
            <a:pPr marL="0" indent="0" algn="just" eaLnBrk="1" hangingPunct="1">
              <a:buFont typeface="Arial" charset="0"/>
              <a:buNone/>
            </a:pPr>
            <a:endParaRPr lang="en-US" sz="2800" smtClean="0">
              <a:latin typeface="Book Antiqua" pitchFamily="18" charset="0"/>
            </a:endParaRPr>
          </a:p>
          <a:p>
            <a:pPr marL="0" indent="0" algn="just" eaLnBrk="1" hangingPunct="1">
              <a:buFont typeface="Arial" charset="0"/>
              <a:buNone/>
            </a:pPr>
            <a:r>
              <a:rPr lang="en-US" sz="2800" smtClean="0">
                <a:latin typeface="Book Antiqua" pitchFamily="18" charset="0"/>
              </a:rPr>
              <a:t>Article 12 : Royalty</a:t>
            </a:r>
          </a:p>
          <a:p>
            <a:pPr marL="0" indent="0" algn="just" eaLnBrk="1" hangingPunct="1">
              <a:buFont typeface="Arial" charset="0"/>
              <a:buNone/>
            </a:pPr>
            <a:r>
              <a:rPr lang="en-US" sz="2800" smtClean="0">
                <a:latin typeface="Book Antiqua" pitchFamily="18" charset="0"/>
              </a:rPr>
              <a:t>No taxing right for COS as per OECD model.</a:t>
            </a:r>
          </a:p>
        </p:txBody>
      </p:sp>
      <p:sp>
        <p:nvSpPr>
          <p:cNvPr id="69634" name="Title 2"/>
          <p:cNvSpPr>
            <a:spLocks noGrp="1"/>
          </p:cNvSpPr>
          <p:nvPr>
            <p:ph type="title"/>
          </p:nvPr>
        </p:nvSpPr>
        <p:spPr/>
        <p:txBody>
          <a:bodyPr/>
          <a:lstStyle/>
          <a:p>
            <a:r>
              <a:rPr lang="en-US" sz="3600" b="1" dirty="0">
                <a:latin typeface="Book Antiqua" pitchFamily="18" charset="0"/>
              </a:rPr>
              <a:t>COR	COS	Conflict</a:t>
            </a:r>
          </a:p>
        </p:txBody>
      </p:sp>
      <p:sp>
        <p:nvSpPr>
          <p:cNvPr id="4" name="Footer Placeholder 3"/>
          <p:cNvSpPr>
            <a:spLocks noGrp="1"/>
          </p:cNvSpPr>
          <p:nvPr>
            <p:ph type="ftr" sz="quarter" idx="11"/>
          </p:nvPr>
        </p:nvSpPr>
        <p:spPr/>
        <p:txBody>
          <a:bodyPr/>
          <a:lstStyle/>
          <a:p>
            <a:pPr>
              <a:defRPr/>
            </a:pPr>
            <a:r>
              <a:rPr lang="en-US" dirty="0" smtClean="0"/>
              <a:t>Digital Taxation                                                       Rashmin Sanghvi </a:t>
            </a:r>
            <a:endParaRPr lang="en-US" dirty="0"/>
          </a:p>
        </p:txBody>
      </p:sp>
      <p:sp>
        <p:nvSpPr>
          <p:cNvPr id="6" name="Rectangle 5"/>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I.2.8</a:t>
            </a:r>
          </a:p>
        </p:txBody>
      </p:sp>
    </p:spTree>
    <p:extLst>
      <p:ext uri="{BB962C8B-B14F-4D97-AF65-F5344CB8AC3E}">
        <p14:creationId xmlns:p14="http://schemas.microsoft.com/office/powerpoint/2010/main" val="256646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1"/>
          <p:cNvSpPr>
            <a:spLocks noGrp="1"/>
          </p:cNvSpPr>
          <p:nvPr>
            <p:ph idx="1"/>
          </p:nvPr>
        </p:nvSpPr>
        <p:spPr>
          <a:xfrm>
            <a:off x="762000" y="1676400"/>
            <a:ext cx="7772400" cy="4419600"/>
          </a:xfrm>
        </p:spPr>
        <p:txBody>
          <a:bodyPr/>
          <a:lstStyle/>
          <a:p>
            <a:pPr marL="0" indent="0" algn="just" eaLnBrk="1" hangingPunct="1">
              <a:buFont typeface="Arial" charset="0"/>
              <a:buNone/>
              <a:defRPr/>
            </a:pPr>
            <a:r>
              <a:rPr lang="en-US" sz="2800" dirty="0">
                <a:latin typeface="Book Antiqua" pitchFamily="18" charset="0"/>
              </a:rPr>
              <a:t>Article 13 : Capital gains </a:t>
            </a:r>
          </a:p>
          <a:p>
            <a:pPr marL="0" indent="0" algn="just" eaLnBrk="1" hangingPunct="1">
              <a:buFont typeface="Arial" charset="0"/>
              <a:buNone/>
              <a:defRPr/>
            </a:pPr>
            <a:r>
              <a:rPr lang="en-US" sz="2800" dirty="0">
                <a:latin typeface="Book Antiqua" pitchFamily="18" charset="0"/>
              </a:rPr>
              <a:t>US insists all rights to COR. </a:t>
            </a:r>
          </a:p>
          <a:p>
            <a:pPr marL="0" indent="0" algn="just" eaLnBrk="1" hangingPunct="1">
              <a:buFont typeface="Arial" charset="0"/>
              <a:buNone/>
              <a:defRPr/>
            </a:pPr>
            <a:r>
              <a:rPr lang="en-US" sz="2800" dirty="0">
                <a:latin typeface="Book Antiqua" pitchFamily="18" charset="0"/>
              </a:rPr>
              <a:t>OECD - barring immovable property etc.- to be taxed in COR. This enabled whole tax planning under </a:t>
            </a:r>
            <a:r>
              <a:rPr lang="en-US" sz="2800" b="1" dirty="0">
                <a:latin typeface="Book Antiqua" pitchFamily="18" charset="0"/>
              </a:rPr>
              <a:t>India Mauritius </a:t>
            </a:r>
            <a:r>
              <a:rPr lang="en-US" sz="2800" dirty="0">
                <a:latin typeface="Book Antiqua" pitchFamily="18" charset="0"/>
              </a:rPr>
              <a:t>DTA &amp; </a:t>
            </a:r>
            <a:r>
              <a:rPr lang="en-US" sz="2800" b="1" dirty="0">
                <a:latin typeface="Book Antiqua" pitchFamily="18" charset="0"/>
              </a:rPr>
              <a:t>India- Singapore </a:t>
            </a:r>
            <a:r>
              <a:rPr lang="en-US" sz="2800" dirty="0">
                <a:latin typeface="Book Antiqua" pitchFamily="18" charset="0"/>
              </a:rPr>
              <a:t>DTA.</a:t>
            </a:r>
          </a:p>
          <a:p>
            <a:pPr marL="0" indent="0" algn="just" eaLnBrk="1" hangingPunct="1">
              <a:buFont typeface="Arial" charset="0"/>
              <a:buNone/>
              <a:defRPr/>
            </a:pPr>
            <a:endParaRPr lang="en-US" sz="2800" dirty="0">
              <a:latin typeface="Book Antiqua" pitchFamily="18" charset="0"/>
            </a:endParaRPr>
          </a:p>
          <a:p>
            <a:pPr marL="514350" indent="-514350" algn="just" eaLnBrk="1" hangingPunct="1">
              <a:buFont typeface="Arial" charset="0"/>
              <a:buNone/>
              <a:defRPr/>
            </a:pPr>
            <a:r>
              <a:rPr lang="en-US" sz="2800" dirty="0">
                <a:latin typeface="Book Antiqua" pitchFamily="18" charset="0"/>
              </a:rPr>
              <a:t>Article 14 : FTS  </a:t>
            </a:r>
          </a:p>
          <a:p>
            <a:pPr marL="514350" indent="-514350" algn="just" eaLnBrk="1" hangingPunct="1">
              <a:buFont typeface="Arial" charset="0"/>
              <a:buNone/>
              <a:defRPr/>
            </a:pPr>
            <a:r>
              <a:rPr lang="en-US" sz="2800" dirty="0">
                <a:latin typeface="Book Antiqua" pitchFamily="18" charset="0"/>
              </a:rPr>
              <a:t>OECD abolished the article - No right to COS.</a:t>
            </a:r>
          </a:p>
          <a:p>
            <a:pPr marL="514350" indent="-514350" algn="just" eaLnBrk="1" hangingPunct="1">
              <a:buFont typeface="Arial" charset="0"/>
              <a:buNone/>
              <a:defRPr/>
            </a:pPr>
            <a:endParaRPr lang="en-US" sz="2800" dirty="0">
              <a:latin typeface="Book Antiqua" pitchFamily="18" charset="0"/>
            </a:endParaRPr>
          </a:p>
          <a:p>
            <a:pPr marL="514350" indent="-514350" eaLnBrk="1" hangingPunct="1">
              <a:buFont typeface="Arial" charset="0"/>
              <a:buNone/>
              <a:defRPr/>
            </a:pPr>
            <a:endParaRPr lang="en-US" dirty="0"/>
          </a:p>
        </p:txBody>
      </p:sp>
      <p:sp>
        <p:nvSpPr>
          <p:cNvPr id="71682"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cs typeface="Arial" charset="0"/>
              </a:rPr>
              <a:t>Digital Taxation                                                       Rashmin Sanghvi </a:t>
            </a:r>
          </a:p>
        </p:txBody>
      </p:sp>
      <p:sp>
        <p:nvSpPr>
          <p:cNvPr id="71684" name="Title 2"/>
          <p:cNvSpPr>
            <a:spLocks noGrp="1"/>
          </p:cNvSpPr>
          <p:nvPr>
            <p:ph type="title"/>
          </p:nvPr>
        </p:nvSpPr>
        <p:spPr/>
        <p:txBody>
          <a:bodyPr/>
          <a:lstStyle/>
          <a:p>
            <a:pPr eaLnBrk="1" hangingPunct="1"/>
            <a:r>
              <a:rPr lang="en-US" sz="3600" b="1" dirty="0">
                <a:latin typeface="Book Antiqua" pitchFamily="18" charset="0"/>
              </a:rPr>
              <a:t>COR	COS	Conflict</a:t>
            </a:r>
            <a:endParaRPr lang="en-US" sz="3600" b="1" dirty="0" smtClean="0">
              <a:latin typeface="Book Antiqua" pitchFamily="18" charset="0"/>
            </a:endParaRPr>
          </a:p>
        </p:txBody>
      </p:sp>
      <p:sp>
        <p:nvSpPr>
          <p:cNvPr id="6" name="Rectangle 5"/>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I.2.9</a:t>
            </a:r>
          </a:p>
        </p:txBody>
      </p:sp>
    </p:spTree>
    <p:extLst>
      <p:ext uri="{BB962C8B-B14F-4D97-AF65-F5344CB8AC3E}">
        <p14:creationId xmlns:p14="http://schemas.microsoft.com/office/powerpoint/2010/main" val="2362061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en-US" sz="3600" b="1" dirty="0" smtClean="0">
                <a:latin typeface="Book Antiqua" pitchFamily="18" charset="0"/>
              </a:rPr>
              <a:t>II. CONTENTS</a:t>
            </a:r>
          </a:p>
        </p:txBody>
      </p:sp>
      <p:sp>
        <p:nvSpPr>
          <p:cNvPr id="142339" name="Rectangle 3"/>
          <p:cNvSpPr>
            <a:spLocks noGrp="1"/>
          </p:cNvSpPr>
          <p:nvPr>
            <p:ph type="body" idx="1"/>
          </p:nvPr>
        </p:nvSpPr>
        <p:spPr>
          <a:xfrm>
            <a:off x="304800" y="1219200"/>
            <a:ext cx="8382000" cy="4419600"/>
          </a:xfrm>
        </p:spPr>
        <p:txBody>
          <a:bodyPr/>
          <a:lstStyle/>
          <a:p>
            <a:pPr marL="0" indent="0">
              <a:buFont typeface="Arial" charset="0"/>
              <a:buNone/>
              <a:defRPr/>
            </a:pPr>
            <a:endParaRPr lang="en-US" sz="2800" dirty="0">
              <a:latin typeface="Book Antiqua" pitchFamily="18" charset="0"/>
            </a:endParaRPr>
          </a:p>
          <a:p>
            <a:pPr marL="0" indent="0">
              <a:buFont typeface="Arial" charset="0"/>
              <a:buNone/>
              <a:defRPr/>
            </a:pPr>
            <a:endParaRPr lang="en-US" sz="2800" dirty="0">
              <a:latin typeface="Book Antiqua" pitchFamily="18" charset="0"/>
            </a:endParaRPr>
          </a:p>
        </p:txBody>
      </p:sp>
      <p:sp>
        <p:nvSpPr>
          <p:cNvPr id="4" name="Slide Number Placeholder 3"/>
          <p:cNvSpPr txBox="1">
            <a:spLocks noGrp="1"/>
          </p:cNvSpPr>
          <p:nvPr/>
        </p:nvSpPr>
        <p:spPr>
          <a:xfrm>
            <a:off x="6629400" y="228600"/>
            <a:ext cx="2133600" cy="365125"/>
          </a:xfrm>
          <a:prstGeom prst="rect">
            <a:avLst/>
          </a:prstGeom>
          <a:noFill/>
        </p:spPr>
        <p:txBody>
          <a:bodyPr anchor="ctr"/>
          <a:lstStyle/>
          <a:p>
            <a:pPr algn="r" fontAlgn="auto">
              <a:spcBef>
                <a:spcPts val="0"/>
              </a:spcBef>
              <a:spcAft>
                <a:spcPts val="0"/>
              </a:spcAft>
              <a:defRPr/>
            </a:pPr>
            <a:r>
              <a:rPr lang="en-US" sz="2000" dirty="0" smtClean="0">
                <a:solidFill>
                  <a:schemeClr val="tx1">
                    <a:tint val="75000"/>
                  </a:schemeClr>
                </a:solidFill>
                <a:latin typeface="Book Antiqua" panose="02040602050305030304" pitchFamily="18" charset="0"/>
                <a:cs typeface="+mn-cs"/>
              </a:rPr>
              <a:t>I.1.</a:t>
            </a:r>
            <a:fld id="{968885C8-DC50-424B-853C-11CA02461637}" type="slidenum">
              <a:rPr lang="en-US" sz="2000" smtClean="0">
                <a:solidFill>
                  <a:schemeClr val="tx1">
                    <a:tint val="75000"/>
                  </a:schemeClr>
                </a:solidFill>
                <a:latin typeface="Book Antiqua" panose="02040602050305030304" pitchFamily="18" charset="0"/>
                <a:cs typeface="+mn-cs"/>
              </a:rPr>
              <a:pPr algn="r" fontAlgn="auto">
                <a:spcBef>
                  <a:spcPts val="0"/>
                </a:spcBef>
                <a:spcAft>
                  <a:spcPts val="0"/>
                </a:spcAft>
                <a:defRPr/>
              </a:pPr>
              <a:t>3</a:t>
            </a:fld>
            <a:endParaRPr lang="en-US" sz="2000" dirty="0">
              <a:solidFill>
                <a:schemeClr val="tx1">
                  <a:tint val="75000"/>
                </a:schemeClr>
              </a:solidFill>
              <a:latin typeface="Book Antiqua" panose="02040602050305030304" pitchFamily="18" charset="0"/>
              <a:cs typeface="+mn-cs"/>
            </a:endParaRPr>
          </a:p>
        </p:txBody>
      </p:sp>
      <p:sp>
        <p:nvSpPr>
          <p:cNvPr id="19460"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dirty="0">
                <a:solidFill>
                  <a:srgbClr val="898989"/>
                </a:solidFill>
                <a:latin typeface="Book Antiqua" pitchFamily="18" charset="0"/>
              </a:rPr>
              <a:t>Digital Taxation                                                    		 Rashmin Sanghvi	</a:t>
            </a:r>
          </a:p>
        </p:txBody>
      </p:sp>
      <p:graphicFrame>
        <p:nvGraphicFramePr>
          <p:cNvPr id="6" name="Table 5"/>
          <p:cNvGraphicFramePr>
            <a:graphicFrameLocks noGrp="1"/>
          </p:cNvGraphicFramePr>
          <p:nvPr>
            <p:extLst>
              <p:ext uri="{D42A27DB-BD31-4B8C-83A1-F6EECF244321}">
                <p14:modId xmlns:p14="http://schemas.microsoft.com/office/powerpoint/2010/main" val="2921622394"/>
              </p:ext>
            </p:extLst>
          </p:nvPr>
        </p:nvGraphicFramePr>
        <p:xfrm>
          <a:off x="533400" y="1397000"/>
          <a:ext cx="8229600" cy="4663440"/>
        </p:xfrm>
        <a:graphic>
          <a:graphicData uri="http://schemas.openxmlformats.org/drawingml/2006/table">
            <a:tbl>
              <a:tblPr firstRow="1" bandRow="1">
                <a:tableStyleId>{2D5ABB26-0587-4C30-8999-92F81FD0307C}</a:tableStyleId>
              </a:tblPr>
              <a:tblGrid>
                <a:gridCol w="459277"/>
                <a:gridCol w="4106789"/>
                <a:gridCol w="3663534"/>
              </a:tblGrid>
              <a:tr h="370840">
                <a:tc>
                  <a:txBody>
                    <a:bodyPr/>
                    <a:lstStyle/>
                    <a:p>
                      <a:r>
                        <a:rPr lang="en-IN" sz="2000" dirty="0" smtClean="0">
                          <a:latin typeface="Book Antiqua" panose="02040602050305030304" pitchFamily="18" charset="0"/>
                        </a:rPr>
                        <a:t>5.</a:t>
                      </a:r>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Global Trends</a:t>
                      </a:r>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(i)   Business </a:t>
                      </a:r>
                      <a:endParaRPr lang="en-IN" sz="2000" dirty="0">
                        <a:latin typeface="Book Antiqua" panose="02040602050305030304" pitchFamily="18" charset="0"/>
                      </a:endParaRPr>
                    </a:p>
                  </a:txBody>
                  <a:tcPr/>
                </a:tc>
              </a:tr>
              <a:tr h="370840">
                <a:tc>
                  <a:txBody>
                    <a:bodyPr/>
                    <a:lstStyle/>
                    <a:p>
                      <a:endParaRPr lang="en-IN" sz="2000" dirty="0">
                        <a:latin typeface="Book Antiqua" panose="02040602050305030304" pitchFamily="18" charset="0"/>
                      </a:endParaRPr>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(ii)  Technology</a:t>
                      </a:r>
                      <a:endParaRPr lang="en-IN" sz="2000" dirty="0">
                        <a:latin typeface="Book Antiqua" panose="02040602050305030304" pitchFamily="18" charset="0"/>
                      </a:endParaRPr>
                    </a:p>
                  </a:txBody>
                  <a:tcPr/>
                </a:tc>
              </a:tr>
              <a:tr h="370840">
                <a:tc>
                  <a:txBody>
                    <a:bodyPr/>
                    <a:lstStyle/>
                    <a:p>
                      <a:r>
                        <a:rPr lang="en-IN" sz="2000" dirty="0" smtClean="0">
                          <a:latin typeface="Book Antiqua" panose="02040602050305030304" pitchFamily="18" charset="0"/>
                        </a:rPr>
                        <a:t>6.</a:t>
                      </a:r>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Global Trends in Law</a:t>
                      </a:r>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(i)   Chronology</a:t>
                      </a:r>
                      <a:endParaRPr lang="en-IN" sz="2000" dirty="0">
                        <a:latin typeface="Book Antiqua" panose="02040602050305030304" pitchFamily="18" charset="0"/>
                      </a:endParaRPr>
                    </a:p>
                  </a:txBody>
                  <a:tcPr/>
                </a:tc>
              </a:tr>
              <a:tr h="370840">
                <a:tc>
                  <a:txBody>
                    <a:bodyPr/>
                    <a:lstStyle/>
                    <a:p>
                      <a:endParaRPr lang="en-IN" sz="2000" dirty="0">
                        <a:latin typeface="Book Antiqua" panose="02040602050305030304" pitchFamily="18" charset="0"/>
                      </a:endParaRPr>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(ii)  Issues</a:t>
                      </a:r>
                      <a:endParaRPr lang="en-IN" sz="2000" dirty="0">
                        <a:latin typeface="Book Antiqua" panose="02040602050305030304" pitchFamily="18" charset="0"/>
                      </a:endParaRPr>
                    </a:p>
                  </a:txBody>
                  <a:tcPr/>
                </a:tc>
              </a:tr>
              <a:tr h="370840">
                <a:tc>
                  <a:txBody>
                    <a:bodyPr/>
                    <a:lstStyle/>
                    <a:p>
                      <a:endParaRPr lang="en-IN"/>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(iii)  Tax War between USA &amp; </a:t>
                      </a:r>
                    </a:p>
                    <a:p>
                      <a:r>
                        <a:rPr lang="en-IN" sz="2000" dirty="0" smtClean="0">
                          <a:latin typeface="Book Antiqua" panose="02040602050305030304" pitchFamily="18" charset="0"/>
                        </a:rPr>
                        <a:t>        Rest</a:t>
                      </a:r>
                      <a:r>
                        <a:rPr lang="en-IN" sz="2000" baseline="0" dirty="0" smtClean="0">
                          <a:latin typeface="Book Antiqua" panose="02040602050305030304" pitchFamily="18" charset="0"/>
                        </a:rPr>
                        <a:t> of the world</a:t>
                      </a:r>
                      <a:endParaRPr lang="en-IN" sz="2000" dirty="0">
                        <a:latin typeface="Book Antiqua" panose="02040602050305030304" pitchFamily="18" charset="0"/>
                      </a:endParaRPr>
                    </a:p>
                  </a:txBody>
                  <a:tcPr/>
                </a:tc>
              </a:tr>
              <a:tr h="370840">
                <a:tc>
                  <a:txBody>
                    <a:bodyPr/>
                    <a:lstStyle/>
                    <a:p>
                      <a:endParaRPr lang="en-IN" dirty="0"/>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(iv)  US Unilateralism</a:t>
                      </a:r>
                      <a:r>
                        <a:rPr lang="en-IN" sz="2000" baseline="0" dirty="0" smtClean="0">
                          <a:latin typeface="Book Antiqua" panose="02040602050305030304" pitchFamily="18" charset="0"/>
                        </a:rPr>
                        <a:t> </a:t>
                      </a:r>
                      <a:endParaRPr lang="en-IN" sz="2000" dirty="0">
                        <a:latin typeface="Book Antiqua" panose="02040602050305030304" pitchFamily="18" charset="0"/>
                      </a:endParaRPr>
                    </a:p>
                  </a:txBody>
                  <a:tcPr/>
                </a:tc>
              </a:tr>
              <a:tr h="370840">
                <a:tc>
                  <a:txBody>
                    <a:bodyPr/>
                    <a:lstStyle/>
                    <a:p>
                      <a:endParaRPr lang="en-IN" sz="2000" dirty="0">
                        <a:latin typeface="Book Antiqua" panose="02040602050305030304" pitchFamily="18" charset="0"/>
                      </a:endParaRPr>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(v)   OECD </a:t>
                      </a:r>
                      <a:endParaRPr lang="en-IN" sz="2000" dirty="0">
                        <a:latin typeface="Book Antiqua" panose="02040602050305030304" pitchFamily="18" charset="0"/>
                      </a:endParaRPr>
                    </a:p>
                  </a:txBody>
                  <a:tcPr/>
                </a:tc>
              </a:tr>
              <a:tr h="370840">
                <a:tc>
                  <a:txBody>
                    <a:bodyPr/>
                    <a:lstStyle/>
                    <a:p>
                      <a:endParaRPr lang="en-IN" sz="2000" dirty="0">
                        <a:latin typeface="Book Antiqua" panose="02040602050305030304" pitchFamily="18" charset="0"/>
                      </a:endParaRPr>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(vi)   India</a:t>
                      </a:r>
                      <a:endParaRPr lang="en-IN" sz="2000" dirty="0">
                        <a:latin typeface="Book Antiqua" panose="02040602050305030304" pitchFamily="18" charset="0"/>
                      </a:endParaRPr>
                    </a:p>
                  </a:txBody>
                  <a:tcPr/>
                </a:tc>
              </a:tr>
              <a:tr h="370840">
                <a:tc>
                  <a:txBody>
                    <a:bodyPr/>
                    <a:lstStyle/>
                    <a:p>
                      <a:endParaRPr lang="en-IN" sz="2000" dirty="0">
                        <a:latin typeface="Book Antiqua" panose="02040602050305030304" pitchFamily="18" charset="0"/>
                      </a:endParaRPr>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(vii)  EU</a:t>
                      </a:r>
                      <a:endParaRPr lang="en-IN" sz="2000" dirty="0">
                        <a:latin typeface="Book Antiqua" panose="02040602050305030304" pitchFamily="18" charset="0"/>
                      </a:endParaRPr>
                    </a:p>
                  </a:txBody>
                  <a:tcPr/>
                </a:tc>
              </a:tr>
              <a:tr h="370840">
                <a:tc>
                  <a:txBody>
                    <a:bodyPr/>
                    <a:lstStyle/>
                    <a:p>
                      <a:endParaRPr lang="en-IN" sz="2000" dirty="0">
                        <a:latin typeface="Book Antiqua" panose="02040602050305030304" pitchFamily="18" charset="0"/>
                      </a:endParaRPr>
                    </a:p>
                  </a:txBody>
                  <a:tcPr/>
                </a:tc>
                <a:tc>
                  <a:txBody>
                    <a:bodyPr/>
                    <a:lstStyle/>
                    <a:p>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(viii) Others</a:t>
                      </a:r>
                      <a:endParaRPr lang="en-IN" sz="2000" dirty="0">
                        <a:latin typeface="Book Antiqua" panose="02040602050305030304" pitchFamily="18" charset="0"/>
                      </a:endParaRPr>
                    </a:p>
                  </a:txBody>
                  <a:tcPr/>
                </a:tc>
              </a:tr>
              <a:tr h="370840">
                <a:tc>
                  <a:txBody>
                    <a:bodyPr/>
                    <a:lstStyle/>
                    <a:p>
                      <a:r>
                        <a:rPr lang="en-IN" sz="2000" dirty="0" smtClean="0">
                          <a:latin typeface="Book Antiqua" panose="02040602050305030304" pitchFamily="18" charset="0"/>
                        </a:rPr>
                        <a:t>7.</a:t>
                      </a:r>
                      <a:endParaRPr lang="en-IN" sz="2000" dirty="0">
                        <a:latin typeface="Book Antiqua" panose="02040602050305030304" pitchFamily="18" charset="0"/>
                      </a:endParaRPr>
                    </a:p>
                  </a:txBody>
                  <a:tcPr/>
                </a:tc>
                <a:tc>
                  <a:txBody>
                    <a:bodyPr/>
                    <a:lstStyle/>
                    <a:p>
                      <a:r>
                        <a:rPr lang="en-IN" sz="2000" dirty="0" smtClean="0">
                          <a:latin typeface="Book Antiqua" panose="02040602050305030304" pitchFamily="18" charset="0"/>
                        </a:rPr>
                        <a:t>Future of International Tax War</a:t>
                      </a:r>
                      <a:endParaRPr lang="en-IN" sz="2000" dirty="0">
                        <a:latin typeface="Book Antiqua" panose="02040602050305030304" pitchFamily="18" charset="0"/>
                      </a:endParaRPr>
                    </a:p>
                  </a:txBody>
                  <a:tcPr/>
                </a:tc>
                <a:tc>
                  <a:txBody>
                    <a:bodyPr/>
                    <a:lstStyle/>
                    <a:p>
                      <a:endParaRPr lang="en-IN" sz="2000" dirty="0">
                        <a:latin typeface="Book Antiqua" panose="0204060205030503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sz="2800" dirty="0" smtClean="0">
              <a:latin typeface="Book Antiqua" panose="02040602050305030304" pitchFamily="18" charset="0"/>
            </a:endParaRPr>
          </a:p>
          <a:p>
            <a:pPr algn="just"/>
            <a:r>
              <a:rPr lang="en-IN" sz="2800" smtClean="0">
                <a:latin typeface="Book Antiqua" panose="02040602050305030304" pitchFamily="18" charset="0"/>
              </a:rPr>
              <a:t>This </a:t>
            </a:r>
            <a:r>
              <a:rPr lang="en-IN" sz="2800" smtClean="0">
                <a:latin typeface="Book Antiqua" panose="02040602050305030304" pitchFamily="18" charset="0"/>
              </a:rPr>
              <a:t>conflict has </a:t>
            </a:r>
            <a:r>
              <a:rPr lang="en-IN" sz="2800" dirty="0" smtClean="0">
                <a:latin typeface="Book Antiqua" panose="02040602050305030304" pitchFamily="18" charset="0"/>
              </a:rPr>
              <a:t>a long history since League of Nation days.</a:t>
            </a:r>
          </a:p>
          <a:p>
            <a:pPr algn="just"/>
            <a:r>
              <a:rPr lang="en-IN" sz="2800" dirty="0" smtClean="0">
                <a:latin typeface="Book Antiqua" panose="02040602050305030304" pitchFamily="18" charset="0"/>
              </a:rPr>
              <a:t>For several reasons developing countries have not realised their own losses.</a:t>
            </a:r>
            <a:endParaRPr lang="en-IN" sz="2800" dirty="0">
              <a:latin typeface="Book Antiqua" panose="02040602050305030304" pitchFamily="18" charset="0"/>
            </a:endParaRPr>
          </a:p>
        </p:txBody>
      </p:sp>
      <p:sp>
        <p:nvSpPr>
          <p:cNvPr id="3" name="Title 2"/>
          <p:cNvSpPr>
            <a:spLocks noGrp="1"/>
          </p:cNvSpPr>
          <p:nvPr>
            <p:ph type="title"/>
          </p:nvPr>
        </p:nvSpPr>
        <p:spPr/>
        <p:txBody>
          <a:bodyPr/>
          <a:lstStyle/>
          <a:p>
            <a:r>
              <a:rPr lang="en-US" sz="3600" b="1" dirty="0">
                <a:latin typeface="Book Antiqua" pitchFamily="18" charset="0"/>
              </a:rPr>
              <a:t>COR	COS	Conflict</a:t>
            </a:r>
            <a:endParaRPr lang="en-IN" sz="3600" dirty="0"/>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I.2.10</a:t>
            </a:r>
          </a:p>
        </p:txBody>
      </p:sp>
    </p:spTree>
    <p:extLst>
      <p:ext uri="{BB962C8B-B14F-4D97-AF65-F5344CB8AC3E}">
        <p14:creationId xmlns:p14="http://schemas.microsoft.com/office/powerpoint/2010/main" val="375362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525962"/>
          </a:xfrm>
        </p:spPr>
        <p:txBody>
          <a:bodyPr/>
          <a:lstStyle/>
          <a:p>
            <a:pPr marL="514350" indent="-514350">
              <a:buFont typeface="+mj-lt"/>
              <a:buAutoNum type="arabicPeriod"/>
              <a:defRPr/>
            </a:pPr>
            <a:r>
              <a:rPr lang="en-US" sz="2800" dirty="0">
                <a:latin typeface="Book Antiqua" panose="02040602050305030304" pitchFamily="18" charset="0"/>
              </a:rPr>
              <a:t>User Participation.</a:t>
            </a:r>
          </a:p>
          <a:p>
            <a:pPr marL="514350" indent="-514350">
              <a:buFont typeface="+mj-lt"/>
              <a:buAutoNum type="arabicPeriod"/>
              <a:defRPr/>
            </a:pPr>
            <a:r>
              <a:rPr lang="en-US" sz="2800" dirty="0">
                <a:latin typeface="Book Antiqua" panose="02040602050305030304" pitchFamily="18" charset="0"/>
              </a:rPr>
              <a:t>Marketing Intangibles</a:t>
            </a:r>
          </a:p>
          <a:p>
            <a:pPr marL="514350" indent="-514350">
              <a:buFont typeface="+mj-lt"/>
              <a:buAutoNum type="arabicPeriod"/>
              <a:defRPr/>
            </a:pPr>
            <a:r>
              <a:rPr lang="en-US" sz="2800" dirty="0">
                <a:latin typeface="Book Antiqua" panose="02040602050305030304" pitchFamily="18" charset="0"/>
              </a:rPr>
              <a:t>Significant Economic Presence. Turnover + digital presence in COM.</a:t>
            </a:r>
          </a:p>
          <a:p>
            <a:pPr marL="0" indent="0">
              <a:buFont typeface="Arial" charset="0"/>
              <a:buNone/>
              <a:defRPr/>
            </a:pPr>
            <a:r>
              <a:rPr lang="en-US" sz="2800" dirty="0">
                <a:latin typeface="Book Antiqua" panose="02040602050305030304" pitchFamily="18" charset="0"/>
              </a:rPr>
              <a:t>     OBP clarifies that- </a:t>
            </a:r>
          </a:p>
          <a:p>
            <a:pPr marL="0" indent="0">
              <a:buFont typeface="Arial" charset="0"/>
              <a:buNone/>
              <a:defRPr/>
            </a:pPr>
            <a:r>
              <a:rPr lang="en-US" sz="2800" dirty="0">
                <a:latin typeface="Book Antiqua" panose="02040602050305030304" pitchFamily="18" charset="0"/>
              </a:rPr>
              <a:t> It is not recommending any one proposal. It is   presenting 3 different proposals. After full discussion the most suitable proposal may be included in final report for BEPS Action One.</a:t>
            </a:r>
          </a:p>
        </p:txBody>
      </p:sp>
      <p:sp>
        <p:nvSpPr>
          <p:cNvPr id="162818" name="Title 2"/>
          <p:cNvSpPr>
            <a:spLocks noGrp="1"/>
          </p:cNvSpPr>
          <p:nvPr>
            <p:ph type="title"/>
          </p:nvPr>
        </p:nvSpPr>
        <p:spPr/>
        <p:txBody>
          <a:bodyPr/>
          <a:lstStyle/>
          <a:p>
            <a:r>
              <a:rPr lang="en-US" sz="3600" b="1" dirty="0">
                <a:latin typeface="Book Antiqua" pitchFamily="18" charset="0"/>
              </a:rPr>
              <a:t>BEPS - 3 Proposals</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a:t>
            </a:r>
          </a:p>
        </p:txBody>
      </p:sp>
    </p:spTree>
    <p:extLst>
      <p:ext uri="{BB962C8B-B14F-4D97-AF65-F5344CB8AC3E}">
        <p14:creationId xmlns:p14="http://schemas.microsoft.com/office/powerpoint/2010/main" val="1567372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Content Placeholder 1"/>
          <p:cNvSpPr>
            <a:spLocks noGrp="1"/>
          </p:cNvSpPr>
          <p:nvPr>
            <p:ph idx="1"/>
          </p:nvPr>
        </p:nvSpPr>
        <p:spPr/>
        <p:txBody>
          <a:bodyPr/>
          <a:lstStyle/>
          <a:p>
            <a:pPr marL="514350" indent="-514350">
              <a:buFont typeface="Calibri" pitchFamily="34" charset="0"/>
              <a:buAutoNum type="arabicPeriod"/>
            </a:pPr>
            <a:r>
              <a:rPr lang="en-US" sz="2800" dirty="0">
                <a:latin typeface="Book Antiqua" pitchFamily="18" charset="0"/>
              </a:rPr>
              <a:t>Proposal is on the lines that Profit Attribution will depend exclusively on the Supply Side. They have proposed no weightage to the Demand Side.</a:t>
            </a:r>
          </a:p>
          <a:p>
            <a:pPr marL="514350" indent="-514350">
              <a:buFont typeface="Calibri" pitchFamily="34" charset="0"/>
              <a:buAutoNum type="arabicPeriod"/>
            </a:pPr>
            <a:r>
              <a:rPr lang="en-US" sz="2800" dirty="0">
                <a:latin typeface="Book Antiqua" pitchFamily="18" charset="0"/>
              </a:rPr>
              <a:t>So far, OECD talked only of FAR – fractions, Assets &amp; Risks. Now for the 1</a:t>
            </a:r>
            <a:r>
              <a:rPr lang="en-US" sz="2800" baseline="30000" dirty="0">
                <a:latin typeface="Book Antiqua" pitchFamily="18" charset="0"/>
              </a:rPr>
              <a:t>st</a:t>
            </a:r>
            <a:r>
              <a:rPr lang="en-US" sz="2800" dirty="0">
                <a:latin typeface="Book Antiqua" pitchFamily="18" charset="0"/>
              </a:rPr>
              <a:t> time they have talked of FARM. – Functions, Assets, Risks &amp; Marketing.</a:t>
            </a:r>
          </a:p>
        </p:txBody>
      </p:sp>
      <p:sp>
        <p:nvSpPr>
          <p:cNvPr id="166914" name="Title 2"/>
          <p:cNvSpPr>
            <a:spLocks noGrp="1"/>
          </p:cNvSpPr>
          <p:nvPr>
            <p:ph type="title"/>
          </p:nvPr>
        </p:nvSpPr>
        <p:spPr/>
        <p:txBody>
          <a:bodyPr/>
          <a:lstStyle/>
          <a:p>
            <a:r>
              <a:rPr lang="en-US" sz="3600" b="1" dirty="0">
                <a:latin typeface="Book Antiqua" pitchFamily="18" charset="0"/>
              </a:rPr>
              <a:t>BEPS Action One Proposals </a:t>
            </a:r>
            <a:br>
              <a:rPr lang="en-US" sz="3600" b="1" dirty="0">
                <a:latin typeface="Book Antiqua" pitchFamily="18" charset="0"/>
              </a:rPr>
            </a:br>
            <a:r>
              <a:rPr lang="en-US" sz="3600" b="1" dirty="0">
                <a:latin typeface="Book Antiqua" pitchFamily="18" charset="0"/>
              </a:rPr>
              <a:t>Public Consultation Document.</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15200" y="274637"/>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I.3.2</a:t>
            </a:r>
          </a:p>
        </p:txBody>
      </p:sp>
    </p:spTree>
    <p:extLst>
      <p:ext uri="{BB962C8B-B14F-4D97-AF65-F5344CB8AC3E}">
        <p14:creationId xmlns:p14="http://schemas.microsoft.com/office/powerpoint/2010/main" val="406454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Content Placeholder 1"/>
          <p:cNvSpPr>
            <a:spLocks noGrp="1"/>
          </p:cNvSpPr>
          <p:nvPr>
            <p:ph idx="1"/>
          </p:nvPr>
        </p:nvSpPr>
        <p:spPr>
          <a:xfrm>
            <a:off x="914400" y="1600200"/>
            <a:ext cx="7772400" cy="4525963"/>
          </a:xfrm>
        </p:spPr>
        <p:txBody>
          <a:bodyPr/>
          <a:lstStyle/>
          <a:p>
            <a:pPr marL="0" indent="0" algn="just">
              <a:buFont typeface="Arial" charset="0"/>
              <a:buNone/>
            </a:pPr>
            <a:r>
              <a:rPr lang="en-US" sz="2800" dirty="0">
                <a:latin typeface="Book Antiqua" pitchFamily="18" charset="0"/>
              </a:rPr>
              <a:t>Once FAR is modified to FARM have they taken  care of Market side or Supply Side?</a:t>
            </a:r>
          </a:p>
          <a:p>
            <a:pPr marL="0" indent="0" algn="just">
              <a:buFont typeface="Arial" charset="0"/>
              <a:buNone/>
            </a:pPr>
            <a:r>
              <a:rPr lang="en-US" sz="2800" dirty="0">
                <a:latin typeface="Book Antiqua" pitchFamily="18" charset="0"/>
              </a:rPr>
              <a:t>  No.</a:t>
            </a:r>
          </a:p>
          <a:p>
            <a:pPr marL="0" indent="0" algn="just">
              <a:buFont typeface="Arial" charset="0"/>
              <a:buNone/>
            </a:pPr>
            <a:r>
              <a:rPr lang="en-US" sz="2800" dirty="0">
                <a:latin typeface="Book Antiqua" pitchFamily="18" charset="0"/>
              </a:rPr>
              <a:t>Our proposal is that – </a:t>
            </a:r>
          </a:p>
          <a:p>
            <a:pPr marL="0" indent="0" algn="just">
              <a:buFont typeface="Arial" charset="0"/>
              <a:buNone/>
            </a:pPr>
            <a:r>
              <a:rPr lang="en-US" sz="2800" dirty="0">
                <a:latin typeface="Book Antiqua" pitchFamily="18" charset="0"/>
              </a:rPr>
              <a:t>Demand side, the Market contributes to the profits. Hence COM must get a share of taxing rights on the profits of a NR Cross Border Business entity. </a:t>
            </a:r>
          </a:p>
          <a:p>
            <a:pPr marL="0" indent="0">
              <a:buFont typeface="Arial" charset="0"/>
              <a:buNone/>
            </a:pPr>
            <a:endParaRPr lang="en-US" dirty="0"/>
          </a:p>
        </p:txBody>
      </p:sp>
      <p:sp>
        <p:nvSpPr>
          <p:cNvPr id="167938" name="Title 2"/>
          <p:cNvSpPr>
            <a:spLocks noGrp="1"/>
          </p:cNvSpPr>
          <p:nvPr>
            <p:ph type="title"/>
          </p:nvPr>
        </p:nvSpPr>
        <p:spPr>
          <a:xfrm>
            <a:off x="457200" y="227013"/>
            <a:ext cx="8229600" cy="1143000"/>
          </a:xfrm>
        </p:spPr>
        <p:txBody>
          <a:bodyPr/>
          <a:lstStyle/>
          <a:p>
            <a:r>
              <a:rPr lang="en-US" sz="2800" b="1" dirty="0">
                <a:latin typeface="Book Antiqua" pitchFamily="18" charset="0"/>
              </a:rPr>
              <a:t>BEPS Action One Proposals </a:t>
            </a:r>
            <a:r>
              <a:rPr lang="en-US" sz="3600" b="1" dirty="0">
                <a:latin typeface="Book Antiqua" pitchFamily="18" charset="0"/>
              </a:rPr>
              <a:t/>
            </a:r>
            <a:br>
              <a:rPr lang="en-US" sz="3600" b="1" dirty="0">
                <a:latin typeface="Book Antiqua" pitchFamily="18" charset="0"/>
              </a:rPr>
            </a:br>
            <a:r>
              <a:rPr lang="en-US" sz="3600" b="1" dirty="0">
                <a:latin typeface="Book Antiqua" pitchFamily="18" charset="0"/>
              </a:rPr>
              <a:t>Public Consultation Document.</a:t>
            </a:r>
            <a:endParaRPr lang="en-US"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21062" y="227013"/>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I.3.3</a:t>
            </a:r>
          </a:p>
        </p:txBody>
      </p:sp>
    </p:spTree>
    <p:extLst>
      <p:ext uri="{BB962C8B-B14F-4D97-AF65-F5344CB8AC3E}">
        <p14:creationId xmlns:p14="http://schemas.microsoft.com/office/powerpoint/2010/main" val="382844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Font typeface="Arial" charset="0"/>
              <a:buNone/>
              <a:defRPr/>
            </a:pPr>
            <a:r>
              <a:rPr lang="en-US" sz="2800" dirty="0">
                <a:latin typeface="Book Antiqua" panose="02040602050305030304" pitchFamily="18" charset="0"/>
              </a:rPr>
              <a:t>The OECD – G20 proposal is –</a:t>
            </a:r>
          </a:p>
          <a:p>
            <a:pPr marL="0" indent="0" algn="just">
              <a:buFont typeface="Arial" charset="0"/>
              <a:buNone/>
              <a:defRPr/>
            </a:pPr>
            <a:r>
              <a:rPr lang="en-US" sz="2800" dirty="0">
                <a:latin typeface="Book Antiqua" panose="02040602050305030304" pitchFamily="18" charset="0"/>
              </a:rPr>
              <a:t>     COM may get taxing rights on a tiny portion</a:t>
            </a:r>
          </a:p>
          <a:p>
            <a:pPr marL="0" indent="0" algn="just">
              <a:buFont typeface="Arial" charset="0"/>
              <a:buNone/>
              <a:defRPr/>
            </a:pPr>
            <a:r>
              <a:rPr lang="en-US" sz="2800" dirty="0">
                <a:latin typeface="Book Antiqua" panose="02040602050305030304" pitchFamily="18" charset="0"/>
              </a:rPr>
              <a:t>     of    the US exporter’s profits in the COM.  </a:t>
            </a:r>
          </a:p>
          <a:p>
            <a:pPr marL="0" indent="0" algn="just">
              <a:buFont typeface="Arial" charset="0"/>
              <a:buNone/>
              <a:defRPr/>
            </a:pPr>
            <a:r>
              <a:rPr lang="en-US" sz="2800" dirty="0">
                <a:latin typeface="Book Antiqua" panose="02040602050305030304" pitchFamily="18" charset="0"/>
              </a:rPr>
              <a:t>     This tiny portion will depend upon- Marketing</a:t>
            </a:r>
          </a:p>
          <a:p>
            <a:pPr marL="0" indent="0" algn="just">
              <a:buFont typeface="Arial" charset="0"/>
              <a:buNone/>
              <a:defRPr/>
            </a:pPr>
            <a:r>
              <a:rPr lang="en-US" sz="2800" dirty="0">
                <a:latin typeface="Book Antiqua" panose="02040602050305030304" pitchFamily="18" charset="0"/>
              </a:rPr>
              <a:t>      Intangibles owned by the exporter – group.</a:t>
            </a:r>
          </a:p>
          <a:p>
            <a:pPr marL="514350" indent="-514350" algn="just">
              <a:buFont typeface="Arial" charset="0"/>
              <a:buAutoNum type="arabicPeriod" startAt="3"/>
              <a:defRPr/>
            </a:pPr>
            <a:r>
              <a:rPr lang="en-US" sz="2800" dirty="0">
                <a:latin typeface="Book Antiqua" panose="02040602050305030304" pitchFamily="18" charset="0"/>
              </a:rPr>
              <a:t>For the 1</a:t>
            </a:r>
            <a:r>
              <a:rPr lang="en-US" sz="2800" baseline="30000" dirty="0">
                <a:latin typeface="Book Antiqua" panose="02040602050305030304" pitchFamily="18" charset="0"/>
              </a:rPr>
              <a:t>st</a:t>
            </a:r>
            <a:r>
              <a:rPr lang="en-US" sz="2800" dirty="0">
                <a:latin typeface="Book Antiqua" panose="02040602050305030304" pitchFamily="18" charset="0"/>
              </a:rPr>
              <a:t> time OECD has used the term “Country of Market” –COM. So for, the only terms used were – COR &amp; COS.</a:t>
            </a:r>
          </a:p>
          <a:p>
            <a:pPr marL="0" indent="0" algn="just">
              <a:buFont typeface="Arial" charset="0"/>
              <a:buNone/>
              <a:defRPr/>
            </a:pPr>
            <a:endParaRPr lang="en-US" sz="2800" dirty="0">
              <a:latin typeface="Book Antiqua" panose="02040602050305030304" pitchFamily="18" charset="0"/>
            </a:endParaRPr>
          </a:p>
          <a:p>
            <a:pPr marL="0" indent="0" algn="just">
              <a:buFont typeface="Arial" charset="0"/>
              <a:buNone/>
              <a:defRPr/>
            </a:pPr>
            <a:r>
              <a:rPr lang="en-US" sz="2800" dirty="0">
                <a:latin typeface="Book Antiqua" panose="02040602050305030304" pitchFamily="18" charset="0"/>
              </a:rPr>
              <a:t>   	                 	</a:t>
            </a:r>
            <a:endParaRPr lang="en-US" dirty="0"/>
          </a:p>
        </p:txBody>
      </p:sp>
      <p:sp>
        <p:nvSpPr>
          <p:cNvPr id="168962" name="Title 2"/>
          <p:cNvSpPr>
            <a:spLocks noGrp="1"/>
          </p:cNvSpPr>
          <p:nvPr>
            <p:ph type="title"/>
          </p:nvPr>
        </p:nvSpPr>
        <p:spPr/>
        <p:txBody>
          <a:bodyPr/>
          <a:lstStyle/>
          <a:p>
            <a:r>
              <a:rPr lang="en-US" sz="2800" b="1">
                <a:latin typeface="Book Antiqua" pitchFamily="18" charset="0"/>
              </a:rPr>
              <a:t>BEPS Action One Proposals </a:t>
            </a:r>
            <a:r>
              <a:rPr lang="en-US" b="1">
                <a:latin typeface="Book Antiqua" pitchFamily="18" charset="0"/>
              </a:rPr>
              <a:t/>
            </a:r>
            <a:br>
              <a:rPr lang="en-US" b="1">
                <a:latin typeface="Book Antiqua" pitchFamily="18" charset="0"/>
              </a:rPr>
            </a:br>
            <a:r>
              <a:rPr lang="en-US" sz="3600" b="1">
                <a:latin typeface="Book Antiqua" pitchFamily="18" charset="0"/>
              </a:rPr>
              <a:t>Public Consultation Document.</a:t>
            </a:r>
            <a:endParaRPr lang="en-US" sz="360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I.3.4</a:t>
            </a:r>
          </a:p>
        </p:txBody>
      </p:sp>
    </p:spTree>
    <p:extLst>
      <p:ext uri="{BB962C8B-B14F-4D97-AF65-F5344CB8AC3E}">
        <p14:creationId xmlns:p14="http://schemas.microsoft.com/office/powerpoint/2010/main" val="918825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Content Placeholder 1"/>
          <p:cNvSpPr>
            <a:spLocks noGrp="1"/>
          </p:cNvSpPr>
          <p:nvPr>
            <p:ph idx="1"/>
          </p:nvPr>
        </p:nvSpPr>
        <p:spPr/>
        <p:txBody>
          <a:bodyPr/>
          <a:lstStyle/>
          <a:p>
            <a:pPr marL="514350" indent="-514350">
              <a:buFont typeface="Arial" charset="0"/>
              <a:buAutoNum type="arabicPeriod" startAt="4"/>
            </a:pPr>
            <a:endParaRPr lang="en-US" sz="2800" dirty="0" smtClean="0">
              <a:latin typeface="Book Antiqua" pitchFamily="18" charset="0"/>
            </a:endParaRPr>
          </a:p>
          <a:p>
            <a:pPr marL="514350" indent="-514350">
              <a:buFont typeface="Arial" charset="0"/>
              <a:buAutoNum type="arabicPeriod" startAt="4"/>
            </a:pPr>
            <a:r>
              <a:rPr lang="en-US" sz="2800" dirty="0" smtClean="0">
                <a:latin typeface="Book Antiqua" pitchFamily="18" charset="0"/>
              </a:rPr>
              <a:t>Introduction </a:t>
            </a:r>
            <a:r>
              <a:rPr lang="en-US" sz="2800" dirty="0">
                <a:latin typeface="Book Antiqua" pitchFamily="18" charset="0"/>
              </a:rPr>
              <a:t>a concept of “Additional or Non – Routine Profits” Normal profits to be fully taxed in COR. A fraction of Additional profits may be taxed in COM.</a:t>
            </a:r>
          </a:p>
        </p:txBody>
      </p:sp>
      <p:sp>
        <p:nvSpPr>
          <p:cNvPr id="169986" name="Title 2"/>
          <p:cNvSpPr>
            <a:spLocks noGrp="1"/>
          </p:cNvSpPr>
          <p:nvPr>
            <p:ph type="title"/>
          </p:nvPr>
        </p:nvSpPr>
        <p:spPr/>
        <p:txBody>
          <a:bodyPr/>
          <a:lstStyle/>
          <a:p>
            <a:r>
              <a:rPr lang="en-US" sz="2800" b="1">
                <a:latin typeface="Book Antiqua" pitchFamily="18" charset="0"/>
              </a:rPr>
              <a:t>BEPS Action One Proposals </a:t>
            </a:r>
            <a:r>
              <a:rPr lang="en-US" b="1">
                <a:latin typeface="Book Antiqua" pitchFamily="18" charset="0"/>
              </a:rPr>
              <a:t/>
            </a:r>
            <a:br>
              <a:rPr lang="en-US" b="1">
                <a:latin typeface="Book Antiqua" pitchFamily="18" charset="0"/>
              </a:rPr>
            </a:br>
            <a:r>
              <a:rPr lang="en-US" sz="3600" b="1">
                <a:latin typeface="Book Antiqua" pitchFamily="18" charset="0"/>
              </a:rPr>
              <a:t>Public Consultation Document.</a:t>
            </a:r>
            <a:endParaRPr lang="en-US" sz="360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I.3.5</a:t>
            </a:r>
          </a:p>
        </p:txBody>
      </p:sp>
    </p:spTree>
    <p:extLst>
      <p:ext uri="{BB962C8B-B14F-4D97-AF65-F5344CB8AC3E}">
        <p14:creationId xmlns:p14="http://schemas.microsoft.com/office/powerpoint/2010/main" val="3568372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p:cNvSpPr>
          <p:nvPr>
            <p:ph type="title"/>
          </p:nvPr>
        </p:nvSpPr>
        <p:spPr/>
        <p:txBody>
          <a:bodyPr/>
          <a:lstStyle/>
          <a:p>
            <a:r>
              <a:rPr lang="en-US" sz="3600" b="1" dirty="0">
                <a:latin typeface="Book Antiqua" pitchFamily="18" charset="0"/>
              </a:rPr>
              <a:t>BEPS Proposals</a:t>
            </a:r>
            <a:br>
              <a:rPr lang="en-US" sz="3600" b="1" dirty="0">
                <a:latin typeface="Book Antiqua" pitchFamily="18" charset="0"/>
              </a:rPr>
            </a:br>
            <a:r>
              <a:rPr lang="en-US" sz="3600" b="1" dirty="0">
                <a:latin typeface="Book Antiqua" pitchFamily="18" charset="0"/>
              </a:rPr>
              <a:t>Limited Risk Distributors LRDs</a:t>
            </a:r>
          </a:p>
        </p:txBody>
      </p:sp>
      <p:sp>
        <p:nvSpPr>
          <p:cNvPr id="171010" name="Rectangle 3"/>
          <p:cNvSpPr>
            <a:spLocks noGrp="1"/>
          </p:cNvSpPr>
          <p:nvPr>
            <p:ph type="body" idx="1"/>
          </p:nvPr>
        </p:nvSpPr>
        <p:spPr/>
        <p:txBody>
          <a:bodyPr/>
          <a:lstStyle/>
          <a:p>
            <a:r>
              <a:rPr lang="en-US" sz="2800">
                <a:latin typeface="Book Antiqua" pitchFamily="18" charset="0"/>
              </a:rPr>
              <a:t>Consider an illustration of Google. Google Ireland has opened a WOS in India – Google India. </a:t>
            </a:r>
          </a:p>
          <a:p>
            <a:r>
              <a:rPr lang="en-US" sz="2800">
                <a:latin typeface="Book Antiqua" pitchFamily="18" charset="0"/>
              </a:rPr>
              <a:t>It has no assets, no risks &amp; no copyrights.</a:t>
            </a:r>
          </a:p>
          <a:p>
            <a:pPr>
              <a:buFont typeface="Arial" charset="0"/>
              <a:buNone/>
            </a:pPr>
            <a:r>
              <a:rPr lang="en-US" sz="2800">
                <a:latin typeface="Book Antiqua" pitchFamily="18" charset="0"/>
              </a:rPr>
              <a:t>	Google India does no processing in India. Minimum employees. But it will do active sales in India . So it becomes a PE. </a:t>
            </a:r>
            <a:r>
              <a:rPr lang="en-US" sz="2800" b="1">
                <a:latin typeface="Book Antiqua" pitchFamily="18" charset="0"/>
              </a:rPr>
              <a:t>Nexus</a:t>
            </a:r>
            <a:r>
              <a:rPr lang="en-US" sz="2800">
                <a:latin typeface="Book Antiqua" pitchFamily="18" charset="0"/>
              </a:rPr>
              <a:t> is established.</a:t>
            </a:r>
          </a:p>
          <a:p>
            <a:endParaRPr lang="en-US" sz="2800">
              <a:latin typeface="Book Antiqua" pitchFamily="18" charset="0"/>
            </a:endParaRPr>
          </a:p>
        </p:txBody>
      </p:sp>
      <p:sp>
        <p:nvSpPr>
          <p:cNvPr id="171011"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I.3.6</a:t>
            </a:r>
          </a:p>
        </p:txBody>
      </p:sp>
    </p:spTree>
    <p:extLst>
      <p:ext uri="{BB962C8B-B14F-4D97-AF65-F5344CB8AC3E}">
        <p14:creationId xmlns:p14="http://schemas.microsoft.com/office/powerpoint/2010/main" val="377193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p:cNvSpPr>
          <p:nvPr>
            <p:ph type="title"/>
          </p:nvPr>
        </p:nvSpPr>
        <p:spPr/>
        <p:txBody>
          <a:bodyPr/>
          <a:lstStyle/>
          <a:p>
            <a:r>
              <a:rPr lang="en-US" sz="3600" b="1" dirty="0">
                <a:latin typeface="Book Antiqua" pitchFamily="18" charset="0"/>
              </a:rPr>
              <a:t>BEPS Proposals</a:t>
            </a:r>
            <a:br>
              <a:rPr lang="en-US" sz="3600" b="1" dirty="0">
                <a:latin typeface="Book Antiqua" pitchFamily="18" charset="0"/>
              </a:rPr>
            </a:br>
            <a:r>
              <a:rPr lang="en-US" sz="3600" b="1" dirty="0">
                <a:latin typeface="Book Antiqua" pitchFamily="18" charset="0"/>
              </a:rPr>
              <a:t>Limited Risk Distributors LRDs</a:t>
            </a:r>
          </a:p>
        </p:txBody>
      </p:sp>
      <p:sp>
        <p:nvSpPr>
          <p:cNvPr id="172034" name="Rectangle 3"/>
          <p:cNvSpPr>
            <a:spLocks noGrp="1"/>
          </p:cNvSpPr>
          <p:nvPr>
            <p:ph type="body" idx="1"/>
          </p:nvPr>
        </p:nvSpPr>
        <p:spPr/>
        <p:txBody>
          <a:bodyPr/>
          <a:lstStyle/>
          <a:p>
            <a:r>
              <a:rPr lang="en-US" sz="2800" dirty="0">
                <a:latin typeface="Book Antiqua" pitchFamily="18" charset="0"/>
              </a:rPr>
              <a:t>But what profits can we attribute to mere Sales function ? </a:t>
            </a:r>
          </a:p>
          <a:p>
            <a:r>
              <a:rPr lang="en-US" sz="2800" dirty="0">
                <a:latin typeface="Book Antiqua" pitchFamily="18" charset="0"/>
              </a:rPr>
              <a:t>Negligible. </a:t>
            </a:r>
          </a:p>
          <a:p>
            <a:r>
              <a:rPr lang="en-US" sz="2800" dirty="0">
                <a:latin typeface="Book Antiqua" pitchFamily="18" charset="0"/>
              </a:rPr>
              <a:t>Google is not worried about Indian tax under existing OECD model &amp; under the February 2019 proposal. </a:t>
            </a:r>
          </a:p>
          <a:p>
            <a:r>
              <a:rPr lang="en-US" sz="2800" dirty="0">
                <a:latin typeface="Book Antiqua" pitchFamily="18" charset="0"/>
              </a:rPr>
              <a:t>Similar would be the case for Face Book, and </a:t>
            </a:r>
            <a:r>
              <a:rPr lang="en-US" sz="2800" dirty="0" err="1">
                <a:latin typeface="Book Antiqua" pitchFamily="18" charset="0"/>
              </a:rPr>
              <a:t>Whats</a:t>
            </a:r>
            <a:r>
              <a:rPr lang="en-US" sz="2800" dirty="0">
                <a:latin typeface="Book Antiqua" pitchFamily="18" charset="0"/>
              </a:rPr>
              <a:t> App. They need no advertisement and no marketing. </a:t>
            </a:r>
            <a:endParaRPr lang="en-US" sz="2400" dirty="0">
              <a:latin typeface="Book Antiqua" pitchFamily="18" charset="0"/>
            </a:endParaRPr>
          </a:p>
        </p:txBody>
      </p:sp>
      <p:sp>
        <p:nvSpPr>
          <p:cNvPr id="172035"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I.3.7</a:t>
            </a:r>
          </a:p>
        </p:txBody>
      </p:sp>
    </p:spTree>
    <p:extLst>
      <p:ext uri="{BB962C8B-B14F-4D97-AF65-F5344CB8AC3E}">
        <p14:creationId xmlns:p14="http://schemas.microsoft.com/office/powerpoint/2010/main" val="1919061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Content Placeholder 1"/>
          <p:cNvSpPr>
            <a:spLocks noGrp="1"/>
          </p:cNvSpPr>
          <p:nvPr>
            <p:ph idx="1"/>
          </p:nvPr>
        </p:nvSpPr>
        <p:spPr>
          <a:xfrm>
            <a:off x="457200" y="1981200"/>
            <a:ext cx="8229600" cy="4144963"/>
          </a:xfrm>
        </p:spPr>
        <p:txBody>
          <a:bodyPr/>
          <a:lstStyle/>
          <a:p>
            <a:pPr marL="571500" indent="-571500">
              <a:buFont typeface="Calibri" pitchFamily="34" charset="0"/>
              <a:buAutoNum type="romanUcPeriod"/>
            </a:pPr>
            <a:r>
              <a:rPr lang="en-US" sz="2800" dirty="0">
                <a:latin typeface="Book Antiqua" pitchFamily="18" charset="0"/>
              </a:rPr>
              <a:t>Transactional Transfer Pricing Principles. Determine Marketing Intangible. Then Determine contribution to Non-Routine profits by MI in the following manner-</a:t>
            </a:r>
          </a:p>
          <a:p>
            <a:pPr marL="914400" lvl="1" indent="-514350">
              <a:buFont typeface="Calibri" pitchFamily="34" charset="0"/>
              <a:buAutoNum type="alphaLcParenR"/>
            </a:pPr>
            <a:r>
              <a:rPr lang="en-US" sz="2400" dirty="0">
                <a:latin typeface="Book Antiqua" pitchFamily="18" charset="0"/>
              </a:rPr>
              <a:t>Compute as per current rules. Where MI are owned by COR entity, all profits would be attributed to COR entity.</a:t>
            </a:r>
          </a:p>
          <a:p>
            <a:pPr marL="914400" lvl="1" indent="-514350">
              <a:buFont typeface="Calibri" pitchFamily="34" charset="0"/>
              <a:buAutoNum type="alphaLcParenR"/>
            </a:pPr>
            <a:r>
              <a:rPr lang="en-US" sz="2400" dirty="0">
                <a:latin typeface="Book Antiqua" pitchFamily="18" charset="0"/>
              </a:rPr>
              <a:t>Compute Non-Routine profits assuming that MI are owned by an entity in COM. (In reality there is no such entity.)</a:t>
            </a:r>
          </a:p>
        </p:txBody>
      </p:sp>
      <p:sp>
        <p:nvSpPr>
          <p:cNvPr id="160770" name="Title 2"/>
          <p:cNvSpPr>
            <a:spLocks noGrp="1"/>
          </p:cNvSpPr>
          <p:nvPr>
            <p:ph type="title"/>
          </p:nvPr>
        </p:nvSpPr>
        <p:spPr>
          <a:xfrm>
            <a:off x="457200" y="274638"/>
            <a:ext cx="8229600" cy="1477962"/>
          </a:xfrm>
        </p:spPr>
        <p:txBody>
          <a:bodyPr/>
          <a:lstStyle/>
          <a:p>
            <a:r>
              <a:rPr lang="en-US" sz="3600" b="1" dirty="0">
                <a:latin typeface="Book Antiqua" pitchFamily="18" charset="0"/>
              </a:rPr>
              <a:t>BEPS Proposal</a:t>
            </a:r>
            <a:br>
              <a:rPr lang="en-US" sz="3600" b="1" dirty="0">
                <a:latin typeface="Book Antiqua" pitchFamily="18" charset="0"/>
              </a:rPr>
            </a:br>
            <a:r>
              <a:rPr lang="en-US" sz="3600" b="1" dirty="0">
                <a:latin typeface="Book Antiqua" pitchFamily="18" charset="0"/>
              </a:rPr>
              <a:t>Attribution of Non-Routine </a:t>
            </a:r>
            <a:br>
              <a:rPr lang="en-US" sz="3600" b="1" dirty="0">
                <a:latin typeface="Book Antiqua" pitchFamily="18" charset="0"/>
              </a:rPr>
            </a:br>
            <a:r>
              <a:rPr lang="en-US" sz="3600" b="1" dirty="0">
                <a:latin typeface="Book Antiqua" pitchFamily="18" charset="0"/>
              </a:rPr>
              <a:t>Profits to COM</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I.3.8</a:t>
            </a:r>
          </a:p>
        </p:txBody>
      </p:sp>
    </p:spTree>
    <p:extLst>
      <p:ext uri="{BB962C8B-B14F-4D97-AF65-F5344CB8AC3E}">
        <p14:creationId xmlns:p14="http://schemas.microsoft.com/office/powerpoint/2010/main" val="308940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ontent Placeholder 1"/>
          <p:cNvSpPr>
            <a:spLocks noGrp="1"/>
          </p:cNvSpPr>
          <p:nvPr>
            <p:ph idx="1"/>
          </p:nvPr>
        </p:nvSpPr>
        <p:spPr/>
        <p:txBody>
          <a:bodyPr/>
          <a:lstStyle/>
          <a:p>
            <a:pPr marL="0" indent="0" algn="just">
              <a:buFont typeface="Arial" charset="0"/>
              <a:buNone/>
            </a:pPr>
            <a:r>
              <a:rPr lang="en-US" sz="2800" dirty="0"/>
              <a:t>      </a:t>
            </a:r>
            <a:r>
              <a:rPr lang="en-US" sz="2800" dirty="0">
                <a:latin typeface="Book Antiqua" pitchFamily="18" charset="0"/>
              </a:rPr>
              <a:t> </a:t>
            </a:r>
          </a:p>
          <a:p>
            <a:pPr marL="0" indent="0" algn="just">
              <a:buFont typeface="Arial" charset="0"/>
              <a:buNone/>
            </a:pPr>
            <a:r>
              <a:rPr lang="en-US" sz="2800" dirty="0">
                <a:latin typeface="Book Antiqua" pitchFamily="18" charset="0"/>
              </a:rPr>
              <a:t>c)   Difference between these two 	   	      	   computations would be profits attributed to COM. </a:t>
            </a:r>
          </a:p>
          <a:p>
            <a:pPr marL="0" indent="0" algn="just">
              <a:buFont typeface="Arial" charset="0"/>
              <a:buNone/>
            </a:pPr>
            <a:r>
              <a:rPr lang="en-US" sz="2800" dirty="0">
                <a:latin typeface="Book Antiqua" pitchFamily="18" charset="0"/>
              </a:rPr>
              <a:t>II    Residual Profit Split method.</a:t>
            </a:r>
          </a:p>
          <a:p>
            <a:pPr marL="0" indent="0" algn="just">
              <a:buFont typeface="Arial" charset="0"/>
              <a:buNone/>
            </a:pPr>
            <a:r>
              <a:rPr lang="en-US" sz="2800" dirty="0">
                <a:latin typeface="Book Antiqua" pitchFamily="18" charset="0"/>
              </a:rPr>
              <a:t>        Several steps &amp; several assumptions see Para </a:t>
            </a:r>
          </a:p>
          <a:p>
            <a:pPr marL="0" indent="0" algn="just">
              <a:buFont typeface="Arial" charset="0"/>
              <a:buNone/>
            </a:pPr>
            <a:r>
              <a:rPr lang="en-US" sz="2800" dirty="0">
                <a:latin typeface="Book Antiqua" pitchFamily="18" charset="0"/>
              </a:rPr>
              <a:t>        47 an page 15 of OBP.                                   		</a:t>
            </a:r>
          </a:p>
        </p:txBody>
      </p:sp>
      <p:sp>
        <p:nvSpPr>
          <p:cNvPr id="161794" name="Title 2"/>
          <p:cNvSpPr>
            <a:spLocks noGrp="1"/>
          </p:cNvSpPr>
          <p:nvPr>
            <p:ph type="title"/>
          </p:nvPr>
        </p:nvSpPr>
        <p:spPr/>
        <p:txBody>
          <a:bodyPr/>
          <a:lstStyle/>
          <a:p>
            <a:r>
              <a:rPr lang="en-US" sz="3600" b="1" dirty="0">
                <a:latin typeface="Book Antiqua" pitchFamily="18" charset="0"/>
              </a:rPr>
              <a:t>BEPS Proposal</a:t>
            </a:r>
            <a:br>
              <a:rPr lang="en-US" sz="3600" b="1" dirty="0">
                <a:latin typeface="Book Antiqua" pitchFamily="18" charset="0"/>
              </a:rPr>
            </a:br>
            <a:r>
              <a:rPr lang="en-US" sz="3600" b="1" dirty="0">
                <a:latin typeface="Book Antiqua" pitchFamily="18" charset="0"/>
              </a:rPr>
              <a:t>Attribution of Non-Routine </a:t>
            </a:r>
            <a:br>
              <a:rPr lang="en-US" sz="3600" b="1" dirty="0">
                <a:latin typeface="Book Antiqua" pitchFamily="18" charset="0"/>
              </a:rPr>
            </a:br>
            <a:r>
              <a:rPr lang="en-US" sz="3600" b="1" dirty="0">
                <a:latin typeface="Book Antiqua" pitchFamily="18" charset="0"/>
              </a:rPr>
              <a:t>Profit to COM</a:t>
            </a:r>
            <a:endParaRPr lang="en-US"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I.3.9</a:t>
            </a:r>
          </a:p>
        </p:txBody>
      </p:sp>
    </p:spTree>
    <p:extLst>
      <p:ext uri="{BB962C8B-B14F-4D97-AF65-F5344CB8AC3E}">
        <p14:creationId xmlns:p14="http://schemas.microsoft.com/office/powerpoint/2010/main" val="143517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539750" y="990600"/>
            <a:ext cx="8229600" cy="5365750"/>
          </a:xfrm>
        </p:spPr>
        <p:txBody>
          <a:bodyPr/>
          <a:lstStyle/>
          <a:p>
            <a:pPr marL="0" indent="0" algn="ctr">
              <a:buFont typeface="Arial" charset="0"/>
              <a:buNone/>
            </a:pPr>
            <a:r>
              <a:rPr lang="en-US" sz="2400" b="1" dirty="0" smtClean="0">
                <a:latin typeface="Book Antiqua" pitchFamily="18" charset="0"/>
              </a:rPr>
              <a:t> Short Forms Used.</a:t>
            </a:r>
          </a:p>
          <a:p>
            <a:pPr marL="0" indent="0" algn="ctr">
              <a:buFont typeface="Arial" charset="0"/>
              <a:buNone/>
            </a:pPr>
            <a:endParaRPr lang="en-US" sz="2400" b="1" dirty="0" smtClean="0">
              <a:latin typeface="Book Antiqua" pitchFamily="18" charset="0"/>
            </a:endParaRPr>
          </a:p>
          <a:p>
            <a:pPr marL="0" indent="0">
              <a:buFont typeface="Arial" charset="0"/>
              <a:buNone/>
            </a:pPr>
            <a:r>
              <a:rPr lang="en-US" sz="2400" dirty="0" smtClean="0">
                <a:latin typeface="Book Antiqua" pitchFamily="18" charset="0"/>
              </a:rPr>
              <a:t>COR	:  	Country of Residence</a:t>
            </a:r>
          </a:p>
          <a:p>
            <a:pPr marL="0" indent="0">
              <a:buFont typeface="Arial" charset="0"/>
              <a:buNone/>
            </a:pPr>
            <a:r>
              <a:rPr lang="en-US" sz="2400" dirty="0" smtClean="0">
                <a:latin typeface="Book Antiqua" pitchFamily="18" charset="0"/>
              </a:rPr>
              <a:t>COS	:  	Country of Source. </a:t>
            </a:r>
          </a:p>
          <a:p>
            <a:pPr marL="0" indent="0">
              <a:buFont typeface="Arial" charset="0"/>
              <a:buNone/>
            </a:pPr>
            <a:r>
              <a:rPr lang="en-US" sz="2400" dirty="0" smtClean="0">
                <a:latin typeface="Book Antiqua" pitchFamily="18" charset="0"/>
              </a:rPr>
              <a:t>HOST	:  	Country where immovable property or PE is 		located.</a:t>
            </a:r>
          </a:p>
          <a:p>
            <a:pPr marL="0" indent="0">
              <a:buFont typeface="Arial" charset="0"/>
              <a:buNone/>
            </a:pPr>
            <a:r>
              <a:rPr lang="en-US" sz="2400" dirty="0" smtClean="0">
                <a:latin typeface="Book Antiqua" pitchFamily="18" charset="0"/>
              </a:rPr>
              <a:t>COM 	:  	Country of Market. This term is now accepted </a:t>
            </a:r>
            <a:r>
              <a:rPr lang="en-US" sz="2400" dirty="0" smtClean="0">
                <a:latin typeface="Book Antiqua" pitchFamily="18" charset="0"/>
              </a:rPr>
              <a:t> </a:t>
            </a:r>
            <a:r>
              <a:rPr lang="en-US" sz="2400" dirty="0" smtClean="0">
                <a:latin typeface="Book Antiqua" pitchFamily="18" charset="0"/>
              </a:rPr>
              <a:t>		</a:t>
            </a:r>
            <a:r>
              <a:rPr lang="en-US" sz="2400" dirty="0" smtClean="0">
                <a:latin typeface="Book Antiqua" pitchFamily="18" charset="0"/>
              </a:rPr>
              <a:t>by OECD </a:t>
            </a:r>
            <a:r>
              <a:rPr lang="en-US" sz="2400" dirty="0" smtClean="0">
                <a:latin typeface="Book Antiqua" pitchFamily="18" charset="0"/>
              </a:rPr>
              <a:t>in its talks.</a:t>
            </a:r>
          </a:p>
          <a:p>
            <a:pPr marL="0" indent="0">
              <a:buFont typeface="Arial" charset="0"/>
              <a:buNone/>
            </a:pPr>
            <a:r>
              <a:rPr lang="en-US" sz="2400" dirty="0" smtClean="0">
                <a:latin typeface="Book Antiqua" pitchFamily="18" charset="0"/>
              </a:rPr>
              <a:t>COP	:  	Country of payment. This may be next step.</a:t>
            </a:r>
          </a:p>
        </p:txBody>
      </p:sp>
      <p:sp>
        <p:nvSpPr>
          <p:cNvPr id="20482" name="Title 2"/>
          <p:cNvSpPr>
            <a:spLocks noGrp="1"/>
          </p:cNvSpPr>
          <p:nvPr>
            <p:ph type="title"/>
          </p:nvPr>
        </p:nvSpPr>
        <p:spPr>
          <a:xfrm>
            <a:off x="457200" y="136525"/>
            <a:ext cx="8229600" cy="930275"/>
          </a:xfrm>
        </p:spPr>
        <p:txBody>
          <a:bodyPr/>
          <a:lstStyle/>
          <a:p>
            <a:r>
              <a:rPr lang="en-US" sz="3600" b="1" dirty="0" smtClean="0">
                <a:latin typeface="Book Antiqua" pitchFamily="18" charset="0"/>
              </a:rPr>
              <a:t>Digital Economy Taxation </a:t>
            </a:r>
          </a:p>
        </p:txBody>
      </p:sp>
      <p:sp>
        <p:nvSpPr>
          <p:cNvPr id="4" name="Footer Placeholder 3"/>
          <p:cNvSpPr>
            <a:spLocks noGrp="1"/>
          </p:cNvSpPr>
          <p:nvPr>
            <p:ph type="ftr" sz="quarter" idx="11"/>
          </p:nvPr>
        </p:nvSpPr>
        <p:spPr/>
        <p:txBody>
          <a:bodyPr/>
          <a:lstStyle/>
          <a:p>
            <a:pPr>
              <a:defRPr/>
            </a:pPr>
            <a:r>
              <a:rPr lang="en-US" dirty="0" smtClean="0"/>
              <a:t>Digital Taxation                                                       Rashmin Sanghvi </a:t>
            </a:r>
            <a:endParaRPr lang="en-US" dirty="0"/>
          </a:p>
        </p:txBody>
      </p:sp>
      <p:sp>
        <p:nvSpPr>
          <p:cNvPr id="5" name="Rectangle 4"/>
          <p:cNvSpPr/>
          <p:nvPr/>
        </p:nvSpPr>
        <p:spPr>
          <a:xfrm>
            <a:off x="7772400" y="236538"/>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Content Placeholder 1"/>
          <p:cNvSpPr>
            <a:spLocks noGrp="1"/>
          </p:cNvSpPr>
          <p:nvPr>
            <p:ph idx="1"/>
          </p:nvPr>
        </p:nvSpPr>
        <p:spPr/>
        <p:txBody>
          <a:bodyPr/>
          <a:lstStyle/>
          <a:p>
            <a:pPr algn="just"/>
            <a:r>
              <a:rPr lang="en-US" sz="2800">
                <a:latin typeface="Book Antiqua" pitchFamily="18" charset="0"/>
              </a:rPr>
              <a:t>Attribution of Profits to COM based on Marketing Intangibles will be independent of – which entity in the MNE group owns, performs DEMPE functions &amp; who bears the risks.</a:t>
            </a:r>
          </a:p>
          <a:p>
            <a:pPr algn="just"/>
            <a:endParaRPr lang="en-US" sz="2800">
              <a:latin typeface="Book Antiqua" pitchFamily="18" charset="0"/>
            </a:endParaRPr>
          </a:p>
          <a:p>
            <a:r>
              <a:rPr lang="en-US" sz="2800">
                <a:latin typeface="Book Antiqua" pitchFamily="18" charset="0"/>
              </a:rPr>
              <a:t>DEMPE– Development, Enhancement, 			Maintenance, Protection &amp;  				Exploitation. This concept is used for 		Transfer pricing.</a:t>
            </a:r>
          </a:p>
        </p:txBody>
      </p:sp>
      <p:sp>
        <p:nvSpPr>
          <p:cNvPr id="163842" name="Title 2"/>
          <p:cNvSpPr>
            <a:spLocks noGrp="1"/>
          </p:cNvSpPr>
          <p:nvPr>
            <p:ph type="title"/>
          </p:nvPr>
        </p:nvSpPr>
        <p:spPr/>
        <p:txBody>
          <a:bodyPr/>
          <a:lstStyle/>
          <a:p>
            <a:r>
              <a:rPr lang="en-US" sz="3600" b="1" dirty="0">
                <a:latin typeface="Book Antiqua" pitchFamily="18" charset="0"/>
              </a:rPr>
              <a:t>BEPS Proposals</a:t>
            </a:r>
            <a:br>
              <a:rPr lang="en-US" sz="3600" b="1" dirty="0">
                <a:latin typeface="Book Antiqua" pitchFamily="18" charset="0"/>
              </a:rPr>
            </a:br>
            <a:r>
              <a:rPr lang="en-US" sz="3600" b="1" dirty="0">
                <a:latin typeface="Book Antiqua" pitchFamily="18" charset="0"/>
              </a:rPr>
              <a:t>Marketing Intangibles – MNE Group</a:t>
            </a:r>
          </a:p>
        </p:txBody>
      </p:sp>
      <p:sp>
        <p:nvSpPr>
          <p:cNvPr id="4" name="Footer Placeholder 3"/>
          <p:cNvSpPr>
            <a:spLocks noGrp="1"/>
          </p:cNvSpPr>
          <p:nvPr>
            <p:ph type="ftr" sz="quarter" idx="11"/>
          </p:nvPr>
        </p:nvSpPr>
        <p:spPr/>
        <p:txBody>
          <a:bodyPr/>
          <a:lstStyle/>
          <a:p>
            <a:pPr>
              <a:defRPr/>
            </a:pPr>
            <a:r>
              <a:rPr lang="en-US"/>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I.3.10</a:t>
            </a:r>
          </a:p>
        </p:txBody>
      </p:sp>
    </p:spTree>
    <p:extLst>
      <p:ext uri="{BB962C8B-B14F-4D97-AF65-F5344CB8AC3E}">
        <p14:creationId xmlns:p14="http://schemas.microsoft.com/office/powerpoint/2010/main" val="2292604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Content Placeholder 1"/>
          <p:cNvSpPr>
            <a:spLocks noGrp="1"/>
          </p:cNvSpPr>
          <p:nvPr>
            <p:ph idx="1"/>
          </p:nvPr>
        </p:nvSpPr>
        <p:spPr/>
        <p:txBody>
          <a:bodyPr/>
          <a:lstStyle/>
          <a:p>
            <a:r>
              <a:rPr lang="en-US" sz="2800" dirty="0">
                <a:latin typeface="Book Antiqua" pitchFamily="18" charset="0"/>
              </a:rPr>
              <a:t>Marketing Intangibles will not include Trade &amp; Production intangibles.</a:t>
            </a:r>
          </a:p>
          <a:p>
            <a:r>
              <a:rPr lang="en-US" sz="2800" dirty="0">
                <a:latin typeface="Book Antiqua" pitchFamily="18" charset="0"/>
              </a:rPr>
              <a:t>Google’s entire software system, its algorithm etc. may not be considered Marketing Intangible. They are production intangibles. Its trade / brand names &amp; patents are trade intangibles.</a:t>
            </a:r>
          </a:p>
          <a:p>
            <a:r>
              <a:rPr lang="en-US" sz="2800" dirty="0">
                <a:latin typeface="Book Antiqua" pitchFamily="18" charset="0"/>
              </a:rPr>
              <a:t>Google Marketing Intangible may be very small fraction of its total intangibles.</a:t>
            </a:r>
          </a:p>
        </p:txBody>
      </p:sp>
      <p:sp>
        <p:nvSpPr>
          <p:cNvPr id="164866" name="Title 2"/>
          <p:cNvSpPr>
            <a:spLocks noGrp="1"/>
          </p:cNvSpPr>
          <p:nvPr>
            <p:ph type="title"/>
          </p:nvPr>
        </p:nvSpPr>
        <p:spPr/>
        <p:txBody>
          <a:bodyPr/>
          <a:lstStyle/>
          <a:p>
            <a:r>
              <a:rPr lang="en-US" sz="3600" b="1" dirty="0">
                <a:latin typeface="Book Antiqua" pitchFamily="18" charset="0"/>
              </a:rPr>
              <a:t>BEPS Proposals</a:t>
            </a:r>
            <a:br>
              <a:rPr lang="en-US" sz="3600" b="1" dirty="0">
                <a:latin typeface="Book Antiqua" pitchFamily="18" charset="0"/>
              </a:rPr>
            </a:br>
            <a:r>
              <a:rPr lang="en-US" sz="3600" b="1" dirty="0">
                <a:latin typeface="Book Antiqua" pitchFamily="18" charset="0"/>
              </a:rPr>
              <a:t>Marketing Intangibles</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I.3.11</a:t>
            </a:r>
          </a:p>
        </p:txBody>
      </p:sp>
    </p:spTree>
    <p:extLst>
      <p:ext uri="{BB962C8B-B14F-4D97-AF65-F5344CB8AC3E}">
        <p14:creationId xmlns:p14="http://schemas.microsoft.com/office/powerpoint/2010/main" val="3354846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Content Placeholder 1"/>
          <p:cNvSpPr>
            <a:spLocks noGrp="1"/>
          </p:cNvSpPr>
          <p:nvPr>
            <p:ph idx="1"/>
          </p:nvPr>
        </p:nvSpPr>
        <p:spPr/>
        <p:txBody>
          <a:bodyPr/>
          <a:lstStyle/>
          <a:p>
            <a:endParaRPr lang="en-US" sz="2800" dirty="0">
              <a:latin typeface="Book Antiqua" pitchFamily="18" charset="0"/>
            </a:endParaRPr>
          </a:p>
          <a:p>
            <a:r>
              <a:rPr lang="en-US" sz="2800" dirty="0">
                <a:latin typeface="Book Antiqua" pitchFamily="18" charset="0"/>
              </a:rPr>
              <a:t>Fact is – Google needs little advertising &amp; marketing efforts. Its excellent software attracts users billions of people as per.</a:t>
            </a:r>
          </a:p>
          <a:p>
            <a:r>
              <a:rPr lang="en-US" sz="2800" dirty="0">
                <a:latin typeface="Book Antiqua" pitchFamily="18" charset="0"/>
              </a:rPr>
              <a:t>Google’s WOS in India is merely doing sales. No Marketing. So profits attributable to Google may be NIL or next to NIL.</a:t>
            </a:r>
          </a:p>
        </p:txBody>
      </p:sp>
      <p:sp>
        <p:nvSpPr>
          <p:cNvPr id="165890" name="Title 2"/>
          <p:cNvSpPr>
            <a:spLocks noGrp="1"/>
          </p:cNvSpPr>
          <p:nvPr>
            <p:ph type="title"/>
          </p:nvPr>
        </p:nvSpPr>
        <p:spPr/>
        <p:txBody>
          <a:bodyPr/>
          <a:lstStyle/>
          <a:p>
            <a:r>
              <a:rPr lang="en-US" sz="3600" b="1" dirty="0">
                <a:latin typeface="Book Antiqua" pitchFamily="18" charset="0"/>
              </a:rPr>
              <a:t/>
            </a:r>
            <a:br>
              <a:rPr lang="en-US" sz="3600" b="1" dirty="0">
                <a:latin typeface="Book Antiqua" pitchFamily="18" charset="0"/>
              </a:rPr>
            </a:br>
            <a:r>
              <a:rPr lang="en-US" sz="3600" b="1" dirty="0">
                <a:latin typeface="Book Antiqua" pitchFamily="18" charset="0"/>
              </a:rPr>
              <a:t>BEPS Proposals – </a:t>
            </a:r>
            <a:br>
              <a:rPr lang="en-US" sz="3600" b="1" dirty="0">
                <a:latin typeface="Book Antiqua" pitchFamily="18" charset="0"/>
              </a:rPr>
            </a:br>
            <a:r>
              <a:rPr lang="en-US" sz="3600" b="1" dirty="0">
                <a:latin typeface="Book Antiqua" pitchFamily="18" charset="0"/>
              </a:rPr>
              <a:t>Marketing Intangibles</a:t>
            </a:r>
            <a:endParaRPr lang="en-US"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I.3.12</a:t>
            </a:r>
          </a:p>
        </p:txBody>
      </p:sp>
    </p:spTree>
    <p:extLst>
      <p:ext uri="{BB962C8B-B14F-4D97-AF65-F5344CB8AC3E}">
        <p14:creationId xmlns:p14="http://schemas.microsoft.com/office/powerpoint/2010/main" val="3030396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p:cNvSpPr>
          <p:nvPr>
            <p:ph type="title"/>
          </p:nvPr>
        </p:nvSpPr>
        <p:spPr>
          <a:xfrm>
            <a:off x="457200" y="274638"/>
            <a:ext cx="8229600" cy="868362"/>
          </a:xfrm>
        </p:spPr>
        <p:txBody>
          <a:bodyPr/>
          <a:lstStyle/>
          <a:p>
            <a:r>
              <a:rPr lang="en-US" sz="3600" b="1" dirty="0">
                <a:latin typeface="Book Antiqua" pitchFamily="18" charset="0"/>
              </a:rPr>
              <a:t>BEPS Proposals</a:t>
            </a:r>
            <a:br>
              <a:rPr lang="en-US" sz="3600" b="1" dirty="0">
                <a:latin typeface="Book Antiqua" pitchFamily="18" charset="0"/>
              </a:rPr>
            </a:br>
            <a:r>
              <a:rPr lang="en-US" sz="3600" b="1" dirty="0">
                <a:latin typeface="Book Antiqua" pitchFamily="18" charset="0"/>
              </a:rPr>
              <a:t>Broader Set of Businesses</a:t>
            </a:r>
          </a:p>
        </p:txBody>
      </p:sp>
      <p:sp>
        <p:nvSpPr>
          <p:cNvPr id="174082" name="Rectangle 3"/>
          <p:cNvSpPr>
            <a:spLocks noGrp="1"/>
          </p:cNvSpPr>
          <p:nvPr>
            <p:ph type="body" idx="1"/>
          </p:nvPr>
        </p:nvSpPr>
        <p:spPr>
          <a:xfrm>
            <a:off x="457200" y="1290638"/>
            <a:ext cx="8229600" cy="5292725"/>
          </a:xfrm>
        </p:spPr>
        <p:txBody>
          <a:bodyPr/>
          <a:lstStyle/>
          <a:p>
            <a:pPr>
              <a:buFont typeface="Arial" charset="0"/>
              <a:buNone/>
            </a:pPr>
            <a:r>
              <a:rPr lang="en-US" sz="2800" b="1" dirty="0">
                <a:latin typeface="Book Antiqua" pitchFamily="18" charset="0"/>
              </a:rPr>
              <a:t>OBP </a:t>
            </a:r>
            <a:r>
              <a:rPr lang="en-US" sz="2800" dirty="0">
                <a:latin typeface="Book Antiqua" pitchFamily="18" charset="0"/>
              </a:rPr>
              <a:t>Para2     challenges to Profit Allocation &amp; Nexus 	     Rules. </a:t>
            </a:r>
          </a:p>
          <a:p>
            <a:pPr>
              <a:buFont typeface="Arial" charset="0"/>
              <a:buNone/>
            </a:pPr>
            <a:r>
              <a:rPr lang="en-US" sz="2800" dirty="0">
                <a:latin typeface="Book Antiqua" pitchFamily="18" charset="0"/>
              </a:rPr>
              <a:t>Para14. Page 9</a:t>
            </a:r>
          </a:p>
          <a:p>
            <a:pPr>
              <a:buFont typeface="Arial" charset="0"/>
              <a:buNone/>
            </a:pPr>
            <a:r>
              <a:rPr lang="en-US" sz="2800" dirty="0">
                <a:latin typeface="Book Antiqua" pitchFamily="18" charset="0"/>
              </a:rPr>
              <a:t>Horizontal Equity, Design coherence &amp; Level </a:t>
            </a:r>
          </a:p>
          <a:p>
            <a:pPr>
              <a:buFont typeface="Arial" charset="0"/>
              <a:buNone/>
            </a:pPr>
            <a:r>
              <a:rPr lang="en-US" sz="2800" dirty="0">
                <a:latin typeface="Book Antiqua" pitchFamily="18" charset="0"/>
              </a:rPr>
              <a:t>Playing field demand that value creation in COM</a:t>
            </a:r>
          </a:p>
          <a:p>
            <a:pPr>
              <a:buFont typeface="Arial" charset="0"/>
              <a:buNone/>
            </a:pPr>
            <a:r>
              <a:rPr lang="en-US" sz="2800" dirty="0">
                <a:latin typeface="Book Antiqua" pitchFamily="18" charset="0"/>
              </a:rPr>
              <a:t>should be considered.</a:t>
            </a:r>
          </a:p>
          <a:p>
            <a:pPr>
              <a:buFont typeface="Arial" charset="0"/>
              <a:buNone/>
            </a:pPr>
            <a:r>
              <a:rPr lang="en-US" sz="2800" dirty="0">
                <a:latin typeface="Book Antiqua" pitchFamily="18" charset="0"/>
              </a:rPr>
              <a:t>I am all for it.</a:t>
            </a:r>
          </a:p>
          <a:p>
            <a:pPr>
              <a:buFont typeface="Arial" charset="0"/>
              <a:buNone/>
            </a:pPr>
            <a:r>
              <a:rPr lang="en-US" sz="2400" dirty="0">
                <a:latin typeface="Book Antiqua" pitchFamily="18" charset="0"/>
              </a:rPr>
              <a:t>Instrument         of doing business can not determine </a:t>
            </a:r>
          </a:p>
          <a:p>
            <a:pPr>
              <a:buFont typeface="Arial" charset="0"/>
              <a:buNone/>
            </a:pPr>
            <a:r>
              <a:rPr lang="en-US" sz="2400" dirty="0">
                <a:latin typeface="Book Antiqua" pitchFamily="18" charset="0"/>
              </a:rPr>
              <a:t> 	or	                 Nexus or Attribution of Profit.       </a:t>
            </a:r>
          </a:p>
          <a:p>
            <a:pPr>
              <a:buFont typeface="Arial" charset="0"/>
              <a:buNone/>
            </a:pPr>
            <a:r>
              <a:rPr lang="en-US" sz="2400" dirty="0">
                <a:latin typeface="Book Antiqua" pitchFamily="18" charset="0"/>
              </a:rPr>
              <a:t>Method		</a:t>
            </a:r>
          </a:p>
        </p:txBody>
      </p:sp>
      <p:sp>
        <p:nvSpPr>
          <p:cNvPr id="174084"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174085" name="AutoShape 4"/>
          <p:cNvSpPr>
            <a:spLocks/>
          </p:cNvSpPr>
          <p:nvPr/>
        </p:nvSpPr>
        <p:spPr bwMode="auto">
          <a:xfrm>
            <a:off x="2209800" y="4995863"/>
            <a:ext cx="228600" cy="1143000"/>
          </a:xfrm>
          <a:prstGeom prst="rightBrace">
            <a:avLst>
              <a:gd name="adj1" fmla="val 45833"/>
              <a:gd name="adj2" fmla="val 50000"/>
            </a:avLst>
          </a:prstGeom>
          <a:noFill/>
          <a:ln w="9525">
            <a:solidFill>
              <a:schemeClr val="tx1"/>
            </a:solidFill>
            <a:round/>
            <a:headEnd/>
            <a:tailEnd/>
          </a:ln>
        </p:spPr>
        <p:txBody>
          <a:bodyPr wrap="none" anchor="ctr"/>
          <a:lstStyle/>
          <a:p>
            <a:endParaRPr lang="en-US"/>
          </a:p>
        </p:txBody>
      </p:sp>
      <p:sp>
        <p:nvSpPr>
          <p:cNvPr id="8" name="Rectangle 7"/>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I.3.13</a:t>
            </a:r>
          </a:p>
        </p:txBody>
      </p:sp>
    </p:spTree>
    <p:extLst>
      <p:ext uri="{BB962C8B-B14F-4D97-AF65-F5344CB8AC3E}">
        <p14:creationId xmlns:p14="http://schemas.microsoft.com/office/powerpoint/2010/main" val="430535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p:cNvSpPr>
          <p:nvPr>
            <p:ph type="title"/>
          </p:nvPr>
        </p:nvSpPr>
        <p:spPr/>
        <p:txBody>
          <a:bodyPr/>
          <a:lstStyle/>
          <a:p>
            <a:r>
              <a:rPr lang="en-US" sz="3600" b="1" dirty="0">
                <a:latin typeface="Book Antiqua" pitchFamily="18" charset="0"/>
              </a:rPr>
              <a:t>BEPS Proposals</a:t>
            </a:r>
          </a:p>
        </p:txBody>
      </p:sp>
      <p:sp>
        <p:nvSpPr>
          <p:cNvPr id="145410" name="Rectangle 3"/>
          <p:cNvSpPr>
            <a:spLocks noGrp="1"/>
          </p:cNvSpPr>
          <p:nvPr>
            <p:ph type="body" idx="1"/>
          </p:nvPr>
        </p:nvSpPr>
        <p:spPr/>
        <p:txBody>
          <a:bodyPr/>
          <a:lstStyle/>
          <a:p>
            <a:r>
              <a:rPr lang="en-US" sz="2800" dirty="0">
                <a:latin typeface="Book Antiqua" pitchFamily="18" charset="0"/>
              </a:rPr>
              <a:t>If a NR earns profits “in” or “due to” COM he should pay tax in COM.</a:t>
            </a:r>
          </a:p>
          <a:p>
            <a:endParaRPr lang="en-US" sz="2800" dirty="0">
              <a:latin typeface="Book Antiqua" pitchFamily="18" charset="0"/>
            </a:endParaRPr>
          </a:p>
          <a:p>
            <a:pPr marL="0" indent="0">
              <a:buNone/>
            </a:pPr>
            <a:r>
              <a:rPr lang="en-US" sz="2800" dirty="0">
                <a:latin typeface="Book Antiqua" pitchFamily="18" charset="0"/>
              </a:rPr>
              <a:t>	“In” – 	</a:t>
            </a:r>
            <a:r>
              <a:rPr lang="en-US" sz="2800" dirty="0" smtClean="0">
                <a:latin typeface="Book Antiqua" pitchFamily="18" charset="0"/>
              </a:rPr>
              <a:t>SEP</a:t>
            </a:r>
            <a:endParaRPr lang="en-US" sz="2800" dirty="0">
              <a:latin typeface="Book Antiqua" pitchFamily="18" charset="0"/>
            </a:endParaRPr>
          </a:p>
          <a:p>
            <a:pPr marL="0" indent="0">
              <a:buNone/>
            </a:pPr>
            <a:r>
              <a:rPr lang="en-US" sz="2800" dirty="0">
                <a:latin typeface="Book Antiqua" pitchFamily="18" charset="0"/>
              </a:rPr>
              <a:t>	“Due to” - 	Data</a:t>
            </a:r>
          </a:p>
        </p:txBody>
      </p:sp>
      <p:sp>
        <p:nvSpPr>
          <p:cNvPr id="145411"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145412" name="Slide Number Placeholder 3"/>
          <p:cNvSpPr txBox="1">
            <a:spLocks noGrp="1"/>
          </p:cNvSpPr>
          <p:nvPr/>
        </p:nvSpPr>
        <p:spPr bwMode="auto">
          <a:xfrm>
            <a:off x="6629400" y="228600"/>
            <a:ext cx="2133600" cy="365125"/>
          </a:xfrm>
          <a:prstGeom prst="rect">
            <a:avLst/>
          </a:prstGeom>
          <a:noFill/>
          <a:ln w="9525">
            <a:noFill/>
            <a:miter lim="800000"/>
            <a:headEnd/>
            <a:tailEnd/>
          </a:ln>
        </p:spPr>
        <p:txBody>
          <a:bodyPr anchor="ctr"/>
          <a:lstStyle/>
          <a:p>
            <a:pPr algn="r"/>
            <a:r>
              <a:rPr lang="en-US" sz="2000" dirty="0">
                <a:solidFill>
                  <a:srgbClr val="898989"/>
                </a:solidFill>
                <a:latin typeface="Book Antiqua" pitchFamily="18" charset="0"/>
              </a:rPr>
              <a:t>I.3.14</a:t>
            </a:r>
          </a:p>
        </p:txBody>
      </p:sp>
    </p:spTree>
    <p:extLst>
      <p:ext uri="{BB962C8B-B14F-4D97-AF65-F5344CB8AC3E}">
        <p14:creationId xmlns:p14="http://schemas.microsoft.com/office/powerpoint/2010/main" val="1638402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a:xfrm>
            <a:off x="457200" y="573314"/>
            <a:ext cx="8229600" cy="844324"/>
          </a:xfrm>
        </p:spPr>
        <p:txBody>
          <a:bodyPr/>
          <a:lstStyle/>
          <a:p>
            <a:pPr eaLnBrk="1" hangingPunct="1"/>
            <a:r>
              <a:rPr lang="en-IN" sz="3600" b="1" dirty="0">
                <a:latin typeface="Book Antiqua" panose="02040602050305030304" pitchFamily="18" charset="0"/>
              </a:rPr>
              <a:t>BEPS Proposals Difficulties</a:t>
            </a:r>
            <a:br>
              <a:rPr lang="en-IN" sz="3600" b="1" dirty="0">
                <a:latin typeface="Book Antiqua" panose="02040602050305030304" pitchFamily="18" charset="0"/>
              </a:rPr>
            </a:br>
            <a:r>
              <a:rPr lang="en-US" sz="3600" b="1" dirty="0" smtClean="0">
                <a:latin typeface="Book Antiqua" pitchFamily="18" charset="0"/>
              </a:rPr>
              <a:t>Computation </a:t>
            </a:r>
            <a:r>
              <a:rPr lang="en-US" sz="3600" b="1" dirty="0">
                <a:latin typeface="Book Antiqua" pitchFamily="18" charset="0"/>
              </a:rPr>
              <a:t>of Profits.</a:t>
            </a:r>
          </a:p>
        </p:txBody>
      </p:sp>
      <p:sp>
        <p:nvSpPr>
          <p:cNvPr id="47106" name="Rectangle 3"/>
          <p:cNvSpPr>
            <a:spLocks noGrp="1"/>
          </p:cNvSpPr>
          <p:nvPr>
            <p:ph type="body" idx="4294967295"/>
          </p:nvPr>
        </p:nvSpPr>
        <p:spPr>
          <a:xfrm>
            <a:off x="381000" y="1676400"/>
            <a:ext cx="8305800" cy="4525963"/>
          </a:xfrm>
        </p:spPr>
        <p:txBody>
          <a:bodyPr/>
          <a:lstStyle/>
          <a:p>
            <a:pPr algn="just" eaLnBrk="1" hangingPunct="1">
              <a:buFont typeface="Arial" charset="0"/>
              <a:buNone/>
            </a:pPr>
            <a:r>
              <a:rPr lang="en-US" sz="2800" dirty="0">
                <a:latin typeface="Book Antiqua" pitchFamily="18" charset="0"/>
              </a:rPr>
              <a:t>	How to determine profit? Difficulties in computation- Each market has its own dynamics. Same Assessee may make super profit in one </a:t>
            </a:r>
            <a:r>
              <a:rPr lang="en-US" sz="2800" dirty="0" smtClean="0">
                <a:latin typeface="Book Antiqua" pitchFamily="18" charset="0"/>
              </a:rPr>
              <a:t>market;</a:t>
            </a:r>
            <a:endParaRPr lang="en-US" sz="2800" dirty="0">
              <a:latin typeface="Book Antiqua" pitchFamily="18" charset="0"/>
            </a:endParaRPr>
          </a:p>
          <a:p>
            <a:pPr algn="just" eaLnBrk="1" hangingPunct="1">
              <a:buFont typeface="Arial" charset="0"/>
              <a:buNone/>
            </a:pPr>
            <a:r>
              <a:rPr lang="en-US" sz="2800" dirty="0">
                <a:latin typeface="Book Antiqua" pitchFamily="18" charset="0"/>
              </a:rPr>
              <a:t>    Standard profit in another; &amp; Losses in still other markets.</a:t>
            </a:r>
          </a:p>
        </p:txBody>
      </p:sp>
      <p:sp>
        <p:nvSpPr>
          <p:cNvPr id="2" name="Footer Placeholder 1"/>
          <p:cNvSpPr>
            <a:spLocks noGrp="1"/>
          </p:cNvSpPr>
          <p:nvPr>
            <p:ph type="ftr" sz="quarter" idx="11"/>
          </p:nvPr>
        </p:nvSpPr>
        <p:spPr/>
        <p:txBody>
          <a:bodyPr/>
          <a:lstStyle/>
          <a:p>
            <a:pPr>
              <a:defRPr/>
            </a:pPr>
            <a:r>
              <a:rPr lang="en-US" dirty="0"/>
              <a:t>Digital Taxation                                                                            Rashmin Sanghvi </a:t>
            </a:r>
          </a:p>
        </p:txBody>
      </p:sp>
      <p:sp>
        <p:nvSpPr>
          <p:cNvPr id="7" name="Rectangle 6"/>
          <p:cNvSpPr/>
          <p:nvPr/>
        </p:nvSpPr>
        <p:spPr>
          <a:xfrm>
            <a:off x="7772400" y="1161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a:t>
            </a:r>
          </a:p>
        </p:txBody>
      </p:sp>
    </p:spTree>
    <p:extLst>
      <p:ext uri="{BB962C8B-B14F-4D97-AF65-F5344CB8AC3E}">
        <p14:creationId xmlns:p14="http://schemas.microsoft.com/office/powerpoint/2010/main" val="3054427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4294967295"/>
          </p:nvPr>
        </p:nvSpPr>
        <p:spPr>
          <a:xfrm>
            <a:off x="457200" y="1524000"/>
            <a:ext cx="8229600" cy="4602163"/>
          </a:xfrm>
        </p:spPr>
        <p:txBody>
          <a:bodyPr/>
          <a:lstStyle/>
          <a:p>
            <a:pPr algn="just" eaLnBrk="1" hangingPunct="1">
              <a:buFont typeface="Arial" charset="0"/>
              <a:buNone/>
            </a:pPr>
            <a:r>
              <a:rPr lang="en-US" sz="2800" dirty="0">
                <a:latin typeface="Book Antiqua" pitchFamily="18" charset="0"/>
              </a:rPr>
              <a:t>	Purchasing power of consumers; Entry Barriers; Exchange Rate differences; Demand &amp; Supply forces etc. are different in every market.</a:t>
            </a:r>
          </a:p>
          <a:p>
            <a:pPr algn="just" eaLnBrk="1" hangingPunct="1">
              <a:buFont typeface="Arial" charset="0"/>
              <a:buNone/>
            </a:pPr>
            <a:r>
              <a:rPr lang="en-US" sz="2800" dirty="0">
                <a:latin typeface="Book Antiqua" pitchFamily="18" charset="0"/>
              </a:rPr>
              <a:t>	</a:t>
            </a:r>
          </a:p>
          <a:p>
            <a:pPr algn="just" eaLnBrk="1" hangingPunct="1">
              <a:buFont typeface="Arial" charset="0"/>
              <a:buNone/>
            </a:pPr>
            <a:r>
              <a:rPr lang="en-US" sz="2800" dirty="0">
                <a:latin typeface="Book Antiqua" pitchFamily="18" charset="0"/>
              </a:rPr>
              <a:t>	There cannot be a standard percentage to be applied to gross global turnover. </a:t>
            </a:r>
            <a:r>
              <a:rPr lang="en-US" sz="2800" b="1" dirty="0">
                <a:latin typeface="Book Antiqua" pitchFamily="18" charset="0"/>
              </a:rPr>
              <a:t>Rule 10</a:t>
            </a:r>
            <a:r>
              <a:rPr lang="en-US" sz="2800" dirty="0">
                <a:latin typeface="Book Antiqua" pitchFamily="18" charset="0"/>
              </a:rPr>
              <a:t>  is a simplified </a:t>
            </a:r>
            <a:r>
              <a:rPr lang="en-US" sz="2800" b="1" dirty="0">
                <a:latin typeface="Book Antiqua" pitchFamily="18" charset="0"/>
              </a:rPr>
              <a:t>compromise</a:t>
            </a:r>
            <a:r>
              <a:rPr lang="en-US" sz="2800" dirty="0">
                <a:latin typeface="Book Antiqua" pitchFamily="18" charset="0"/>
              </a:rPr>
              <a:t>. Flat rate on gross turnover is best. But the rate may change by country &amp; by product.</a:t>
            </a:r>
          </a:p>
          <a:p>
            <a:pPr algn="just" eaLnBrk="1" hangingPunct="1">
              <a:buFont typeface="Arial" charset="0"/>
              <a:buNone/>
            </a:pPr>
            <a:endParaRPr lang="en-US" sz="2800" dirty="0">
              <a:latin typeface="Book Antiqua" pitchFamily="18" charset="0"/>
            </a:endParaRPr>
          </a:p>
        </p:txBody>
      </p:sp>
      <p:sp>
        <p:nvSpPr>
          <p:cNvPr id="49155" name="Rectangle 2"/>
          <p:cNvSpPr txBox="1">
            <a:spLocks/>
          </p:cNvSpPr>
          <p:nvPr/>
        </p:nvSpPr>
        <p:spPr bwMode="auto">
          <a:xfrm>
            <a:off x="444305" y="280533"/>
            <a:ext cx="8229600" cy="844324"/>
          </a:xfrm>
          <a:prstGeom prst="rect">
            <a:avLst/>
          </a:prstGeom>
          <a:noFill/>
          <a:ln w="9525">
            <a:noFill/>
            <a:miter lim="800000"/>
            <a:headEnd/>
            <a:tailEnd/>
          </a:ln>
        </p:spPr>
        <p:txBody>
          <a:bodyPr anchor="ctr"/>
          <a:lstStyle/>
          <a:p>
            <a:pPr algn="ctr"/>
            <a:r>
              <a:rPr lang="en-US" sz="3600" b="1" dirty="0">
                <a:latin typeface="Book Antiqua" pitchFamily="18" charset="0"/>
              </a:rPr>
              <a:t>BEPS Proposals Difficulties Computation of Profits.</a:t>
            </a:r>
            <a:endParaRPr lang="en-IN" sz="3600" b="1" dirty="0">
              <a:latin typeface="Book Antiqua" panose="02040602050305030304" pitchFamily="18" charset="0"/>
            </a:endParaRPr>
          </a:p>
        </p:txBody>
      </p:sp>
      <p:sp>
        <p:nvSpPr>
          <p:cNvPr id="2" name="Footer Placeholder 1"/>
          <p:cNvSpPr>
            <a:spLocks noGrp="1"/>
          </p:cNvSpPr>
          <p:nvPr>
            <p:ph type="ftr" sz="quarter" idx="11"/>
          </p:nvPr>
        </p:nvSpPr>
        <p:spPr>
          <a:xfrm>
            <a:off x="291905" y="6503370"/>
            <a:ext cx="8534400" cy="365125"/>
          </a:xfrm>
        </p:spPr>
        <p:txBody>
          <a:bodyPr/>
          <a:lstStyle/>
          <a:p>
            <a:pPr>
              <a:defRPr/>
            </a:pPr>
            <a:r>
              <a:rPr lang="en-US" dirty="0"/>
              <a:t>Digital Taxation                                                                       Rashmin Sanghvi  </a:t>
            </a:r>
          </a:p>
        </p:txBody>
      </p:sp>
      <p:sp>
        <p:nvSpPr>
          <p:cNvPr id="8" name="Rectangle 7"/>
          <p:cNvSpPr/>
          <p:nvPr/>
        </p:nvSpPr>
        <p:spPr>
          <a:xfrm>
            <a:off x="152400" y="116114"/>
            <a:ext cx="350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dirty="0">
              <a:solidFill>
                <a:schemeClr val="tx1"/>
              </a:solidFill>
              <a:latin typeface="Book Antiqua" panose="02040602050305030304" pitchFamily="18" charset="0"/>
            </a:endParaRPr>
          </a:p>
        </p:txBody>
      </p:sp>
      <p:sp>
        <p:nvSpPr>
          <p:cNvPr id="9" name="Rectangle 8"/>
          <p:cNvSpPr/>
          <p:nvPr/>
        </p:nvSpPr>
        <p:spPr>
          <a:xfrm>
            <a:off x="7924800" y="2685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I.3.2</a:t>
            </a:r>
          </a:p>
        </p:txBody>
      </p:sp>
    </p:spTree>
    <p:extLst>
      <p:ext uri="{BB962C8B-B14F-4D97-AF65-F5344CB8AC3E}">
        <p14:creationId xmlns:p14="http://schemas.microsoft.com/office/powerpoint/2010/main" val="3313095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p:cNvSpPr>
          <p:nvPr>
            <p:ph type="body" idx="4294967295"/>
          </p:nvPr>
        </p:nvSpPr>
        <p:spPr>
          <a:xfrm>
            <a:off x="381000" y="1547813"/>
            <a:ext cx="8077200" cy="4525962"/>
          </a:xfrm>
        </p:spPr>
        <p:txBody>
          <a:bodyPr/>
          <a:lstStyle/>
          <a:p>
            <a:pPr algn="just" eaLnBrk="1" hangingPunct="1">
              <a:buFont typeface="Arial" charset="0"/>
              <a:buNone/>
            </a:pPr>
            <a:r>
              <a:rPr lang="en-US" sz="2800" dirty="0">
                <a:latin typeface="Book Antiqua" pitchFamily="18" charset="0"/>
              </a:rPr>
              <a:t>	There is no good globally acceptable guideline for attribution of profits to PE. There cannot be. Each case is a different case.</a:t>
            </a:r>
          </a:p>
          <a:p>
            <a:pPr algn="just" eaLnBrk="1" hangingPunct="1">
              <a:buFont typeface="Arial" charset="0"/>
              <a:buNone/>
            </a:pPr>
            <a:endParaRPr lang="en-US" sz="2800" dirty="0">
              <a:latin typeface="Book Antiqua" pitchFamily="18" charset="0"/>
            </a:endParaRPr>
          </a:p>
          <a:p>
            <a:pPr algn="just" eaLnBrk="1" hangingPunct="1">
              <a:buFont typeface="Arial" charset="0"/>
              <a:buNone/>
            </a:pPr>
            <a:r>
              <a:rPr lang="en-US" sz="2800" dirty="0">
                <a:latin typeface="Book Antiqua" pitchFamily="18" charset="0"/>
              </a:rPr>
              <a:t>	Ultimately it is a compromise to decide the attribution of profits.	</a:t>
            </a:r>
          </a:p>
          <a:p>
            <a:pPr algn="just" eaLnBrk="1" hangingPunct="1">
              <a:buFont typeface="Arial" charset="0"/>
              <a:buNone/>
            </a:pPr>
            <a:r>
              <a:rPr lang="en-US" sz="2800" dirty="0">
                <a:latin typeface="Book Antiqua" pitchFamily="18" charset="0"/>
              </a:rPr>
              <a:t>	When compromise is “a must “,</a:t>
            </a:r>
          </a:p>
          <a:p>
            <a:pPr algn="just" eaLnBrk="1" hangingPunct="1">
              <a:buFont typeface="Arial" charset="0"/>
              <a:buNone/>
            </a:pPr>
            <a:r>
              <a:rPr lang="en-US" sz="2800" dirty="0">
                <a:latin typeface="Book Antiqua" pitchFamily="18" charset="0"/>
              </a:rPr>
              <a:t>	Why not bring in simplification?</a:t>
            </a:r>
          </a:p>
        </p:txBody>
      </p:sp>
      <p:sp>
        <p:nvSpPr>
          <p:cNvPr id="63490" name="Rectangle 4"/>
          <p:cNvSpPr>
            <a:spLocks noChangeArrowheads="1"/>
          </p:cNvSpPr>
          <p:nvPr/>
        </p:nvSpPr>
        <p:spPr bwMode="auto">
          <a:xfrm>
            <a:off x="381000" y="6259513"/>
            <a:ext cx="8458200" cy="366712"/>
          </a:xfrm>
          <a:prstGeom prst="rect">
            <a:avLst/>
          </a:prstGeom>
          <a:noFill/>
          <a:ln w="9525">
            <a:noFill/>
            <a:miter lim="800000"/>
            <a:headEnd/>
            <a:tailEnd/>
          </a:ln>
        </p:spPr>
        <p:txBody>
          <a:bodyPr>
            <a:spAutoFit/>
          </a:bodyPr>
          <a:lstStyle/>
          <a:p>
            <a:r>
              <a:rPr lang="en-US">
                <a:solidFill>
                  <a:srgbClr val="898989"/>
                </a:solidFill>
                <a:latin typeface="Book Antiqua" pitchFamily="18" charset="0"/>
              </a:rPr>
              <a:t>Digital Taxation                                                                         Rashmin Sanghvi</a:t>
            </a:r>
          </a:p>
        </p:txBody>
      </p:sp>
      <p:sp>
        <p:nvSpPr>
          <p:cNvPr id="63491" name="Rectangle 2"/>
          <p:cNvSpPr txBox="1">
            <a:spLocks/>
          </p:cNvSpPr>
          <p:nvPr/>
        </p:nvSpPr>
        <p:spPr bwMode="auto">
          <a:xfrm>
            <a:off x="249238" y="212725"/>
            <a:ext cx="8229600" cy="1143000"/>
          </a:xfrm>
          <a:prstGeom prst="rect">
            <a:avLst/>
          </a:prstGeom>
          <a:noFill/>
          <a:ln w="9525">
            <a:noFill/>
            <a:miter lim="800000"/>
            <a:headEnd/>
            <a:tailEnd/>
          </a:ln>
        </p:spPr>
        <p:txBody>
          <a:bodyPr anchor="ctr"/>
          <a:lstStyle/>
          <a:p>
            <a:pPr algn="ctr"/>
            <a:r>
              <a:rPr lang="en-US" sz="3600" b="1" dirty="0">
                <a:latin typeface="Book Antiqua" pitchFamily="18" charset="0"/>
              </a:rPr>
              <a:t>BEPS Proposals Difficulties Attribution of Profits</a:t>
            </a:r>
          </a:p>
        </p:txBody>
      </p:sp>
      <p:sp>
        <p:nvSpPr>
          <p:cNvPr id="7" name="Rectangle 6"/>
          <p:cNvSpPr/>
          <p:nvPr/>
        </p:nvSpPr>
        <p:spPr>
          <a:xfrm>
            <a:off x="7924800" y="2685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I.3.3</a:t>
            </a:r>
          </a:p>
        </p:txBody>
      </p:sp>
    </p:spTree>
    <p:extLst>
      <p:ext uri="{BB962C8B-B14F-4D97-AF65-F5344CB8AC3E}">
        <p14:creationId xmlns:p14="http://schemas.microsoft.com/office/powerpoint/2010/main" val="2731660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type="body" idx="4294967295"/>
          </p:nvPr>
        </p:nvSpPr>
        <p:spPr>
          <a:xfrm>
            <a:off x="457200" y="1600200"/>
            <a:ext cx="7467600" cy="4525963"/>
          </a:xfrm>
        </p:spPr>
        <p:txBody>
          <a:bodyPr/>
          <a:lstStyle/>
          <a:p>
            <a:pPr algn="just" eaLnBrk="1" hangingPunct="1">
              <a:buFont typeface="Arial" charset="0"/>
              <a:buNone/>
            </a:pPr>
            <a:r>
              <a:rPr lang="en-US" sz="2800">
                <a:latin typeface="Book Antiqua" pitchFamily="18" charset="0"/>
              </a:rPr>
              <a:t>	In normal attribution of profit, the MNC has to file IT returns in COR+ 51 COS countries. Each country may have its own set of problems.</a:t>
            </a:r>
          </a:p>
          <a:p>
            <a:pPr algn="just" eaLnBrk="1" hangingPunct="1">
              <a:buFont typeface="Arial" charset="0"/>
              <a:buNone/>
            </a:pPr>
            <a:r>
              <a:rPr lang="en-US" sz="2800">
                <a:latin typeface="Book Antiqua" pitchFamily="18" charset="0"/>
              </a:rPr>
              <a:t>	It may be better to have a simple system of taxation.</a:t>
            </a:r>
          </a:p>
        </p:txBody>
      </p:sp>
      <p:sp>
        <p:nvSpPr>
          <p:cNvPr id="67587" name="Rectangle 2"/>
          <p:cNvSpPr txBox="1">
            <a:spLocks/>
          </p:cNvSpPr>
          <p:nvPr/>
        </p:nvSpPr>
        <p:spPr bwMode="auto">
          <a:xfrm>
            <a:off x="450850" y="236538"/>
            <a:ext cx="8229600" cy="990600"/>
          </a:xfrm>
          <a:prstGeom prst="rect">
            <a:avLst/>
          </a:prstGeom>
          <a:noFill/>
          <a:ln w="9525">
            <a:noFill/>
            <a:miter lim="800000"/>
            <a:headEnd/>
            <a:tailEnd/>
          </a:ln>
        </p:spPr>
        <p:txBody>
          <a:bodyPr anchor="ctr"/>
          <a:lstStyle/>
          <a:p>
            <a:pPr algn="ctr"/>
            <a:r>
              <a:rPr lang="en-US" sz="3600" b="1" dirty="0">
                <a:latin typeface="Book Antiqua" pitchFamily="18" charset="0"/>
              </a:rPr>
              <a:t>Difficulties in Attribution</a:t>
            </a:r>
          </a:p>
        </p:txBody>
      </p:sp>
      <p:sp>
        <p:nvSpPr>
          <p:cNvPr id="2" name="Footer Placeholder 1"/>
          <p:cNvSpPr>
            <a:spLocks noGrp="1"/>
          </p:cNvSpPr>
          <p:nvPr>
            <p:ph type="ftr" sz="quarter" idx="11"/>
          </p:nvPr>
        </p:nvSpPr>
        <p:spPr/>
        <p:txBody>
          <a:bodyPr/>
          <a:lstStyle/>
          <a:p>
            <a:pPr>
              <a:defRPr/>
            </a:pPr>
            <a:r>
              <a:rPr lang="en-US" dirty="0"/>
              <a:t>Digital Taxation                                                                            Rashmin Sanghvi </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I.3.4</a:t>
            </a:r>
          </a:p>
        </p:txBody>
      </p:sp>
    </p:spTree>
    <p:extLst>
      <p:ext uri="{BB962C8B-B14F-4D97-AF65-F5344CB8AC3E}">
        <p14:creationId xmlns:p14="http://schemas.microsoft.com/office/powerpoint/2010/main" val="548704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886200"/>
          </a:xfrm>
        </p:spPr>
        <p:txBody>
          <a:bodyPr/>
          <a:lstStyle/>
          <a:p>
            <a:pPr marL="514350" indent="-514350">
              <a:buFont typeface="+mj-lt"/>
              <a:buAutoNum type="arabicPeriod"/>
              <a:defRPr/>
            </a:pPr>
            <a:r>
              <a:rPr lang="en-US" sz="2800" dirty="0">
                <a:latin typeface="Book Antiqua" panose="02040602050305030304" pitchFamily="18" charset="0"/>
              </a:rPr>
              <a:t>Compute Non- Routine profits on an “Arm’s Length basis”.</a:t>
            </a:r>
          </a:p>
          <a:p>
            <a:pPr>
              <a:defRPr/>
            </a:pPr>
            <a:r>
              <a:rPr lang="en-US" sz="2800" dirty="0">
                <a:latin typeface="Book Antiqua" panose="02040602050305030304" pitchFamily="18" charset="0"/>
              </a:rPr>
              <a:t> Objection: how does one calculate Routine &amp;</a:t>
            </a:r>
          </a:p>
          <a:p>
            <a:pPr marL="0" indent="0">
              <a:buFont typeface="Arial" charset="0"/>
              <a:buNone/>
              <a:defRPr/>
            </a:pPr>
            <a:r>
              <a:rPr lang="en-US" sz="2800" dirty="0">
                <a:latin typeface="Book Antiqua" panose="02040602050305030304" pitchFamily="18" charset="0"/>
              </a:rPr>
              <a:t>     Non-Routine profits?</a:t>
            </a:r>
          </a:p>
          <a:p>
            <a:pPr>
              <a:defRPr/>
            </a:pPr>
            <a:r>
              <a:rPr lang="en-US" sz="2800" dirty="0">
                <a:latin typeface="Book Antiqua" panose="02040602050305030304" pitchFamily="18" charset="0"/>
              </a:rPr>
              <a:t>  Who will calculate it?</a:t>
            </a:r>
          </a:p>
          <a:p>
            <a:pPr>
              <a:defRPr/>
            </a:pPr>
            <a:r>
              <a:rPr lang="en-US" sz="2800" dirty="0">
                <a:latin typeface="Book Antiqua" panose="02040602050305030304" pitchFamily="18" charset="0"/>
              </a:rPr>
              <a:t>If it is for the assessee or COR to determine, COM may suffer unfair losses in	revenue. </a:t>
            </a:r>
          </a:p>
          <a:p>
            <a:pPr>
              <a:defRPr/>
            </a:pPr>
            <a:endParaRPr lang="en-US" sz="2800" dirty="0">
              <a:latin typeface="Book Antiqua" panose="02040602050305030304" pitchFamily="18" charset="0"/>
            </a:endParaRPr>
          </a:p>
          <a:p>
            <a:pPr marL="0" indent="0">
              <a:buFont typeface="Arial" charset="0"/>
              <a:buNone/>
              <a:defRPr/>
            </a:pPr>
            <a:r>
              <a:rPr lang="en-US" sz="2800" dirty="0">
                <a:latin typeface="Book Antiqua" panose="02040602050305030304" pitchFamily="18" charset="0"/>
              </a:rPr>
              <a:t>		</a:t>
            </a:r>
          </a:p>
        </p:txBody>
      </p:sp>
      <p:sp>
        <p:nvSpPr>
          <p:cNvPr id="154626" name="Title 2"/>
          <p:cNvSpPr>
            <a:spLocks noGrp="1"/>
          </p:cNvSpPr>
          <p:nvPr>
            <p:ph type="title"/>
          </p:nvPr>
        </p:nvSpPr>
        <p:spPr>
          <a:xfrm>
            <a:off x="457200" y="274638"/>
            <a:ext cx="8229600" cy="1554162"/>
          </a:xfrm>
        </p:spPr>
        <p:txBody>
          <a:bodyPr/>
          <a:lstStyle/>
          <a:p>
            <a:r>
              <a:rPr lang="en-US" sz="3600" b="1" dirty="0">
                <a:latin typeface="Book Antiqua" pitchFamily="18" charset="0"/>
              </a:rPr>
              <a:t>BEPS - Difficulties</a:t>
            </a:r>
            <a:br>
              <a:rPr lang="en-US" sz="3600" b="1" dirty="0">
                <a:latin typeface="Book Antiqua" pitchFamily="18" charset="0"/>
              </a:rPr>
            </a:br>
            <a:r>
              <a:rPr lang="en-US" sz="3600" b="1" dirty="0">
                <a:latin typeface="Book Antiqua" pitchFamily="18" charset="0"/>
              </a:rPr>
              <a:t>Computation of “Additional Profits” Steps involved</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Slide Number Placeholder 3"/>
          <p:cNvSpPr txBox="1">
            <a:spLocks noGrp="1"/>
          </p:cNvSpPr>
          <p:nvPr/>
        </p:nvSpPr>
        <p:spPr bwMode="auto">
          <a:xfrm>
            <a:off x="6705600" y="228600"/>
            <a:ext cx="2133600" cy="365125"/>
          </a:xfrm>
          <a:prstGeom prst="rect">
            <a:avLst/>
          </a:prstGeom>
          <a:noFill/>
          <a:ln w="9525">
            <a:noFill/>
            <a:miter lim="800000"/>
            <a:headEnd/>
            <a:tailEnd/>
          </a:ln>
        </p:spPr>
        <p:txBody>
          <a:bodyPr anchor="ctr"/>
          <a:lstStyle/>
          <a:p>
            <a:pPr algn="r"/>
            <a:r>
              <a:rPr lang="en-US" sz="2000" dirty="0">
                <a:solidFill>
                  <a:srgbClr val="898989"/>
                </a:solidFill>
                <a:latin typeface="Book Antiqua" pitchFamily="18" charset="0"/>
              </a:rPr>
              <a:t>I.3.5</a:t>
            </a:r>
          </a:p>
        </p:txBody>
      </p:sp>
    </p:spTree>
    <p:extLst>
      <p:ext uri="{BB962C8B-B14F-4D97-AF65-F5344CB8AC3E}">
        <p14:creationId xmlns:p14="http://schemas.microsoft.com/office/powerpoint/2010/main" val="282920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539750" y="990600"/>
            <a:ext cx="8229600" cy="5365750"/>
          </a:xfrm>
        </p:spPr>
        <p:txBody>
          <a:bodyPr/>
          <a:lstStyle/>
          <a:p>
            <a:pPr marL="0" indent="0" algn="ctr">
              <a:buFont typeface="Arial" charset="0"/>
              <a:buNone/>
            </a:pPr>
            <a:r>
              <a:rPr lang="en-US" sz="2400" b="1" dirty="0" smtClean="0">
                <a:latin typeface="Book Antiqua" pitchFamily="18" charset="0"/>
              </a:rPr>
              <a:t> Short Forms Used.</a:t>
            </a:r>
          </a:p>
          <a:p>
            <a:pPr marL="0" indent="0">
              <a:buFont typeface="Arial" charset="0"/>
              <a:buNone/>
            </a:pPr>
            <a:endParaRPr lang="en-US" sz="2000" dirty="0" smtClean="0">
              <a:latin typeface="Book Antiqua" pitchFamily="18" charset="0"/>
            </a:endParaRPr>
          </a:p>
          <a:p>
            <a:pPr marL="0" indent="0">
              <a:buFont typeface="Arial" charset="0"/>
              <a:buNone/>
            </a:pPr>
            <a:r>
              <a:rPr lang="en-US" sz="2400" dirty="0" smtClean="0">
                <a:latin typeface="Book Antiqua" pitchFamily="18" charset="0"/>
              </a:rPr>
              <a:t>OBP	:  	OECD. G20  BEPS Action One Public 			Discussion Document of February, 2019.</a:t>
            </a:r>
          </a:p>
          <a:p>
            <a:pPr marL="0" indent="0">
              <a:buFont typeface="Arial" charset="0"/>
              <a:buNone/>
            </a:pPr>
            <a:r>
              <a:rPr lang="en-US" sz="2400" dirty="0" smtClean="0">
                <a:latin typeface="Book Antiqua" pitchFamily="18" charset="0"/>
              </a:rPr>
              <a:t>NR	:  	Non – Resident.</a:t>
            </a:r>
          </a:p>
          <a:p>
            <a:pPr marL="0" indent="0">
              <a:buNone/>
            </a:pPr>
            <a:r>
              <a:rPr lang="en-US" sz="2400" dirty="0" smtClean="0">
                <a:latin typeface="Book Antiqua" pitchFamily="18" charset="0"/>
              </a:rPr>
              <a:t>PE	:  	Permanent </a:t>
            </a:r>
            <a:r>
              <a:rPr lang="en-US" sz="2400" dirty="0">
                <a:latin typeface="Book Antiqua" pitchFamily="18" charset="0"/>
              </a:rPr>
              <a:t>Establishment.</a:t>
            </a:r>
            <a:br>
              <a:rPr lang="en-US" sz="2400" dirty="0">
                <a:latin typeface="Book Antiqua" pitchFamily="18" charset="0"/>
              </a:rPr>
            </a:br>
            <a:r>
              <a:rPr lang="en-US" sz="2400" dirty="0" smtClean="0">
                <a:latin typeface="Book Antiqua" pitchFamily="18" charset="0"/>
              </a:rPr>
              <a:t>SEP	:  	Significant </a:t>
            </a:r>
            <a:r>
              <a:rPr lang="en-US" sz="2400" dirty="0">
                <a:latin typeface="Book Antiqua" pitchFamily="18" charset="0"/>
              </a:rPr>
              <a:t>Economic Presence.</a:t>
            </a:r>
            <a:br>
              <a:rPr lang="en-US" sz="2400" dirty="0">
                <a:latin typeface="Book Antiqua" pitchFamily="18" charset="0"/>
              </a:rPr>
            </a:br>
            <a:r>
              <a:rPr lang="en-US" sz="2400" dirty="0">
                <a:latin typeface="Book Antiqua" pitchFamily="18" charset="0"/>
              </a:rPr>
              <a:t>E-Com</a:t>
            </a:r>
            <a:r>
              <a:rPr lang="en-US" sz="2400" dirty="0" smtClean="0">
                <a:latin typeface="Book Antiqua" pitchFamily="18" charset="0"/>
              </a:rPr>
              <a:t>.:  	Commerce </a:t>
            </a:r>
            <a:r>
              <a:rPr lang="en-US" sz="2400" dirty="0">
                <a:latin typeface="Book Antiqua" pitchFamily="18" charset="0"/>
              </a:rPr>
              <a:t>conducted </a:t>
            </a:r>
            <a:r>
              <a:rPr lang="en-US" sz="2400" dirty="0" smtClean="0">
                <a:latin typeface="Book Antiqua" pitchFamily="18" charset="0"/>
              </a:rPr>
              <a:t>by electronic 			instruments</a:t>
            </a:r>
            <a:r>
              <a:rPr lang="en-US" sz="2400" dirty="0">
                <a:latin typeface="Book Antiqua" pitchFamily="18" charset="0"/>
              </a:rPr>
              <a:t>.</a:t>
            </a:r>
            <a:br>
              <a:rPr lang="en-US" sz="2400" dirty="0">
                <a:latin typeface="Book Antiqua" pitchFamily="18" charset="0"/>
              </a:rPr>
            </a:br>
            <a:r>
              <a:rPr lang="en-US" sz="2400" dirty="0" smtClean="0">
                <a:latin typeface="Book Antiqua" pitchFamily="18" charset="0"/>
              </a:rPr>
              <a:t>D-Com:  	Commerce </a:t>
            </a:r>
            <a:r>
              <a:rPr lang="en-US" sz="2400" dirty="0">
                <a:latin typeface="Book Antiqua" pitchFamily="18" charset="0"/>
              </a:rPr>
              <a:t>conducted by </a:t>
            </a:r>
            <a:r>
              <a:rPr lang="en-US" sz="2400" dirty="0" smtClean="0">
                <a:latin typeface="Book Antiqua" pitchFamily="18" charset="0"/>
              </a:rPr>
              <a:t>digital </a:t>
            </a:r>
            <a:r>
              <a:rPr lang="en-US" sz="2400" dirty="0">
                <a:latin typeface="Book Antiqua" pitchFamily="18" charset="0"/>
              </a:rPr>
              <a:t>instruments. 	</a:t>
            </a:r>
            <a:endParaRPr lang="en-US" sz="2400" dirty="0" smtClean="0">
              <a:latin typeface="Book Antiqua" pitchFamily="18" charset="0"/>
            </a:endParaRPr>
          </a:p>
        </p:txBody>
      </p:sp>
      <p:sp>
        <p:nvSpPr>
          <p:cNvPr id="20482" name="Title 2"/>
          <p:cNvSpPr>
            <a:spLocks noGrp="1"/>
          </p:cNvSpPr>
          <p:nvPr>
            <p:ph type="title"/>
          </p:nvPr>
        </p:nvSpPr>
        <p:spPr>
          <a:xfrm>
            <a:off x="457200" y="136525"/>
            <a:ext cx="8229600" cy="930275"/>
          </a:xfrm>
        </p:spPr>
        <p:txBody>
          <a:bodyPr/>
          <a:lstStyle/>
          <a:p>
            <a:r>
              <a:rPr lang="en-US" sz="3600" b="1" dirty="0" smtClean="0">
                <a:latin typeface="Book Antiqua" pitchFamily="18" charset="0"/>
              </a:rPr>
              <a:t>Digital Economy Taxation </a:t>
            </a:r>
          </a:p>
        </p:txBody>
      </p:sp>
      <p:sp>
        <p:nvSpPr>
          <p:cNvPr id="4" name="Footer Placeholder 3"/>
          <p:cNvSpPr>
            <a:spLocks noGrp="1"/>
          </p:cNvSpPr>
          <p:nvPr>
            <p:ph type="ftr" sz="quarter" idx="11"/>
          </p:nvPr>
        </p:nvSpPr>
        <p:spPr/>
        <p:txBody>
          <a:bodyPr/>
          <a:lstStyle/>
          <a:p>
            <a:pPr>
              <a:defRPr/>
            </a:pPr>
            <a:r>
              <a:rPr lang="en-US" dirty="0" smtClean="0"/>
              <a:t>Digital Taxation                                                       Rashmin Sanghvi </a:t>
            </a:r>
            <a:endParaRPr lang="en-US" dirty="0"/>
          </a:p>
        </p:txBody>
      </p:sp>
      <p:sp>
        <p:nvSpPr>
          <p:cNvPr id="5" name="Rectangle 4"/>
          <p:cNvSpPr/>
          <p:nvPr/>
        </p:nvSpPr>
        <p:spPr>
          <a:xfrm>
            <a:off x="7772400" y="236538"/>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I.1.5</a:t>
            </a:r>
          </a:p>
        </p:txBody>
      </p:sp>
    </p:spTree>
    <p:extLst>
      <p:ext uri="{BB962C8B-B14F-4D97-AF65-F5344CB8AC3E}">
        <p14:creationId xmlns:p14="http://schemas.microsoft.com/office/powerpoint/2010/main" val="11229169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3" y="2285999"/>
            <a:ext cx="8229600" cy="3800475"/>
          </a:xfrm>
        </p:spPr>
        <p:txBody>
          <a:bodyPr/>
          <a:lstStyle/>
          <a:p>
            <a:pPr marL="0" indent="0">
              <a:buFont typeface="Arial" charset="0"/>
              <a:buNone/>
              <a:defRPr/>
            </a:pPr>
            <a:r>
              <a:rPr lang="en-US" sz="2800" dirty="0">
                <a:latin typeface="Book Antiqua" panose="02040602050305030304" pitchFamily="18" charset="0"/>
              </a:rPr>
              <a:t>1.  Important objection – COM cannot </a:t>
            </a:r>
            <a:r>
              <a:rPr lang="en-US" sz="2800" dirty="0" err="1">
                <a:latin typeface="Book Antiqua" panose="02040602050305030304" pitchFamily="18" charset="0"/>
              </a:rPr>
              <a:t>finalise</a:t>
            </a:r>
            <a:r>
              <a:rPr lang="en-US" sz="2800" dirty="0">
                <a:latin typeface="Book Antiqua" panose="02040602050305030304" pitchFamily="18" charset="0"/>
              </a:rPr>
              <a:t>    </a:t>
            </a:r>
          </a:p>
          <a:p>
            <a:pPr marL="0" indent="0" algn="just">
              <a:buFont typeface="Arial" charset="0"/>
              <a:buNone/>
              <a:defRPr/>
            </a:pPr>
            <a:r>
              <a:rPr lang="en-US" sz="2800" dirty="0">
                <a:latin typeface="Book Antiqua" panose="02040602050305030304" pitchFamily="18" charset="0"/>
              </a:rPr>
              <a:t>     taxable profits independently. It has to get</a:t>
            </a:r>
          </a:p>
          <a:p>
            <a:pPr marL="0" indent="0" algn="just">
              <a:buFont typeface="Arial" charset="0"/>
              <a:buNone/>
              <a:defRPr/>
            </a:pPr>
            <a:r>
              <a:rPr lang="en-US" sz="2800" dirty="0">
                <a:latin typeface="Book Antiqua" panose="02040602050305030304" pitchFamily="18" charset="0"/>
              </a:rPr>
              <a:t>     information from COR, and several COM to</a:t>
            </a:r>
          </a:p>
          <a:p>
            <a:pPr marL="0" indent="0" algn="just">
              <a:buFont typeface="Arial" charset="0"/>
              <a:buNone/>
              <a:defRPr/>
            </a:pPr>
            <a:r>
              <a:rPr lang="en-US" sz="2800" dirty="0">
                <a:latin typeface="Book Antiqua" panose="02040602050305030304" pitchFamily="18" charset="0"/>
              </a:rPr>
              <a:t>     work out the appropriate fraction.</a:t>
            </a:r>
          </a:p>
          <a:p>
            <a:pPr marL="514350" indent="-514350" algn="just">
              <a:buFont typeface="Arial" charset="0"/>
              <a:buAutoNum type="arabicPeriod" startAt="2"/>
              <a:defRPr/>
            </a:pPr>
            <a:endParaRPr lang="en-US" sz="2800" dirty="0">
              <a:latin typeface="Book Antiqua" panose="02040602050305030304" pitchFamily="18" charset="0"/>
            </a:endParaRPr>
          </a:p>
          <a:p>
            <a:pPr marL="514350" indent="-514350" algn="just">
              <a:buFont typeface="Arial" charset="0"/>
              <a:buAutoNum type="arabicPeriod" startAt="2"/>
              <a:defRPr/>
            </a:pPr>
            <a:r>
              <a:rPr lang="en-US" sz="2800" dirty="0">
                <a:latin typeface="Book Antiqua" panose="02040602050305030304" pitchFamily="18" charset="0"/>
              </a:rPr>
              <a:t>These Non-Routine or additional profits will</a:t>
            </a:r>
          </a:p>
          <a:p>
            <a:pPr marL="0" indent="0">
              <a:buFont typeface="Arial" charset="0"/>
              <a:buNone/>
              <a:defRPr/>
            </a:pPr>
            <a:r>
              <a:rPr lang="en-US" sz="2800" dirty="0">
                <a:latin typeface="Book Antiqua" panose="02040602050305030304" pitchFamily="18" charset="0"/>
              </a:rPr>
              <a:t>      then be apportioned to Marketing Intangibles.</a:t>
            </a:r>
          </a:p>
        </p:txBody>
      </p:sp>
      <p:sp>
        <p:nvSpPr>
          <p:cNvPr id="156674" name="Title 2"/>
          <p:cNvSpPr>
            <a:spLocks noGrp="1"/>
          </p:cNvSpPr>
          <p:nvPr>
            <p:ph type="title"/>
          </p:nvPr>
        </p:nvSpPr>
        <p:spPr>
          <a:xfrm>
            <a:off x="457200" y="274638"/>
            <a:ext cx="8229600" cy="1554162"/>
          </a:xfrm>
        </p:spPr>
        <p:txBody>
          <a:bodyPr/>
          <a:lstStyle/>
          <a:p>
            <a:r>
              <a:rPr lang="en-US" sz="3600" b="1" dirty="0">
                <a:latin typeface="Book Antiqua" pitchFamily="18" charset="0"/>
              </a:rPr>
              <a:t>BEPS Difficulties </a:t>
            </a:r>
            <a:br>
              <a:rPr lang="en-US" sz="3600" b="1" dirty="0">
                <a:latin typeface="Book Antiqua" pitchFamily="18" charset="0"/>
              </a:rPr>
            </a:br>
            <a:r>
              <a:rPr lang="en-US" sz="3600" b="1" dirty="0">
                <a:latin typeface="Book Antiqua" pitchFamily="18" charset="0"/>
              </a:rPr>
              <a:t>Computation of “Additional Profits” Steps involved</a:t>
            </a:r>
            <a:endParaRPr lang="en-US" sz="3600" dirty="0"/>
          </a:p>
        </p:txBody>
      </p:sp>
      <p:sp>
        <p:nvSpPr>
          <p:cNvPr id="4" name="Footer Placeholder 3"/>
          <p:cNvSpPr>
            <a:spLocks noGrp="1"/>
          </p:cNvSpPr>
          <p:nvPr>
            <p:ph type="ftr" sz="quarter" idx="11"/>
          </p:nvPr>
        </p:nvSpPr>
        <p:spPr>
          <a:xfrm>
            <a:off x="304800" y="6400800"/>
            <a:ext cx="8534400" cy="365125"/>
          </a:xfrm>
        </p:spPr>
        <p:txBody>
          <a:bodyPr/>
          <a:lstStyle/>
          <a:p>
            <a:pPr>
              <a:defRPr/>
            </a:pPr>
            <a:r>
              <a:rPr lang="en-US"/>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I.3.6</a:t>
            </a:r>
          </a:p>
        </p:txBody>
      </p:sp>
    </p:spTree>
    <p:extLst>
      <p:ext uri="{BB962C8B-B14F-4D97-AF65-F5344CB8AC3E}">
        <p14:creationId xmlns:p14="http://schemas.microsoft.com/office/powerpoint/2010/main" val="2187685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916363"/>
          </a:xfrm>
        </p:spPr>
        <p:txBody>
          <a:bodyPr/>
          <a:lstStyle/>
          <a:p>
            <a:pPr marL="514350" indent="-514350" algn="just">
              <a:buFont typeface="Arial" charset="0"/>
              <a:buAutoNum type="arabicPeriod" startAt="3"/>
              <a:defRPr/>
            </a:pPr>
            <a:r>
              <a:rPr lang="en-US" sz="2800" dirty="0">
                <a:latin typeface="Book Antiqua" panose="02040602050305030304" pitchFamily="18" charset="0"/>
              </a:rPr>
              <a:t>Attribution of profits to Marketing Intangibles depends upon Transfer pricing Rules. Impact is - TP rules themselves have many subjective</a:t>
            </a:r>
          </a:p>
          <a:p>
            <a:pPr marL="0" indent="0" algn="just">
              <a:buFont typeface="Arial" charset="0"/>
              <a:buNone/>
              <a:defRPr/>
            </a:pPr>
            <a:r>
              <a:rPr lang="en-US" sz="2800" dirty="0">
                <a:latin typeface="Book Antiqua" panose="02040602050305030304" pitchFamily="18" charset="0"/>
              </a:rPr>
              <a:t>     assumptions. </a:t>
            </a:r>
          </a:p>
          <a:p>
            <a:pPr marL="0" indent="0" algn="just">
              <a:buFont typeface="Arial" charset="0"/>
              <a:buNone/>
              <a:defRPr/>
            </a:pPr>
            <a:r>
              <a:rPr lang="en-US" sz="2800" dirty="0">
                <a:latin typeface="Book Antiqua" panose="02040602050305030304" pitchFamily="18" charset="0"/>
              </a:rPr>
              <a:t>     Basic Income – taxation also has some</a:t>
            </a:r>
          </a:p>
          <a:p>
            <a:pPr marL="0" indent="0" algn="just">
              <a:buFont typeface="Arial" charset="0"/>
              <a:buNone/>
              <a:defRPr/>
            </a:pPr>
            <a:r>
              <a:rPr lang="en-US" sz="2800" dirty="0">
                <a:latin typeface="Book Antiqua" panose="02040602050305030304" pitchFamily="18" charset="0"/>
              </a:rPr>
              <a:t>     unavoidable assumptions.</a:t>
            </a:r>
          </a:p>
          <a:p>
            <a:pPr marL="0" indent="0" algn="just">
              <a:buFont typeface="Arial" charset="0"/>
              <a:buNone/>
              <a:defRPr/>
            </a:pPr>
            <a:r>
              <a:rPr lang="en-US" sz="2800" dirty="0">
                <a:latin typeface="Book Antiqua" panose="02040602050305030304" pitchFamily="18" charset="0"/>
              </a:rPr>
              <a:t>     These assumptions make tax system a house of</a:t>
            </a:r>
          </a:p>
          <a:p>
            <a:pPr marL="0" indent="0" algn="just">
              <a:buFont typeface="Arial" charset="0"/>
              <a:buNone/>
              <a:defRPr/>
            </a:pPr>
            <a:r>
              <a:rPr lang="en-US" sz="2800" dirty="0">
                <a:latin typeface="Book Antiqua" panose="02040602050305030304" pitchFamily="18" charset="0"/>
              </a:rPr>
              <a:t>      cards.</a:t>
            </a:r>
          </a:p>
          <a:p>
            <a:pPr marL="0" indent="0">
              <a:buFont typeface="Arial" charset="0"/>
              <a:buNone/>
              <a:defRPr/>
            </a:pPr>
            <a:endParaRPr lang="en-US" sz="2800" dirty="0">
              <a:latin typeface="Book Antiqua" panose="02040602050305030304" pitchFamily="18" charset="0"/>
            </a:endParaRPr>
          </a:p>
        </p:txBody>
      </p:sp>
      <p:sp>
        <p:nvSpPr>
          <p:cNvPr id="157698" name="Title 2"/>
          <p:cNvSpPr>
            <a:spLocks noGrp="1"/>
          </p:cNvSpPr>
          <p:nvPr>
            <p:ph type="title"/>
          </p:nvPr>
        </p:nvSpPr>
        <p:spPr>
          <a:xfrm>
            <a:off x="457200" y="274638"/>
            <a:ext cx="8229600" cy="1706562"/>
          </a:xfrm>
        </p:spPr>
        <p:txBody>
          <a:bodyPr/>
          <a:lstStyle/>
          <a:p>
            <a:r>
              <a:rPr lang="en-US" sz="3600" b="1" dirty="0">
                <a:latin typeface="Book Antiqua" pitchFamily="18" charset="0"/>
              </a:rPr>
              <a:t>BEPS Difficulties</a:t>
            </a:r>
            <a:br>
              <a:rPr lang="en-US" sz="3600" b="1" dirty="0">
                <a:latin typeface="Book Antiqua" pitchFamily="18" charset="0"/>
              </a:rPr>
            </a:br>
            <a:r>
              <a:rPr lang="en-US" sz="3600" b="1" dirty="0">
                <a:latin typeface="Book Antiqua" pitchFamily="18" charset="0"/>
              </a:rPr>
              <a:t>Computation of “Additional Profits” step involved</a:t>
            </a:r>
            <a:endParaRPr lang="en-US" sz="3600" dirty="0"/>
          </a:p>
        </p:txBody>
      </p:sp>
      <p:sp>
        <p:nvSpPr>
          <p:cNvPr id="4" name="Footer Placeholder 3"/>
          <p:cNvSpPr>
            <a:spLocks noGrp="1"/>
          </p:cNvSpPr>
          <p:nvPr>
            <p:ph type="ftr" sz="quarter" idx="11"/>
          </p:nvPr>
        </p:nvSpPr>
        <p:spPr/>
        <p:txBody>
          <a:bodyPr/>
          <a:lstStyle/>
          <a:p>
            <a:pPr>
              <a:defRPr/>
            </a:pPr>
            <a:r>
              <a:rPr lang="en-US"/>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I.3.7</a:t>
            </a:r>
          </a:p>
        </p:txBody>
      </p:sp>
    </p:spTree>
    <p:extLst>
      <p:ext uri="{BB962C8B-B14F-4D97-AF65-F5344CB8AC3E}">
        <p14:creationId xmlns:p14="http://schemas.microsoft.com/office/powerpoint/2010/main" val="444135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Content Placeholder 1"/>
          <p:cNvSpPr>
            <a:spLocks noGrp="1"/>
          </p:cNvSpPr>
          <p:nvPr>
            <p:ph idx="1"/>
          </p:nvPr>
        </p:nvSpPr>
        <p:spPr>
          <a:xfrm>
            <a:off x="457200" y="2895600"/>
            <a:ext cx="8229600" cy="3230563"/>
          </a:xfrm>
        </p:spPr>
        <p:txBody>
          <a:bodyPr/>
          <a:lstStyle/>
          <a:p>
            <a:pPr marL="0" indent="0">
              <a:buFont typeface="Arial" charset="0"/>
              <a:buNone/>
            </a:pPr>
            <a:r>
              <a:rPr lang="en-US" sz="2800" dirty="0">
                <a:latin typeface="Book Antiqua" pitchFamily="18" charset="0"/>
              </a:rPr>
              <a:t>On top of this unsteady house of cards, OBP will place several further artificial assumptions. The house will collapse.</a:t>
            </a:r>
          </a:p>
        </p:txBody>
      </p:sp>
      <p:sp>
        <p:nvSpPr>
          <p:cNvPr id="158722" name="Title 2"/>
          <p:cNvSpPr>
            <a:spLocks noGrp="1"/>
          </p:cNvSpPr>
          <p:nvPr>
            <p:ph type="title"/>
          </p:nvPr>
        </p:nvSpPr>
        <p:spPr>
          <a:xfrm>
            <a:off x="457200" y="274638"/>
            <a:ext cx="8229600" cy="1706562"/>
          </a:xfrm>
        </p:spPr>
        <p:txBody>
          <a:bodyPr/>
          <a:lstStyle/>
          <a:p>
            <a:r>
              <a:rPr lang="en-US" sz="3600" b="1" dirty="0">
                <a:latin typeface="Book Antiqua" pitchFamily="18" charset="0"/>
              </a:rPr>
              <a:t/>
            </a:r>
            <a:br>
              <a:rPr lang="en-US" sz="3600" b="1" dirty="0">
                <a:latin typeface="Book Antiqua" pitchFamily="18" charset="0"/>
              </a:rPr>
            </a:br>
            <a:r>
              <a:rPr lang="en-US" sz="3600" b="1" dirty="0">
                <a:latin typeface="Book Antiqua" pitchFamily="18" charset="0"/>
              </a:rPr>
              <a:t>BEPS Difficulties </a:t>
            </a:r>
            <a:br>
              <a:rPr lang="en-US" sz="3600" b="1" dirty="0">
                <a:latin typeface="Book Antiqua" pitchFamily="18" charset="0"/>
              </a:rPr>
            </a:br>
            <a:r>
              <a:rPr lang="en-US" sz="3600" b="1" dirty="0">
                <a:latin typeface="Book Antiqua" pitchFamily="18" charset="0"/>
              </a:rPr>
              <a:t>Computation of “Additional Profits” Steps involved</a:t>
            </a:r>
            <a:endParaRPr lang="en-US"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467600" y="136525"/>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I.3.8</a:t>
            </a:r>
          </a:p>
        </p:txBody>
      </p:sp>
    </p:spTree>
    <p:extLst>
      <p:ext uri="{BB962C8B-B14F-4D97-AF65-F5344CB8AC3E}">
        <p14:creationId xmlns:p14="http://schemas.microsoft.com/office/powerpoint/2010/main" val="1483539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Font typeface="Arial" charset="0"/>
              <a:buNone/>
              <a:defRPr/>
            </a:pPr>
            <a:r>
              <a:rPr lang="en-IN" sz="2800" dirty="0">
                <a:latin typeface="Book Antiqua" panose="02040602050305030304" pitchFamily="18" charset="0"/>
              </a:rPr>
              <a:t>Attribution of Profits by any method will involve –</a:t>
            </a:r>
          </a:p>
          <a:p>
            <a:pPr marL="0" indent="0" algn="just">
              <a:buFont typeface="Arial" charset="0"/>
              <a:buNone/>
              <a:defRPr/>
            </a:pPr>
            <a:endParaRPr lang="en-IN" sz="1800" dirty="0">
              <a:latin typeface="Book Antiqua" panose="02040602050305030304" pitchFamily="18" charset="0"/>
            </a:endParaRPr>
          </a:p>
          <a:p>
            <a:pPr marL="514350" indent="-514350" algn="just">
              <a:buFont typeface="Arial" charset="0"/>
              <a:buAutoNum type="arabicPeriod"/>
              <a:defRPr/>
            </a:pPr>
            <a:r>
              <a:rPr lang="en-IN" sz="2800" dirty="0">
                <a:latin typeface="Book Antiqua" panose="02040602050305030304" pitchFamily="18" charset="0"/>
              </a:rPr>
              <a:t>Opportunities for tax payer to avoid taxes at many stages.</a:t>
            </a:r>
          </a:p>
          <a:p>
            <a:pPr marL="536575" indent="-536575" algn="just">
              <a:buFont typeface="Arial" charset="0"/>
              <a:buNone/>
              <a:defRPr/>
            </a:pPr>
            <a:r>
              <a:rPr lang="en-IN" sz="2800" dirty="0">
                <a:latin typeface="Book Antiqua" panose="02040602050305030304" pitchFamily="18" charset="0"/>
              </a:rPr>
              <a:t>      Hence, need for tax commissioner to examine each &amp; every computation.</a:t>
            </a:r>
          </a:p>
          <a:p>
            <a:pPr marL="0" indent="0">
              <a:buFont typeface="Arial" charset="0"/>
              <a:buNone/>
              <a:defRPr/>
            </a:pPr>
            <a:endParaRPr lang="en-IN" sz="1800" dirty="0">
              <a:latin typeface="Book Antiqua" panose="02040602050305030304" pitchFamily="18" charset="0"/>
            </a:endParaRPr>
          </a:p>
          <a:p>
            <a:pPr marL="0" indent="0">
              <a:buFont typeface="Arial" charset="0"/>
              <a:buNone/>
              <a:defRPr/>
            </a:pPr>
            <a:r>
              <a:rPr lang="en-IN" sz="2800" dirty="0">
                <a:latin typeface="Book Antiqua" panose="02040602050305030304" pitchFamily="18" charset="0"/>
              </a:rPr>
              <a:t>2.   Division of profits amongst several countries &amp; </a:t>
            </a:r>
            <a:br>
              <a:rPr lang="en-IN" sz="2800" dirty="0">
                <a:latin typeface="Book Antiqua" panose="02040602050305030304" pitchFamily="18" charset="0"/>
              </a:rPr>
            </a:br>
            <a:r>
              <a:rPr lang="en-IN" sz="2800" dirty="0">
                <a:latin typeface="Book Antiqua" panose="02040602050305030304" pitchFamily="18" charset="0"/>
              </a:rPr>
              <a:t>      several functions. </a:t>
            </a:r>
          </a:p>
          <a:p>
            <a:pPr>
              <a:defRPr/>
            </a:pPr>
            <a:endParaRPr lang="en-IN" dirty="0"/>
          </a:p>
        </p:txBody>
      </p:sp>
      <p:sp>
        <p:nvSpPr>
          <p:cNvPr id="175106" name="Title 2"/>
          <p:cNvSpPr>
            <a:spLocks noGrp="1"/>
          </p:cNvSpPr>
          <p:nvPr>
            <p:ph type="title"/>
          </p:nvPr>
        </p:nvSpPr>
        <p:spPr/>
        <p:txBody>
          <a:bodyPr/>
          <a:lstStyle/>
          <a:p>
            <a:r>
              <a:rPr lang="en-IN" sz="3600" b="1" dirty="0">
                <a:latin typeface="Book Antiqua" panose="02040602050305030304" pitchFamily="18" charset="0"/>
              </a:rPr>
              <a:t>BEPS Proposals - Difficulties</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I.3.9</a:t>
            </a:r>
          </a:p>
        </p:txBody>
      </p:sp>
    </p:spTree>
    <p:extLst>
      <p:ext uri="{BB962C8B-B14F-4D97-AF65-F5344CB8AC3E}">
        <p14:creationId xmlns:p14="http://schemas.microsoft.com/office/powerpoint/2010/main" val="4053986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defRPr/>
            </a:pPr>
            <a:r>
              <a:rPr lang="en-IN" sz="2800" dirty="0">
                <a:latin typeface="Book Antiqua" panose="02040602050305030304" pitchFamily="18" charset="0"/>
              </a:rPr>
              <a:t>This requires exchange of information with tax departments of several countries.</a:t>
            </a:r>
          </a:p>
          <a:p>
            <a:pPr algn="just">
              <a:defRPr/>
            </a:pPr>
            <a:endParaRPr lang="en-IN" sz="1800" dirty="0">
              <a:latin typeface="Book Antiqua" panose="02040602050305030304" pitchFamily="18" charset="0"/>
            </a:endParaRPr>
          </a:p>
          <a:p>
            <a:pPr algn="just">
              <a:defRPr/>
            </a:pPr>
            <a:r>
              <a:rPr lang="en-IN" sz="2800" dirty="0">
                <a:latin typeface="Book Antiqua" panose="02040602050305030304" pitchFamily="18" charset="0"/>
              </a:rPr>
              <a:t>USA may not share information.</a:t>
            </a:r>
          </a:p>
          <a:p>
            <a:pPr marL="0" indent="0" algn="just">
              <a:buFont typeface="Arial" charset="0"/>
              <a:buNone/>
              <a:defRPr/>
            </a:pPr>
            <a:r>
              <a:rPr lang="en-IN" sz="2800" dirty="0">
                <a:latin typeface="Book Antiqua" panose="02040602050305030304" pitchFamily="18" charset="0"/>
              </a:rPr>
              <a:t>    Then the whole assessment process gets stuck.</a:t>
            </a:r>
          </a:p>
          <a:p>
            <a:pPr algn="just">
              <a:defRPr/>
            </a:pPr>
            <a:endParaRPr lang="en-IN" sz="1800" dirty="0">
              <a:latin typeface="Book Antiqua" panose="02040602050305030304" pitchFamily="18" charset="0"/>
            </a:endParaRPr>
          </a:p>
          <a:p>
            <a:pPr algn="just">
              <a:defRPr/>
            </a:pPr>
            <a:r>
              <a:rPr lang="en-IN" sz="2800" dirty="0">
                <a:latin typeface="Book Antiqua" panose="02040602050305030304" pitchFamily="18" charset="0"/>
              </a:rPr>
              <a:t>Completing every year’s assessment may take five years.</a:t>
            </a:r>
          </a:p>
          <a:p>
            <a:pPr algn="just">
              <a:defRPr/>
            </a:pPr>
            <a:r>
              <a:rPr lang="en-IN" sz="2800" dirty="0">
                <a:latin typeface="Book Antiqua" panose="02040602050305030304" pitchFamily="18" charset="0"/>
              </a:rPr>
              <a:t>Every year will raise several issues for litigation.</a:t>
            </a:r>
          </a:p>
          <a:p>
            <a:pPr algn="just">
              <a:defRPr/>
            </a:pPr>
            <a:r>
              <a:rPr lang="en-IN" sz="2800" dirty="0">
                <a:latin typeface="Book Antiqua" panose="02040602050305030304" pitchFamily="18" charset="0"/>
              </a:rPr>
              <a:t>The MNC will forever remain under litigation.</a:t>
            </a:r>
          </a:p>
        </p:txBody>
      </p:sp>
      <p:sp>
        <p:nvSpPr>
          <p:cNvPr id="176130" name="Title 2"/>
          <p:cNvSpPr>
            <a:spLocks noGrp="1"/>
          </p:cNvSpPr>
          <p:nvPr>
            <p:ph type="title"/>
          </p:nvPr>
        </p:nvSpPr>
        <p:spPr/>
        <p:txBody>
          <a:bodyPr/>
          <a:lstStyle/>
          <a:p>
            <a:r>
              <a:rPr lang="en-IN" sz="3600" b="1" dirty="0">
                <a:latin typeface="Book Antiqua" panose="02040602050305030304" pitchFamily="18" charset="0"/>
              </a:rPr>
              <a:t>BEPS Proposals – Difficulties Attribution</a:t>
            </a:r>
            <a:endParaRPr lang="en-IN"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I.3.10</a:t>
            </a:r>
          </a:p>
        </p:txBody>
      </p:sp>
    </p:spTree>
    <p:extLst>
      <p:ext uri="{BB962C8B-B14F-4D97-AF65-F5344CB8AC3E}">
        <p14:creationId xmlns:p14="http://schemas.microsoft.com/office/powerpoint/2010/main" val="3167089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Content Placeholder 1"/>
          <p:cNvSpPr>
            <a:spLocks noGrp="1"/>
          </p:cNvSpPr>
          <p:nvPr>
            <p:ph idx="1"/>
          </p:nvPr>
        </p:nvSpPr>
        <p:spPr/>
        <p:txBody>
          <a:bodyPr/>
          <a:lstStyle/>
          <a:p>
            <a:endParaRPr lang="en-IN" sz="2800" dirty="0">
              <a:latin typeface="Book Antiqua" pitchFamily="18" charset="0"/>
            </a:endParaRPr>
          </a:p>
          <a:p>
            <a:r>
              <a:rPr lang="en-IN" sz="2800" dirty="0">
                <a:latin typeface="Book Antiqua" pitchFamily="18" charset="0"/>
              </a:rPr>
              <a:t>Consider the illustration of Alphabet Ltd.</a:t>
            </a:r>
          </a:p>
          <a:p>
            <a:r>
              <a:rPr lang="en-IN" sz="2800" dirty="0">
                <a:latin typeface="Book Antiqua" pitchFamily="18" charset="0"/>
              </a:rPr>
              <a:t>It has several lines of businesses.</a:t>
            </a:r>
          </a:p>
          <a:p>
            <a:r>
              <a:rPr lang="en-IN" sz="2800" dirty="0">
                <a:latin typeface="Book Antiqua" pitchFamily="18" charset="0"/>
              </a:rPr>
              <a:t>Consider Google.</a:t>
            </a:r>
          </a:p>
          <a:p>
            <a:r>
              <a:rPr lang="en-IN" sz="2800" dirty="0">
                <a:latin typeface="Book Antiqua" pitchFamily="18" charset="0"/>
              </a:rPr>
              <a:t>Drop the Autonomous Motor Car &amp; other businesses.</a:t>
            </a:r>
          </a:p>
        </p:txBody>
      </p:sp>
      <p:sp>
        <p:nvSpPr>
          <p:cNvPr id="177154" name="Title 2"/>
          <p:cNvSpPr>
            <a:spLocks noGrp="1"/>
          </p:cNvSpPr>
          <p:nvPr>
            <p:ph type="title"/>
          </p:nvPr>
        </p:nvSpPr>
        <p:spPr/>
        <p:txBody>
          <a:bodyPr/>
          <a:lstStyle/>
          <a:p>
            <a:r>
              <a:rPr lang="en-IN" sz="3600" b="1" dirty="0">
                <a:latin typeface="Book Antiqua" panose="02040602050305030304" pitchFamily="18" charset="0"/>
              </a:rPr>
              <a:t>BEPS Proposals - Difficulties</a:t>
            </a:r>
            <a:br>
              <a:rPr lang="en-IN" sz="3600" b="1" dirty="0">
                <a:latin typeface="Book Antiqua" panose="02040602050305030304" pitchFamily="18" charset="0"/>
              </a:rPr>
            </a:br>
            <a:r>
              <a:rPr lang="en-IN" sz="3600" b="1" dirty="0">
                <a:latin typeface="Book Antiqua" panose="02040602050305030304" pitchFamily="18" charset="0"/>
              </a:rPr>
              <a:t>Attribution of Profits</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I.3.11</a:t>
            </a:r>
          </a:p>
        </p:txBody>
      </p:sp>
    </p:spTree>
    <p:extLst>
      <p:ext uri="{BB962C8B-B14F-4D97-AF65-F5344CB8AC3E}">
        <p14:creationId xmlns:p14="http://schemas.microsoft.com/office/powerpoint/2010/main" val="3851353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Content Placeholder 1"/>
          <p:cNvSpPr>
            <a:spLocks noGrp="1"/>
          </p:cNvSpPr>
          <p:nvPr>
            <p:ph idx="1"/>
          </p:nvPr>
        </p:nvSpPr>
        <p:spPr/>
        <p:txBody>
          <a:bodyPr/>
          <a:lstStyle/>
          <a:p>
            <a:r>
              <a:rPr lang="en-IN" sz="2800" dirty="0">
                <a:latin typeface="Book Antiqua" pitchFamily="18" charset="0"/>
              </a:rPr>
              <a:t>Illustration of Alphabet – Google.</a:t>
            </a:r>
          </a:p>
          <a:p>
            <a:pPr algn="just"/>
            <a:r>
              <a:rPr lang="en-IN" sz="2800" b="1" dirty="0">
                <a:latin typeface="Book Antiqua" pitchFamily="18" charset="0"/>
              </a:rPr>
              <a:t>Note:</a:t>
            </a:r>
            <a:r>
              <a:rPr lang="en-IN" sz="2800" dirty="0">
                <a:latin typeface="Book Antiqua" pitchFamily="18" charset="0"/>
              </a:rPr>
              <a:t> Some MNCs have done aggressive tax planning. Tax Commissioner cannot accept the figures/ tax return as submitted by any MNC. Tax officer needs to ensure that taxes due to India are paid in India.</a:t>
            </a:r>
          </a:p>
          <a:p>
            <a:pPr algn="just"/>
            <a:r>
              <a:rPr lang="en-IN" sz="2800" dirty="0">
                <a:latin typeface="Book Antiqua" pitchFamily="18" charset="0"/>
              </a:rPr>
              <a:t>This means, deep scrutiny and verifying taxable income.</a:t>
            </a:r>
          </a:p>
          <a:p>
            <a:pPr algn="just"/>
            <a:r>
              <a:rPr lang="en-IN" sz="2800" dirty="0">
                <a:latin typeface="Book Antiqua" pitchFamily="18" charset="0"/>
              </a:rPr>
              <a:t>Correctness of Following information needs to be checked -</a:t>
            </a:r>
          </a:p>
        </p:txBody>
      </p:sp>
      <p:sp>
        <p:nvSpPr>
          <p:cNvPr id="178178" name="Title 2"/>
          <p:cNvSpPr>
            <a:spLocks noGrp="1"/>
          </p:cNvSpPr>
          <p:nvPr>
            <p:ph type="title"/>
          </p:nvPr>
        </p:nvSpPr>
        <p:spPr/>
        <p:txBody>
          <a:bodyPr/>
          <a:lstStyle/>
          <a:p>
            <a:r>
              <a:rPr lang="en-IN" sz="3600" b="1" dirty="0">
                <a:latin typeface="Book Antiqua" panose="02040602050305030304" pitchFamily="18" charset="0"/>
              </a:rPr>
              <a:t>BEPS Proposals - Difficulties</a:t>
            </a:r>
            <a:br>
              <a:rPr lang="en-IN" sz="3600" b="1" dirty="0">
                <a:latin typeface="Book Antiqua" panose="02040602050305030304" pitchFamily="18" charset="0"/>
              </a:rPr>
            </a:br>
            <a:r>
              <a:rPr lang="en-IN" sz="3600" b="1" dirty="0">
                <a:latin typeface="Book Antiqua" panose="02040602050305030304" pitchFamily="18" charset="0"/>
              </a:rPr>
              <a:t>Attribution of Profits</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I.3.12</a:t>
            </a:r>
          </a:p>
        </p:txBody>
      </p:sp>
    </p:spTree>
    <p:extLst>
      <p:ext uri="{BB962C8B-B14F-4D97-AF65-F5344CB8AC3E}">
        <p14:creationId xmlns:p14="http://schemas.microsoft.com/office/powerpoint/2010/main" val="339328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ontent Placeholder 1"/>
          <p:cNvSpPr>
            <a:spLocks noGrp="1"/>
          </p:cNvSpPr>
          <p:nvPr>
            <p:ph idx="1"/>
          </p:nvPr>
        </p:nvSpPr>
        <p:spPr/>
        <p:txBody>
          <a:bodyPr/>
          <a:lstStyle/>
          <a:p>
            <a:pPr marL="514350" indent="-514350">
              <a:buFont typeface="Arial" charset="0"/>
              <a:buAutoNum type="arabicPeriod"/>
            </a:pPr>
            <a:r>
              <a:rPr lang="en-IN" sz="2800" dirty="0">
                <a:latin typeface="Book Antiqua" pitchFamily="18" charset="0"/>
              </a:rPr>
              <a:t>Total Turnover by the MNC.</a:t>
            </a:r>
          </a:p>
          <a:p>
            <a:pPr marL="514350" indent="-514350">
              <a:buFont typeface="Arial" charset="0"/>
              <a:buAutoNum type="arabicPeriod"/>
            </a:pPr>
            <a:r>
              <a:rPr lang="en-IN" sz="2800" dirty="0">
                <a:latin typeface="Book Antiqua" pitchFamily="18" charset="0"/>
              </a:rPr>
              <a:t>Total profits earned by the MNC.</a:t>
            </a:r>
          </a:p>
          <a:p>
            <a:pPr marL="514350" indent="-514350" algn="just">
              <a:buFont typeface="Arial" charset="0"/>
              <a:buAutoNum type="arabicPeriod"/>
            </a:pPr>
            <a:r>
              <a:rPr lang="en-IN" sz="2800" dirty="0">
                <a:latin typeface="Book Antiqua" pitchFamily="18" charset="0"/>
              </a:rPr>
              <a:t>Profits earned by that category of business which is conducted in India. Exclude all other business profits/ losses.</a:t>
            </a:r>
          </a:p>
          <a:p>
            <a:pPr marL="514350" indent="-514350" algn="just">
              <a:buFont typeface="Arial" charset="0"/>
              <a:buAutoNum type="arabicPeriod"/>
            </a:pPr>
            <a:r>
              <a:rPr lang="en-IN" sz="2800" dirty="0">
                <a:latin typeface="Book Antiqua" pitchFamily="18" charset="0"/>
              </a:rPr>
              <a:t>Ascertain Non-Routine Profits.</a:t>
            </a:r>
          </a:p>
          <a:p>
            <a:pPr marL="514350" indent="-514350" algn="just">
              <a:buFont typeface="Arial" charset="0"/>
              <a:buAutoNum type="arabicPeriod"/>
            </a:pPr>
            <a:r>
              <a:rPr lang="en-IN" sz="2800" dirty="0">
                <a:latin typeface="Book Antiqua" pitchFamily="18" charset="0"/>
              </a:rPr>
              <a:t>Ascertain profit attributable to User Participation or Marketing Intangibles or SEP.</a:t>
            </a:r>
          </a:p>
          <a:p>
            <a:pPr marL="514350" indent="-514350">
              <a:buFont typeface="Arial" charset="0"/>
              <a:buAutoNum type="arabicPeriod"/>
            </a:pPr>
            <a:r>
              <a:rPr lang="en-IN" sz="2800" dirty="0">
                <a:latin typeface="Book Antiqua" pitchFamily="18" charset="0"/>
              </a:rPr>
              <a:t>Ascertain profits attributable to India.</a:t>
            </a:r>
          </a:p>
        </p:txBody>
      </p:sp>
      <p:sp>
        <p:nvSpPr>
          <p:cNvPr id="179202" name="Title 2"/>
          <p:cNvSpPr>
            <a:spLocks noGrp="1"/>
          </p:cNvSpPr>
          <p:nvPr>
            <p:ph type="title"/>
          </p:nvPr>
        </p:nvSpPr>
        <p:spPr/>
        <p:txBody>
          <a:bodyPr/>
          <a:lstStyle/>
          <a:p>
            <a:r>
              <a:rPr lang="en-IN" sz="3600" b="1" dirty="0">
                <a:latin typeface="Book Antiqua" pitchFamily="18" charset="0"/>
              </a:rPr>
              <a:t>BEPS Proposals - Difficulties</a:t>
            </a:r>
            <a:br>
              <a:rPr lang="en-IN" sz="3600" b="1" dirty="0">
                <a:latin typeface="Book Antiqua" pitchFamily="18" charset="0"/>
              </a:rPr>
            </a:br>
            <a:r>
              <a:rPr lang="en-IN" sz="3600" b="1" dirty="0">
                <a:latin typeface="Book Antiqua" pitchFamily="18" charset="0"/>
              </a:rPr>
              <a:t>Attribution of Profits</a:t>
            </a:r>
            <a:endParaRPr lang="en-IN" sz="3600" dirty="0"/>
          </a:p>
        </p:txBody>
      </p:sp>
      <p:sp>
        <p:nvSpPr>
          <p:cNvPr id="4" name="Footer Placeholder 3"/>
          <p:cNvSpPr>
            <a:spLocks noGrp="1"/>
          </p:cNvSpPr>
          <p:nvPr>
            <p:ph type="ftr" sz="quarter" idx="11"/>
          </p:nvPr>
        </p:nvSpPr>
        <p:spPr/>
        <p:txBody>
          <a:bodyPr/>
          <a:lstStyle/>
          <a:p>
            <a:pPr>
              <a:defRPr/>
            </a:pPr>
            <a:r>
              <a:rPr lang="en-US"/>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I.3.13</a:t>
            </a:r>
          </a:p>
        </p:txBody>
      </p:sp>
    </p:spTree>
    <p:extLst>
      <p:ext uri="{BB962C8B-B14F-4D97-AF65-F5344CB8AC3E}">
        <p14:creationId xmlns:p14="http://schemas.microsoft.com/office/powerpoint/2010/main" val="2355520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lgn="just">
              <a:buFont typeface="+mj-lt"/>
              <a:buAutoNum type="arabicPeriod"/>
              <a:defRPr/>
            </a:pPr>
            <a:endParaRPr lang="en-IN" sz="2800" dirty="0" smtClean="0">
              <a:latin typeface="Book Antiqua" panose="02040602050305030304" pitchFamily="18" charset="0"/>
            </a:endParaRPr>
          </a:p>
          <a:p>
            <a:pPr marL="514350" indent="-514350" algn="just">
              <a:buFont typeface="+mj-lt"/>
              <a:buAutoNum type="arabicPeriod"/>
              <a:defRPr/>
            </a:pPr>
            <a:r>
              <a:rPr lang="en-IN" sz="2800" dirty="0" smtClean="0">
                <a:latin typeface="Book Antiqua" panose="02040602050305030304" pitchFamily="18" charset="0"/>
              </a:rPr>
              <a:t>  How </a:t>
            </a:r>
            <a:r>
              <a:rPr lang="en-IN" sz="2800" dirty="0">
                <a:latin typeface="Book Antiqua" panose="02040602050305030304" pitchFamily="18" charset="0"/>
              </a:rPr>
              <a:t>does the Indian tax commissioner know    </a:t>
            </a:r>
            <a:br>
              <a:rPr lang="en-IN" sz="2800" dirty="0">
                <a:latin typeface="Book Antiqua" panose="02040602050305030304" pitchFamily="18" charset="0"/>
              </a:rPr>
            </a:br>
            <a:r>
              <a:rPr lang="en-IN" sz="2800" dirty="0">
                <a:latin typeface="Book Antiqua" panose="02040602050305030304" pitchFamily="18" charset="0"/>
              </a:rPr>
              <a:t>  that –</a:t>
            </a:r>
            <a:endParaRPr lang="en-IN" sz="2400" dirty="0">
              <a:latin typeface="Book Antiqua" panose="02040602050305030304" pitchFamily="18" charset="0"/>
            </a:endParaRPr>
          </a:p>
          <a:p>
            <a:pPr marL="536575" indent="-536575" algn="just">
              <a:buFont typeface="Arial" charset="0"/>
              <a:buNone/>
              <a:defRPr/>
            </a:pPr>
            <a:r>
              <a:rPr lang="en-IN" sz="2800" dirty="0">
                <a:latin typeface="Book Antiqua" panose="02040602050305030304" pitchFamily="18" charset="0"/>
              </a:rPr>
              <a:t>1.1 Alphabet has not diverted profits from </a:t>
            </a:r>
            <a:br>
              <a:rPr lang="en-IN" sz="2800" dirty="0">
                <a:latin typeface="Book Antiqua" panose="02040602050305030304" pitchFamily="18" charset="0"/>
              </a:rPr>
            </a:br>
            <a:r>
              <a:rPr lang="en-IN" sz="2800" dirty="0">
                <a:latin typeface="Book Antiqua" panose="02040602050305030304" pitchFamily="18" charset="0"/>
              </a:rPr>
              <a:t>  profitable business to a loss making business?</a:t>
            </a:r>
          </a:p>
          <a:p>
            <a:pPr marL="536575" indent="-536575" algn="just">
              <a:buFont typeface="Arial" charset="0"/>
              <a:buNone/>
              <a:defRPr/>
            </a:pPr>
            <a:endParaRPr lang="en-IN" sz="1400" dirty="0">
              <a:latin typeface="Book Antiqua" panose="02040602050305030304" pitchFamily="18" charset="0"/>
            </a:endParaRPr>
          </a:p>
          <a:p>
            <a:pPr marL="536575" indent="-536575" algn="just">
              <a:buFont typeface="Arial" charset="0"/>
              <a:buNone/>
              <a:defRPr/>
            </a:pPr>
            <a:r>
              <a:rPr lang="en-IN" sz="2800" dirty="0">
                <a:latin typeface="Book Antiqua" panose="02040602050305030304" pitchFamily="18" charset="0"/>
              </a:rPr>
              <a:t>1.2  Alphabet has not transferred its profits to tax </a:t>
            </a:r>
            <a:br>
              <a:rPr lang="en-IN" sz="2800" dirty="0">
                <a:latin typeface="Book Antiqua" panose="02040602050305030304" pitchFamily="18" charset="0"/>
              </a:rPr>
            </a:br>
            <a:r>
              <a:rPr lang="en-IN" sz="2800" dirty="0">
                <a:latin typeface="Book Antiqua" panose="02040602050305030304" pitchFamily="18" charset="0"/>
              </a:rPr>
              <a:t>  havens?</a:t>
            </a:r>
          </a:p>
        </p:txBody>
      </p:sp>
      <p:sp>
        <p:nvSpPr>
          <p:cNvPr id="180226" name="Title 2"/>
          <p:cNvSpPr>
            <a:spLocks noGrp="1"/>
          </p:cNvSpPr>
          <p:nvPr>
            <p:ph type="title"/>
          </p:nvPr>
        </p:nvSpPr>
        <p:spPr/>
        <p:txBody>
          <a:bodyPr/>
          <a:lstStyle/>
          <a:p>
            <a:r>
              <a:rPr lang="en-IN" sz="3600" b="1" dirty="0">
                <a:latin typeface="Book Antiqua" pitchFamily="18" charset="0"/>
              </a:rPr>
              <a:t>BEPS Proposals – Difficulties</a:t>
            </a:r>
            <a:br>
              <a:rPr lang="en-IN" sz="3600" b="1" dirty="0">
                <a:latin typeface="Book Antiqua" pitchFamily="18" charset="0"/>
              </a:rPr>
            </a:br>
            <a:r>
              <a:rPr lang="en-IN" sz="3600" b="1" dirty="0">
                <a:latin typeface="Book Antiqua" pitchFamily="18" charset="0"/>
              </a:rPr>
              <a:t>Attribution of Profits</a:t>
            </a:r>
            <a:endParaRPr lang="en-IN"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I.3.14</a:t>
            </a:r>
          </a:p>
        </p:txBody>
      </p:sp>
    </p:spTree>
    <p:extLst>
      <p:ext uri="{BB962C8B-B14F-4D97-AF65-F5344CB8AC3E}">
        <p14:creationId xmlns:p14="http://schemas.microsoft.com/office/powerpoint/2010/main" val="883001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lgn="just">
              <a:buFont typeface="Arial" charset="0"/>
              <a:buAutoNum type="arabicPeriod" startAt="2"/>
              <a:defRPr/>
            </a:pPr>
            <a:r>
              <a:rPr lang="en-IN" sz="2800" dirty="0">
                <a:latin typeface="Book Antiqua" panose="02040602050305030304" pitchFamily="18" charset="0"/>
              </a:rPr>
              <a:t>Alphabet runs business in COR-USA and let us say fifty other COMs.</a:t>
            </a:r>
          </a:p>
          <a:p>
            <a:pPr marL="0" indent="0" algn="just">
              <a:buFont typeface="Arial" charset="0"/>
              <a:buNone/>
              <a:defRPr/>
            </a:pPr>
            <a:endParaRPr lang="en-IN" sz="2800" dirty="0">
              <a:latin typeface="Book Antiqua" panose="02040602050305030304" pitchFamily="18" charset="0"/>
            </a:endParaRPr>
          </a:p>
          <a:p>
            <a:pPr marL="536575" indent="0" algn="just">
              <a:buFont typeface="Arial" charset="0"/>
              <a:buNone/>
              <a:defRPr/>
            </a:pPr>
            <a:r>
              <a:rPr lang="en-IN" sz="2800" dirty="0">
                <a:latin typeface="Book Antiqua" panose="02040602050305030304" pitchFamily="18" charset="0"/>
              </a:rPr>
              <a:t>How does one divide the profits between USA &amp; rest of the world?</a:t>
            </a:r>
          </a:p>
          <a:p>
            <a:pPr marL="536575" indent="0" algn="just">
              <a:buFont typeface="Arial" charset="0"/>
              <a:buNone/>
              <a:defRPr/>
            </a:pPr>
            <a:endParaRPr lang="en-IN" sz="2800" dirty="0">
              <a:latin typeface="Book Antiqua" panose="02040602050305030304" pitchFamily="18" charset="0"/>
            </a:endParaRPr>
          </a:p>
          <a:p>
            <a:pPr marL="536575" indent="0" algn="just">
              <a:buFont typeface="Arial" charset="0"/>
              <a:buNone/>
              <a:defRPr/>
            </a:pPr>
            <a:r>
              <a:rPr lang="en-IN" sz="2800" dirty="0">
                <a:latin typeface="Book Antiqua" panose="02040602050305030304" pitchFamily="18" charset="0"/>
              </a:rPr>
              <a:t>How do we know whether there are no bogus expenses &amp; siphoning of profits?</a:t>
            </a:r>
          </a:p>
          <a:p>
            <a:pPr marL="0" indent="0">
              <a:buFont typeface="Arial" charset="0"/>
              <a:buNone/>
              <a:defRPr/>
            </a:pPr>
            <a:endParaRPr lang="en-IN" sz="2800" dirty="0">
              <a:latin typeface="Book Antiqua" panose="02040602050305030304" pitchFamily="18" charset="0"/>
            </a:endParaRPr>
          </a:p>
        </p:txBody>
      </p:sp>
      <p:sp>
        <p:nvSpPr>
          <p:cNvPr id="181250" name="Title 2"/>
          <p:cNvSpPr>
            <a:spLocks noGrp="1"/>
          </p:cNvSpPr>
          <p:nvPr>
            <p:ph type="title"/>
          </p:nvPr>
        </p:nvSpPr>
        <p:spPr/>
        <p:txBody>
          <a:bodyPr/>
          <a:lstStyle/>
          <a:p>
            <a:r>
              <a:rPr lang="en-IN" sz="3600" b="1" dirty="0">
                <a:latin typeface="Book Antiqua" pitchFamily="18" charset="0"/>
              </a:rPr>
              <a:t>BEPS Proposals – Difficulties</a:t>
            </a:r>
            <a:br>
              <a:rPr lang="en-IN" sz="3600" b="1" dirty="0">
                <a:latin typeface="Book Antiqua" pitchFamily="18" charset="0"/>
              </a:rPr>
            </a:br>
            <a:r>
              <a:rPr lang="en-IN" sz="3600" b="1" dirty="0">
                <a:latin typeface="Book Antiqua" pitchFamily="18" charset="0"/>
              </a:rPr>
              <a:t>Attribution of Profits</a:t>
            </a:r>
            <a:endParaRPr lang="en-IN"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I.3.15</a:t>
            </a:r>
          </a:p>
        </p:txBody>
      </p:sp>
    </p:spTree>
    <p:extLst>
      <p:ext uri="{BB962C8B-B14F-4D97-AF65-F5344CB8AC3E}">
        <p14:creationId xmlns:p14="http://schemas.microsoft.com/office/powerpoint/2010/main" val="381058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3"/>
          </a:xfrm>
        </p:spPr>
        <p:txBody>
          <a:bodyPr/>
          <a:lstStyle/>
          <a:p>
            <a:pPr algn="just">
              <a:defRPr/>
            </a:pPr>
            <a:r>
              <a:rPr lang="en-IN" sz="2800" dirty="0">
                <a:latin typeface="Book Antiqua" panose="02040602050305030304" pitchFamily="18" charset="0"/>
              </a:rPr>
              <a:t>I presume that all of you are experts in international taxation.</a:t>
            </a:r>
          </a:p>
          <a:p>
            <a:pPr>
              <a:defRPr/>
            </a:pPr>
            <a:r>
              <a:rPr lang="en-IN" sz="2800" dirty="0">
                <a:latin typeface="Book Antiqua" panose="02040602050305030304" pitchFamily="18" charset="0"/>
              </a:rPr>
              <a:t>You are fully aware of developments till the year 2018.</a:t>
            </a:r>
          </a:p>
          <a:p>
            <a:pPr>
              <a:defRPr/>
            </a:pPr>
            <a:r>
              <a:rPr lang="en-IN" sz="2800" dirty="0">
                <a:latin typeface="Book Antiqua" panose="02040602050305030304" pitchFamily="18" charset="0"/>
              </a:rPr>
              <a:t>Hence I will focus on OECD – G20.</a:t>
            </a:r>
          </a:p>
          <a:p>
            <a:pPr marL="0" indent="0">
              <a:buFont typeface="Arial" charset="0"/>
              <a:buNone/>
              <a:defRPr/>
            </a:pPr>
            <a:r>
              <a:rPr lang="en-IN" sz="2800" dirty="0">
                <a:latin typeface="Book Antiqua" panose="02040602050305030304" pitchFamily="18" charset="0"/>
              </a:rPr>
              <a:t>    BEPS Action One  -	Public Consultation      </a:t>
            </a:r>
            <a:br>
              <a:rPr lang="en-IN" sz="2800" dirty="0">
                <a:latin typeface="Book Antiqua" panose="02040602050305030304" pitchFamily="18" charset="0"/>
              </a:rPr>
            </a:br>
            <a:r>
              <a:rPr lang="en-IN" sz="2800" dirty="0">
                <a:latin typeface="Book Antiqua" panose="02040602050305030304" pitchFamily="18" charset="0"/>
              </a:rPr>
              <a:t>    </a:t>
            </a:r>
            <a:r>
              <a:rPr lang="en-IN" sz="2800" dirty="0" smtClean="0">
                <a:latin typeface="Book Antiqua" panose="02040602050305030304" pitchFamily="18" charset="0"/>
              </a:rPr>
              <a:t>Document (OBP).</a:t>
            </a:r>
            <a:endParaRPr lang="en-IN" sz="2800" dirty="0">
              <a:latin typeface="Book Antiqua" panose="02040602050305030304" pitchFamily="18" charset="0"/>
            </a:endParaRPr>
          </a:p>
          <a:p>
            <a:pPr marL="0" indent="363538">
              <a:buFont typeface="Arial" charset="0"/>
              <a:buNone/>
              <a:defRPr/>
            </a:pPr>
            <a:r>
              <a:rPr lang="en-IN" sz="2800" dirty="0">
                <a:latin typeface="Book Antiqua" panose="02040602050305030304" pitchFamily="18" charset="0"/>
              </a:rPr>
              <a:t>And</a:t>
            </a:r>
          </a:p>
          <a:p>
            <a:pPr marL="0" indent="363538">
              <a:buFont typeface="Arial" charset="0"/>
              <a:buNone/>
              <a:defRPr/>
            </a:pPr>
            <a:r>
              <a:rPr lang="en-IN" sz="2800" dirty="0">
                <a:latin typeface="Book Antiqua" panose="02040602050305030304" pitchFamily="18" charset="0"/>
              </a:rPr>
              <a:t>Global </a:t>
            </a:r>
            <a:r>
              <a:rPr lang="en-IN" sz="2800" dirty="0" smtClean="0">
                <a:latin typeface="Book Antiqua" panose="02040602050305030304" pitchFamily="18" charset="0"/>
              </a:rPr>
              <a:t>Trends.</a:t>
            </a:r>
            <a:endParaRPr lang="en-IN" sz="2800" dirty="0">
              <a:latin typeface="Book Antiqua" panose="02040602050305030304" pitchFamily="18" charset="0"/>
            </a:endParaRPr>
          </a:p>
          <a:p>
            <a:pPr marL="0" indent="0">
              <a:buFont typeface="Arial" charset="0"/>
              <a:buNone/>
              <a:defRPr/>
            </a:pPr>
            <a:r>
              <a:rPr lang="en-IN" sz="2800" dirty="0">
                <a:latin typeface="Book Antiqua" panose="02040602050305030304" pitchFamily="18" charset="0"/>
              </a:rPr>
              <a:t>   I will also present my proposal.</a:t>
            </a:r>
            <a:endParaRPr lang="en-IN" sz="2400" dirty="0">
              <a:latin typeface="Book Antiqua" panose="02040602050305030304" pitchFamily="18" charset="0"/>
            </a:endParaRPr>
          </a:p>
          <a:p>
            <a:pPr>
              <a:defRPr/>
            </a:pPr>
            <a:endParaRPr lang="en-IN" sz="2800" dirty="0">
              <a:latin typeface="Book Antiqua" panose="02040602050305030304" pitchFamily="18" charset="0"/>
            </a:endParaRPr>
          </a:p>
        </p:txBody>
      </p:sp>
      <p:sp>
        <p:nvSpPr>
          <p:cNvPr id="184322" name="Title 2"/>
          <p:cNvSpPr>
            <a:spLocks noGrp="1"/>
          </p:cNvSpPr>
          <p:nvPr>
            <p:ph type="title"/>
          </p:nvPr>
        </p:nvSpPr>
        <p:spPr>
          <a:xfrm>
            <a:off x="457200" y="274638"/>
            <a:ext cx="8229600" cy="868362"/>
          </a:xfrm>
        </p:spPr>
        <p:txBody>
          <a:bodyPr/>
          <a:lstStyle/>
          <a:p>
            <a:r>
              <a:rPr lang="en-IN" sz="3600" b="1" dirty="0" smtClean="0">
                <a:latin typeface="Book Antiqua" panose="02040602050305030304" pitchFamily="18" charset="0"/>
              </a:rPr>
              <a:t>Preface</a:t>
            </a:r>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649029" y="762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I.1.6</a:t>
            </a:r>
          </a:p>
        </p:txBody>
      </p:sp>
    </p:spTree>
    <p:extLst>
      <p:ext uri="{BB962C8B-B14F-4D97-AF65-F5344CB8AC3E}">
        <p14:creationId xmlns:p14="http://schemas.microsoft.com/office/powerpoint/2010/main" val="17422603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Arial" charset="0"/>
              <a:buAutoNum type="arabicPeriod" startAt="3"/>
              <a:defRPr/>
            </a:pPr>
            <a:r>
              <a:rPr lang="en-IN" sz="2800" dirty="0">
                <a:latin typeface="Book Antiqua" panose="02040602050305030304" pitchFamily="18" charset="0"/>
              </a:rPr>
              <a:t>Fifty COMs have different markets.</a:t>
            </a:r>
          </a:p>
          <a:p>
            <a:pPr marL="536575" indent="0" algn="just">
              <a:buFont typeface="Arial" charset="0"/>
              <a:buNone/>
              <a:defRPr/>
            </a:pPr>
            <a:r>
              <a:rPr lang="en-IN" sz="2800" dirty="0">
                <a:latin typeface="Book Antiqua" panose="02040602050305030304" pitchFamily="18" charset="0"/>
              </a:rPr>
              <a:t>Profitability in each market &amp; each line of activity will be different.</a:t>
            </a:r>
          </a:p>
          <a:p>
            <a:pPr marL="536575" indent="0" algn="just">
              <a:buFont typeface="Arial" charset="0"/>
              <a:buNone/>
              <a:defRPr/>
            </a:pPr>
            <a:r>
              <a:rPr lang="en-IN" sz="2800" dirty="0">
                <a:latin typeface="Book Antiqua" panose="02040602050305030304" pitchFamily="18" charset="0"/>
              </a:rPr>
              <a:t>Same number of users in India will contribute different profits as compared to the profits contributed in Nigeria, Brazil &amp; Germany.</a:t>
            </a:r>
          </a:p>
          <a:p>
            <a:pPr marL="536575" indent="0" algn="just">
              <a:buFont typeface="Arial" charset="0"/>
              <a:buNone/>
              <a:defRPr/>
            </a:pPr>
            <a:endParaRPr lang="en-IN" sz="2800" dirty="0">
              <a:latin typeface="Book Antiqua" panose="02040602050305030304" pitchFamily="18" charset="0"/>
            </a:endParaRPr>
          </a:p>
          <a:p>
            <a:pPr marL="536575" indent="0" algn="just">
              <a:buFont typeface="Arial" charset="0"/>
              <a:buNone/>
              <a:defRPr/>
            </a:pPr>
            <a:r>
              <a:rPr lang="en-IN" sz="2800" dirty="0">
                <a:latin typeface="Book Antiqua" panose="02040602050305030304" pitchFamily="18" charset="0"/>
              </a:rPr>
              <a:t>How to attribute profits amongst all COMs?</a:t>
            </a:r>
          </a:p>
        </p:txBody>
      </p:sp>
      <p:sp>
        <p:nvSpPr>
          <p:cNvPr id="182274" name="Title 2"/>
          <p:cNvSpPr>
            <a:spLocks noGrp="1"/>
          </p:cNvSpPr>
          <p:nvPr>
            <p:ph type="title"/>
          </p:nvPr>
        </p:nvSpPr>
        <p:spPr/>
        <p:txBody>
          <a:bodyPr/>
          <a:lstStyle/>
          <a:p>
            <a:r>
              <a:rPr lang="en-IN" sz="3600" b="1" dirty="0">
                <a:latin typeface="Book Antiqua" pitchFamily="18" charset="0"/>
              </a:rPr>
              <a:t>BEPS Proposals – Difficulties</a:t>
            </a:r>
            <a:br>
              <a:rPr lang="en-IN" sz="3600" b="1" dirty="0">
                <a:latin typeface="Book Antiqua" pitchFamily="18" charset="0"/>
              </a:rPr>
            </a:br>
            <a:r>
              <a:rPr lang="en-IN" sz="3600" b="1" dirty="0">
                <a:latin typeface="Book Antiqua" pitchFamily="18" charset="0"/>
              </a:rPr>
              <a:t>Attribution of Profits</a:t>
            </a:r>
            <a:endParaRPr lang="en-IN" sz="3600" dirty="0"/>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5" name="Rectangle 4"/>
          <p:cNvSpPr/>
          <p:nvPr/>
        </p:nvSpPr>
        <p:spPr>
          <a:xfrm>
            <a:off x="7315200" y="274637"/>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I.3.16</a:t>
            </a:r>
          </a:p>
        </p:txBody>
      </p:sp>
    </p:spTree>
    <p:extLst>
      <p:ext uri="{BB962C8B-B14F-4D97-AF65-F5344CB8AC3E}">
        <p14:creationId xmlns:p14="http://schemas.microsoft.com/office/powerpoint/2010/main" val="1146768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a:xfrm>
            <a:off x="457200" y="211137"/>
            <a:ext cx="8229600" cy="743177"/>
          </a:xfrm>
        </p:spPr>
        <p:txBody>
          <a:bodyPr/>
          <a:lstStyle/>
          <a:p>
            <a:pPr eaLnBrk="1" hangingPunct="1"/>
            <a:r>
              <a:rPr lang="en-US" sz="3600" b="1" dirty="0">
                <a:latin typeface="Book Antiqua" pitchFamily="18" charset="0"/>
              </a:rPr>
              <a:t>BEPS Proposals </a:t>
            </a:r>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Difficulties in </a:t>
            </a:r>
            <a:r>
              <a:rPr lang="en-US" sz="3600" b="1" dirty="0">
                <a:latin typeface="Book Antiqua" pitchFamily="18" charset="0"/>
              </a:rPr>
              <a:t>Attribution</a:t>
            </a:r>
          </a:p>
        </p:txBody>
      </p:sp>
      <p:sp>
        <p:nvSpPr>
          <p:cNvPr id="65538" name="Rectangle 4"/>
          <p:cNvSpPr>
            <a:spLocks noChangeArrowheads="1"/>
          </p:cNvSpPr>
          <p:nvPr/>
        </p:nvSpPr>
        <p:spPr bwMode="auto">
          <a:xfrm>
            <a:off x="3657600" y="2819400"/>
            <a:ext cx="1600200" cy="914400"/>
          </a:xfrm>
          <a:prstGeom prst="rect">
            <a:avLst/>
          </a:prstGeom>
          <a:noFill/>
          <a:ln w="9525">
            <a:solidFill>
              <a:schemeClr val="tx1"/>
            </a:solidFill>
            <a:miter lim="800000"/>
            <a:headEnd/>
            <a:tailEnd/>
          </a:ln>
        </p:spPr>
        <p:txBody>
          <a:bodyPr wrap="none" anchor="ctr"/>
          <a:lstStyle/>
          <a:p>
            <a:endParaRPr lang="en-US"/>
          </a:p>
        </p:txBody>
      </p:sp>
      <p:sp>
        <p:nvSpPr>
          <p:cNvPr id="65539" name="Oval 5"/>
          <p:cNvSpPr>
            <a:spLocks noChangeArrowheads="1"/>
          </p:cNvSpPr>
          <p:nvPr/>
        </p:nvSpPr>
        <p:spPr bwMode="auto">
          <a:xfrm>
            <a:off x="2057400" y="1295400"/>
            <a:ext cx="1295400" cy="838200"/>
          </a:xfrm>
          <a:prstGeom prst="ellipse">
            <a:avLst/>
          </a:prstGeom>
          <a:noFill/>
          <a:ln w="9525">
            <a:solidFill>
              <a:schemeClr val="tx1"/>
            </a:solidFill>
            <a:round/>
            <a:headEnd/>
            <a:tailEnd/>
          </a:ln>
        </p:spPr>
        <p:txBody>
          <a:bodyPr wrap="none" anchor="ctr"/>
          <a:lstStyle/>
          <a:p>
            <a:endParaRPr lang="en-US"/>
          </a:p>
        </p:txBody>
      </p:sp>
      <p:sp>
        <p:nvSpPr>
          <p:cNvPr id="65540"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541" name="Oval 7"/>
          <p:cNvSpPr>
            <a:spLocks noChangeArrowheads="1"/>
          </p:cNvSpPr>
          <p:nvPr/>
        </p:nvSpPr>
        <p:spPr bwMode="auto">
          <a:xfrm>
            <a:off x="5791200" y="4343400"/>
            <a:ext cx="1295400" cy="838200"/>
          </a:xfrm>
          <a:prstGeom prst="ellipse">
            <a:avLst/>
          </a:prstGeom>
          <a:noFill/>
          <a:ln w="9525">
            <a:solidFill>
              <a:schemeClr val="tx1"/>
            </a:solidFill>
            <a:round/>
            <a:headEnd/>
            <a:tailEnd/>
          </a:ln>
        </p:spPr>
        <p:txBody>
          <a:bodyPr wrap="none" anchor="ctr"/>
          <a:lstStyle/>
          <a:p>
            <a:endParaRPr lang="en-US"/>
          </a:p>
        </p:txBody>
      </p:sp>
      <p:sp>
        <p:nvSpPr>
          <p:cNvPr id="65542" name="Oval 9"/>
          <p:cNvSpPr>
            <a:spLocks noChangeArrowheads="1"/>
          </p:cNvSpPr>
          <p:nvPr/>
        </p:nvSpPr>
        <p:spPr bwMode="auto">
          <a:xfrm>
            <a:off x="6477000" y="2895600"/>
            <a:ext cx="1295400" cy="838200"/>
          </a:xfrm>
          <a:prstGeom prst="ellipse">
            <a:avLst/>
          </a:prstGeom>
          <a:noFill/>
          <a:ln w="9525">
            <a:solidFill>
              <a:schemeClr val="tx1"/>
            </a:solidFill>
            <a:round/>
            <a:headEnd/>
            <a:tailEnd/>
          </a:ln>
        </p:spPr>
        <p:txBody>
          <a:bodyPr wrap="none" anchor="ctr"/>
          <a:lstStyle/>
          <a:p>
            <a:endParaRPr lang="en-US"/>
          </a:p>
        </p:txBody>
      </p:sp>
      <p:sp>
        <p:nvSpPr>
          <p:cNvPr id="65543" name="Oval 10"/>
          <p:cNvSpPr>
            <a:spLocks noChangeArrowheads="1"/>
          </p:cNvSpPr>
          <p:nvPr/>
        </p:nvSpPr>
        <p:spPr bwMode="auto">
          <a:xfrm rot="349200">
            <a:off x="5867400" y="1295400"/>
            <a:ext cx="1219200" cy="838200"/>
          </a:xfrm>
          <a:prstGeom prst="ellipse">
            <a:avLst/>
          </a:prstGeom>
          <a:noFill/>
          <a:ln w="9525">
            <a:solidFill>
              <a:schemeClr val="tx1"/>
            </a:solidFill>
            <a:round/>
            <a:headEnd/>
            <a:tailEnd/>
          </a:ln>
        </p:spPr>
        <p:txBody>
          <a:bodyPr wrap="none" anchor="ctr"/>
          <a:lstStyle/>
          <a:p>
            <a:endParaRPr lang="en-US"/>
          </a:p>
        </p:txBody>
      </p:sp>
      <p:sp>
        <p:nvSpPr>
          <p:cNvPr id="65544"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545"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546"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547" name="Text Box 14"/>
          <p:cNvSpPr txBox="1">
            <a:spLocks noChangeArrowheads="1"/>
          </p:cNvSpPr>
          <p:nvPr/>
        </p:nvSpPr>
        <p:spPr bwMode="auto">
          <a:xfrm>
            <a:off x="3657600" y="2819400"/>
            <a:ext cx="1600200" cy="923925"/>
          </a:xfrm>
          <a:prstGeom prst="rect">
            <a:avLst/>
          </a:prstGeom>
          <a:noFill/>
          <a:ln w="9525">
            <a:noFill/>
            <a:miter lim="800000"/>
            <a:headEnd/>
            <a:tailEnd/>
          </a:ln>
        </p:spPr>
        <p:txBody>
          <a:bodyPr>
            <a:spAutoFit/>
          </a:bodyPr>
          <a:lstStyle/>
          <a:p>
            <a:pPr algn="ctr"/>
            <a:r>
              <a:rPr lang="en-US">
                <a:latin typeface="Book Antiqua" pitchFamily="18" charset="0"/>
              </a:rPr>
              <a:t>Digital</a:t>
            </a:r>
          </a:p>
          <a:p>
            <a:pPr algn="ctr"/>
            <a:r>
              <a:rPr lang="en-US">
                <a:latin typeface="Book Antiqua" pitchFamily="18" charset="0"/>
              </a:rPr>
              <a:t>MNC</a:t>
            </a:r>
          </a:p>
          <a:p>
            <a:pPr algn="ctr"/>
            <a:r>
              <a:rPr lang="en-US">
                <a:latin typeface="Book Antiqua" pitchFamily="18" charset="0"/>
              </a:rPr>
              <a:t>USA - COR</a:t>
            </a:r>
          </a:p>
        </p:txBody>
      </p:sp>
      <p:sp>
        <p:nvSpPr>
          <p:cNvPr id="65548" name="Line 15"/>
          <p:cNvSpPr>
            <a:spLocks noChangeShapeType="1"/>
          </p:cNvSpPr>
          <p:nvPr/>
        </p:nvSpPr>
        <p:spPr bwMode="auto">
          <a:xfrm>
            <a:off x="2971800" y="2133600"/>
            <a:ext cx="685800" cy="711200"/>
          </a:xfrm>
          <a:prstGeom prst="line">
            <a:avLst/>
          </a:prstGeom>
          <a:noFill/>
          <a:ln w="9525">
            <a:solidFill>
              <a:schemeClr val="tx1"/>
            </a:solidFill>
            <a:round/>
            <a:headEnd/>
            <a:tailEnd/>
          </a:ln>
        </p:spPr>
        <p:txBody>
          <a:bodyPr/>
          <a:lstStyle/>
          <a:p>
            <a:endParaRPr lang="en-US"/>
          </a:p>
        </p:txBody>
      </p:sp>
      <p:sp>
        <p:nvSpPr>
          <p:cNvPr id="65549" name="Line 16"/>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50" name="Line 17"/>
          <p:cNvSpPr>
            <a:spLocks noChangeShapeType="1"/>
          </p:cNvSpPr>
          <p:nvPr/>
        </p:nvSpPr>
        <p:spPr bwMode="auto">
          <a:xfrm flipH="1">
            <a:off x="5257800" y="1981200"/>
            <a:ext cx="838200" cy="838200"/>
          </a:xfrm>
          <a:prstGeom prst="line">
            <a:avLst/>
          </a:prstGeom>
          <a:noFill/>
          <a:ln w="9525">
            <a:solidFill>
              <a:schemeClr val="tx1"/>
            </a:solidFill>
            <a:round/>
            <a:headEnd/>
            <a:tailEnd/>
          </a:ln>
        </p:spPr>
        <p:txBody>
          <a:bodyPr/>
          <a:lstStyle/>
          <a:p>
            <a:endParaRPr lang="en-US"/>
          </a:p>
        </p:txBody>
      </p:sp>
      <p:sp>
        <p:nvSpPr>
          <p:cNvPr id="65551" name="Line 19"/>
          <p:cNvSpPr>
            <a:spLocks noChangeShapeType="1"/>
          </p:cNvSpPr>
          <p:nvPr/>
        </p:nvSpPr>
        <p:spPr bwMode="auto">
          <a:xfrm>
            <a:off x="5257800" y="3733800"/>
            <a:ext cx="838200" cy="685800"/>
          </a:xfrm>
          <a:prstGeom prst="line">
            <a:avLst/>
          </a:prstGeom>
          <a:noFill/>
          <a:ln w="9525">
            <a:solidFill>
              <a:schemeClr val="tx1"/>
            </a:solidFill>
            <a:round/>
            <a:headEnd/>
            <a:tailEnd/>
          </a:ln>
        </p:spPr>
        <p:txBody>
          <a:bodyPr/>
          <a:lstStyle/>
          <a:p>
            <a:endParaRPr lang="en-US"/>
          </a:p>
        </p:txBody>
      </p:sp>
      <p:sp>
        <p:nvSpPr>
          <p:cNvPr id="65552" name="Line 20"/>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553"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554" name="Line 22"/>
          <p:cNvSpPr>
            <a:spLocks noChangeShapeType="1"/>
          </p:cNvSpPr>
          <p:nvPr/>
        </p:nvSpPr>
        <p:spPr bwMode="auto">
          <a:xfrm flipH="1">
            <a:off x="2057400" y="3429000"/>
            <a:ext cx="1600200" cy="228600"/>
          </a:xfrm>
          <a:prstGeom prst="line">
            <a:avLst/>
          </a:prstGeom>
          <a:noFill/>
          <a:ln w="9525">
            <a:solidFill>
              <a:schemeClr val="tx1"/>
            </a:solidFill>
            <a:round/>
            <a:headEnd/>
            <a:tailEnd/>
          </a:ln>
        </p:spPr>
        <p:txBody>
          <a:bodyPr/>
          <a:lstStyle/>
          <a:p>
            <a:endParaRPr lang="en-US"/>
          </a:p>
        </p:txBody>
      </p:sp>
      <p:sp>
        <p:nvSpPr>
          <p:cNvPr id="65555" name="Line 23"/>
          <p:cNvSpPr>
            <a:spLocks noChangeShapeType="1"/>
          </p:cNvSpPr>
          <p:nvPr/>
        </p:nvSpPr>
        <p:spPr bwMode="auto">
          <a:xfrm flipH="1" flipV="1">
            <a:off x="2057400" y="2590800"/>
            <a:ext cx="1600200" cy="457200"/>
          </a:xfrm>
          <a:prstGeom prst="line">
            <a:avLst/>
          </a:prstGeom>
          <a:noFill/>
          <a:ln w="9525">
            <a:solidFill>
              <a:schemeClr val="tx1"/>
            </a:solidFill>
            <a:round/>
            <a:headEnd/>
            <a:tailEnd/>
          </a:ln>
        </p:spPr>
        <p:txBody>
          <a:bodyPr/>
          <a:lstStyle/>
          <a:p>
            <a:endParaRPr lang="en-US"/>
          </a:p>
        </p:txBody>
      </p:sp>
      <p:sp>
        <p:nvSpPr>
          <p:cNvPr id="65556" name="Text Box 24"/>
          <p:cNvSpPr txBox="1">
            <a:spLocks noChangeArrowheads="1"/>
          </p:cNvSpPr>
          <p:nvPr/>
        </p:nvSpPr>
        <p:spPr bwMode="auto">
          <a:xfrm>
            <a:off x="2286000" y="152400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557"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558"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559"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560" name="Rectangle 32"/>
          <p:cNvSpPr>
            <a:spLocks noChangeArrowheads="1"/>
          </p:cNvSpPr>
          <p:nvPr/>
        </p:nvSpPr>
        <p:spPr bwMode="auto">
          <a:xfrm>
            <a:off x="6248400" y="4572000"/>
            <a:ext cx="260350" cy="366713"/>
          </a:xfrm>
          <a:prstGeom prst="rect">
            <a:avLst/>
          </a:prstGeom>
          <a:noFill/>
          <a:ln w="9525">
            <a:noFill/>
            <a:miter lim="800000"/>
            <a:headEnd/>
            <a:tailEnd/>
          </a:ln>
        </p:spPr>
        <p:txBody>
          <a:bodyPr wrap="none">
            <a:spAutoFit/>
          </a:bodyPr>
          <a:lstStyle/>
          <a:p>
            <a:r>
              <a:rPr lang="en-US"/>
              <a:t>-</a:t>
            </a:r>
          </a:p>
        </p:txBody>
      </p:sp>
      <p:sp>
        <p:nvSpPr>
          <p:cNvPr id="65561" name="Line 43"/>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2" name="Line 49"/>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3" name="Line 56"/>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4" name="Line 64"/>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5" name="Line 73"/>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6" name="Line 83"/>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7" name="Line 94"/>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8" name="Line 106"/>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69" name="Line 119"/>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70" name="Line 133"/>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71" name="Line 148"/>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72" name="Line 153"/>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573" name="Line 164"/>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74" name="Line 170"/>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575" name="Line 181"/>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76" name="Line 188"/>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577" name="Line 199"/>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78" name="Line 207"/>
          <p:cNvSpPr>
            <a:spLocks noChangeShapeType="1"/>
          </p:cNvSpPr>
          <p:nvPr/>
        </p:nvSpPr>
        <p:spPr bwMode="auto">
          <a:xfrm flipH="1">
            <a:off x="4572000" y="3722688"/>
            <a:ext cx="0" cy="1143000"/>
          </a:xfrm>
          <a:prstGeom prst="line">
            <a:avLst/>
          </a:prstGeom>
          <a:noFill/>
          <a:ln w="9525">
            <a:solidFill>
              <a:schemeClr val="tx1"/>
            </a:solidFill>
            <a:round/>
            <a:headEnd/>
            <a:tailEnd/>
          </a:ln>
        </p:spPr>
        <p:txBody>
          <a:bodyPr/>
          <a:lstStyle/>
          <a:p>
            <a:endParaRPr lang="en-US"/>
          </a:p>
        </p:txBody>
      </p:sp>
      <p:sp>
        <p:nvSpPr>
          <p:cNvPr id="65579" name="Line 218"/>
          <p:cNvSpPr>
            <a:spLocks noChangeShapeType="1"/>
          </p:cNvSpPr>
          <p:nvPr/>
        </p:nvSpPr>
        <p:spPr bwMode="auto">
          <a:xfrm>
            <a:off x="4572000" y="1970088"/>
            <a:ext cx="0" cy="838200"/>
          </a:xfrm>
          <a:prstGeom prst="line">
            <a:avLst/>
          </a:prstGeom>
          <a:noFill/>
          <a:ln w="9525">
            <a:solidFill>
              <a:schemeClr val="tx1"/>
            </a:solidFill>
            <a:round/>
            <a:headEnd/>
            <a:tailEnd/>
          </a:ln>
        </p:spPr>
        <p:txBody>
          <a:bodyPr/>
          <a:lstStyle/>
          <a:p>
            <a:endParaRPr lang="en-US"/>
          </a:p>
        </p:txBody>
      </p:sp>
      <p:sp>
        <p:nvSpPr>
          <p:cNvPr id="65580" name="Line 324"/>
          <p:cNvSpPr>
            <a:spLocks noChangeShapeType="1"/>
          </p:cNvSpPr>
          <p:nvPr/>
        </p:nvSpPr>
        <p:spPr bwMode="auto">
          <a:xfrm flipH="1">
            <a:off x="4572000" y="3717925"/>
            <a:ext cx="0" cy="1143000"/>
          </a:xfrm>
          <a:prstGeom prst="line">
            <a:avLst/>
          </a:prstGeom>
          <a:noFill/>
          <a:ln w="9525">
            <a:solidFill>
              <a:schemeClr val="tx1"/>
            </a:solidFill>
            <a:round/>
            <a:headEnd/>
            <a:tailEnd/>
          </a:ln>
        </p:spPr>
        <p:txBody>
          <a:bodyPr/>
          <a:lstStyle/>
          <a:p>
            <a:endParaRPr lang="en-US"/>
          </a:p>
        </p:txBody>
      </p:sp>
      <p:sp>
        <p:nvSpPr>
          <p:cNvPr id="65581" name="Line 335"/>
          <p:cNvSpPr>
            <a:spLocks noChangeShapeType="1"/>
          </p:cNvSpPr>
          <p:nvPr/>
        </p:nvSpPr>
        <p:spPr bwMode="auto">
          <a:xfrm>
            <a:off x="4572000" y="1965325"/>
            <a:ext cx="0" cy="838200"/>
          </a:xfrm>
          <a:prstGeom prst="line">
            <a:avLst/>
          </a:prstGeom>
          <a:noFill/>
          <a:ln w="9525">
            <a:solidFill>
              <a:schemeClr val="tx1"/>
            </a:solidFill>
            <a:round/>
            <a:headEnd/>
            <a:tailEnd/>
          </a:ln>
        </p:spPr>
        <p:txBody>
          <a:bodyPr/>
          <a:lstStyle/>
          <a:p>
            <a:endParaRPr lang="en-US"/>
          </a:p>
        </p:txBody>
      </p:sp>
      <p:sp>
        <p:nvSpPr>
          <p:cNvPr id="65582" name="Rectangle 364"/>
          <p:cNvSpPr>
            <a:spLocks noChangeArrowheads="1"/>
          </p:cNvSpPr>
          <p:nvPr/>
        </p:nvSpPr>
        <p:spPr bwMode="auto">
          <a:xfrm>
            <a:off x="152400" y="6335713"/>
            <a:ext cx="8066088" cy="369887"/>
          </a:xfrm>
          <a:prstGeom prst="rect">
            <a:avLst/>
          </a:prstGeom>
          <a:noFill/>
          <a:ln w="9525">
            <a:noFill/>
            <a:miter lim="800000"/>
            <a:headEnd/>
            <a:tailEnd/>
          </a:ln>
        </p:spPr>
        <p:txBody>
          <a:bodyPr wrap="none">
            <a:spAutoFit/>
          </a:bodyPr>
          <a:lstStyle/>
          <a:p>
            <a:r>
              <a:rPr lang="en-US">
                <a:solidFill>
                  <a:srgbClr val="898989"/>
                </a:solidFill>
                <a:latin typeface="Book Antiqua" pitchFamily="18" charset="0"/>
              </a:rPr>
              <a:t>Digital Taxation                                                                              Rashmin Sanghvi</a:t>
            </a:r>
          </a:p>
        </p:txBody>
      </p:sp>
      <p:sp>
        <p:nvSpPr>
          <p:cNvPr id="65583" name="Oval 5"/>
          <p:cNvSpPr>
            <a:spLocks noChangeArrowheads="1"/>
          </p:cNvSpPr>
          <p:nvPr/>
        </p:nvSpPr>
        <p:spPr bwMode="auto">
          <a:xfrm>
            <a:off x="2057400" y="1295400"/>
            <a:ext cx="1295400" cy="838200"/>
          </a:xfrm>
          <a:prstGeom prst="ellipse">
            <a:avLst/>
          </a:prstGeom>
          <a:noFill/>
          <a:ln w="9525">
            <a:solidFill>
              <a:schemeClr val="tx1"/>
            </a:solidFill>
            <a:round/>
            <a:headEnd/>
            <a:tailEnd/>
          </a:ln>
        </p:spPr>
        <p:txBody>
          <a:bodyPr wrap="none" anchor="ctr"/>
          <a:lstStyle/>
          <a:p>
            <a:endParaRPr lang="en-US"/>
          </a:p>
        </p:txBody>
      </p:sp>
      <p:sp>
        <p:nvSpPr>
          <p:cNvPr id="65584"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85" name="Rectangle 319"/>
          <p:cNvSpPr>
            <a:spLocks noChangeArrowheads="1"/>
          </p:cNvSpPr>
          <p:nvPr/>
        </p:nvSpPr>
        <p:spPr bwMode="auto">
          <a:xfrm>
            <a:off x="4191000" y="1371600"/>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586"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87"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88"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89"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90"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91"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92"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93"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594" name="Rectangle 28"/>
          <p:cNvSpPr>
            <a:spLocks noChangeArrowheads="1"/>
          </p:cNvSpPr>
          <p:nvPr/>
        </p:nvSpPr>
        <p:spPr bwMode="auto">
          <a:xfrm>
            <a:off x="6705600" y="3124200"/>
            <a:ext cx="817563" cy="366713"/>
          </a:xfrm>
          <a:prstGeom prst="rect">
            <a:avLst/>
          </a:prstGeom>
          <a:noFill/>
          <a:ln w="9525">
            <a:noFill/>
            <a:miter lim="800000"/>
            <a:headEnd/>
            <a:tailEnd/>
          </a:ln>
        </p:spPr>
        <p:txBody>
          <a:bodyPr wrap="none">
            <a:spAutoFit/>
          </a:bodyPr>
          <a:lstStyle/>
          <a:p>
            <a:r>
              <a:rPr lang="en-US">
                <a:latin typeface="Book Antiqua" pitchFamily="18" charset="0"/>
              </a:rPr>
              <a:t>COS 4</a:t>
            </a:r>
          </a:p>
        </p:txBody>
      </p:sp>
      <p:sp>
        <p:nvSpPr>
          <p:cNvPr id="65595" name="Line 335"/>
          <p:cNvSpPr>
            <a:spLocks noChangeShapeType="1"/>
          </p:cNvSpPr>
          <p:nvPr/>
        </p:nvSpPr>
        <p:spPr bwMode="auto">
          <a:xfrm>
            <a:off x="4572000" y="1970088"/>
            <a:ext cx="0" cy="838200"/>
          </a:xfrm>
          <a:prstGeom prst="line">
            <a:avLst/>
          </a:prstGeom>
          <a:noFill/>
          <a:ln w="9525">
            <a:solidFill>
              <a:schemeClr val="tx1"/>
            </a:solidFill>
            <a:round/>
            <a:headEnd/>
            <a:tailEnd/>
          </a:ln>
        </p:spPr>
        <p:txBody>
          <a:bodyPr/>
          <a:lstStyle/>
          <a:p>
            <a:endParaRPr lang="en-US"/>
          </a:p>
        </p:txBody>
      </p:sp>
      <p:sp>
        <p:nvSpPr>
          <p:cNvPr id="65596" name="Line 335"/>
          <p:cNvSpPr>
            <a:spLocks noChangeShapeType="1"/>
          </p:cNvSpPr>
          <p:nvPr/>
        </p:nvSpPr>
        <p:spPr bwMode="auto">
          <a:xfrm>
            <a:off x="4572000" y="1970088"/>
            <a:ext cx="0" cy="838200"/>
          </a:xfrm>
          <a:prstGeom prst="line">
            <a:avLst/>
          </a:prstGeom>
          <a:noFill/>
          <a:ln w="9525">
            <a:solidFill>
              <a:schemeClr val="tx1"/>
            </a:solidFill>
            <a:round/>
            <a:headEnd/>
            <a:tailEnd/>
          </a:ln>
        </p:spPr>
        <p:txBody>
          <a:bodyPr/>
          <a:lstStyle/>
          <a:p>
            <a:endParaRPr lang="en-US"/>
          </a:p>
        </p:txBody>
      </p:sp>
      <p:sp>
        <p:nvSpPr>
          <p:cNvPr id="65597" name="Oval 7"/>
          <p:cNvSpPr>
            <a:spLocks noChangeArrowheads="1"/>
          </p:cNvSpPr>
          <p:nvPr/>
        </p:nvSpPr>
        <p:spPr bwMode="auto">
          <a:xfrm>
            <a:off x="5791200" y="4343400"/>
            <a:ext cx="1295400" cy="838200"/>
          </a:xfrm>
          <a:prstGeom prst="ellipse">
            <a:avLst/>
          </a:prstGeom>
          <a:noFill/>
          <a:ln w="9525">
            <a:solidFill>
              <a:schemeClr val="tx1"/>
            </a:solidFill>
            <a:round/>
            <a:headEnd/>
            <a:tailEnd/>
          </a:ln>
        </p:spPr>
        <p:txBody>
          <a:bodyPr wrap="none" anchor="ctr"/>
          <a:lstStyle/>
          <a:p>
            <a:endParaRPr lang="en-US"/>
          </a:p>
        </p:txBody>
      </p:sp>
      <p:sp>
        <p:nvSpPr>
          <p:cNvPr id="65598" name="Line 335"/>
          <p:cNvSpPr>
            <a:spLocks noChangeShapeType="1"/>
          </p:cNvSpPr>
          <p:nvPr/>
        </p:nvSpPr>
        <p:spPr bwMode="auto">
          <a:xfrm>
            <a:off x="4572000" y="1970088"/>
            <a:ext cx="0" cy="838200"/>
          </a:xfrm>
          <a:prstGeom prst="line">
            <a:avLst/>
          </a:prstGeom>
          <a:noFill/>
          <a:ln w="9525">
            <a:solidFill>
              <a:schemeClr val="tx1"/>
            </a:solidFill>
            <a:round/>
            <a:headEnd/>
            <a:tailEnd/>
          </a:ln>
        </p:spPr>
        <p:txBody>
          <a:bodyPr/>
          <a:lstStyle/>
          <a:p>
            <a:endParaRPr lang="en-US"/>
          </a:p>
        </p:txBody>
      </p:sp>
      <p:sp>
        <p:nvSpPr>
          <p:cNvPr id="65599" name="Line 335"/>
          <p:cNvSpPr>
            <a:spLocks noChangeShapeType="1"/>
          </p:cNvSpPr>
          <p:nvPr/>
        </p:nvSpPr>
        <p:spPr bwMode="auto">
          <a:xfrm>
            <a:off x="4572000" y="1970088"/>
            <a:ext cx="0" cy="838200"/>
          </a:xfrm>
          <a:prstGeom prst="line">
            <a:avLst/>
          </a:prstGeom>
          <a:noFill/>
          <a:ln w="9525">
            <a:solidFill>
              <a:schemeClr val="tx1"/>
            </a:solidFill>
            <a:round/>
            <a:headEnd/>
            <a:tailEnd/>
          </a:ln>
        </p:spPr>
        <p:txBody>
          <a:bodyPr/>
          <a:lstStyle/>
          <a:p>
            <a:endParaRPr lang="en-US"/>
          </a:p>
        </p:txBody>
      </p:sp>
      <p:sp>
        <p:nvSpPr>
          <p:cNvPr id="65600"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01" name="Line 335"/>
          <p:cNvSpPr>
            <a:spLocks noChangeShapeType="1"/>
          </p:cNvSpPr>
          <p:nvPr/>
        </p:nvSpPr>
        <p:spPr bwMode="auto">
          <a:xfrm>
            <a:off x="4572000" y="1985963"/>
            <a:ext cx="0" cy="838200"/>
          </a:xfrm>
          <a:prstGeom prst="line">
            <a:avLst/>
          </a:prstGeom>
          <a:noFill/>
          <a:ln w="9525">
            <a:solidFill>
              <a:schemeClr val="tx1"/>
            </a:solidFill>
            <a:round/>
            <a:headEnd/>
            <a:tailEnd/>
          </a:ln>
        </p:spPr>
        <p:txBody>
          <a:bodyPr/>
          <a:lstStyle/>
          <a:p>
            <a:endParaRPr lang="en-US"/>
          </a:p>
        </p:txBody>
      </p:sp>
      <p:sp>
        <p:nvSpPr>
          <p:cNvPr id="65602"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03"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04" name="Line 335"/>
          <p:cNvSpPr>
            <a:spLocks noChangeShapeType="1"/>
          </p:cNvSpPr>
          <p:nvPr/>
        </p:nvSpPr>
        <p:spPr bwMode="auto">
          <a:xfrm>
            <a:off x="4572000" y="1985963"/>
            <a:ext cx="0" cy="838200"/>
          </a:xfrm>
          <a:prstGeom prst="line">
            <a:avLst/>
          </a:prstGeom>
          <a:noFill/>
          <a:ln w="9525">
            <a:solidFill>
              <a:schemeClr val="tx1"/>
            </a:solidFill>
            <a:round/>
            <a:headEnd/>
            <a:tailEnd/>
          </a:ln>
        </p:spPr>
        <p:txBody>
          <a:bodyPr/>
          <a:lstStyle/>
          <a:p>
            <a:endParaRPr lang="en-US"/>
          </a:p>
        </p:txBody>
      </p:sp>
      <p:sp>
        <p:nvSpPr>
          <p:cNvPr id="65605"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06"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07" name="Line 335"/>
          <p:cNvSpPr>
            <a:spLocks noChangeShapeType="1"/>
          </p:cNvSpPr>
          <p:nvPr/>
        </p:nvSpPr>
        <p:spPr bwMode="auto">
          <a:xfrm>
            <a:off x="4572000" y="1985963"/>
            <a:ext cx="0" cy="838200"/>
          </a:xfrm>
          <a:prstGeom prst="line">
            <a:avLst/>
          </a:prstGeom>
          <a:noFill/>
          <a:ln w="9525">
            <a:solidFill>
              <a:schemeClr val="tx1"/>
            </a:solidFill>
            <a:round/>
            <a:headEnd/>
            <a:tailEnd/>
          </a:ln>
        </p:spPr>
        <p:txBody>
          <a:bodyPr/>
          <a:lstStyle/>
          <a:p>
            <a:endParaRPr lang="en-US"/>
          </a:p>
        </p:txBody>
      </p:sp>
      <p:sp>
        <p:nvSpPr>
          <p:cNvPr id="65608"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09"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10"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11" name="Line 335"/>
          <p:cNvSpPr>
            <a:spLocks noChangeShapeType="1"/>
          </p:cNvSpPr>
          <p:nvPr/>
        </p:nvSpPr>
        <p:spPr bwMode="auto">
          <a:xfrm>
            <a:off x="4572000" y="1985963"/>
            <a:ext cx="0" cy="838200"/>
          </a:xfrm>
          <a:prstGeom prst="line">
            <a:avLst/>
          </a:prstGeom>
          <a:noFill/>
          <a:ln w="9525">
            <a:solidFill>
              <a:schemeClr val="tx1"/>
            </a:solidFill>
            <a:round/>
            <a:headEnd/>
            <a:tailEnd/>
          </a:ln>
        </p:spPr>
        <p:txBody>
          <a:bodyPr/>
          <a:lstStyle/>
          <a:p>
            <a:endParaRPr lang="en-US"/>
          </a:p>
        </p:txBody>
      </p:sp>
      <p:sp>
        <p:nvSpPr>
          <p:cNvPr id="65612"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613"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14"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15"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16" name="Line 335"/>
          <p:cNvSpPr>
            <a:spLocks noChangeShapeType="1"/>
          </p:cNvSpPr>
          <p:nvPr/>
        </p:nvSpPr>
        <p:spPr bwMode="auto">
          <a:xfrm>
            <a:off x="4572000" y="1985963"/>
            <a:ext cx="0" cy="838200"/>
          </a:xfrm>
          <a:prstGeom prst="line">
            <a:avLst/>
          </a:prstGeom>
          <a:noFill/>
          <a:ln w="9525">
            <a:solidFill>
              <a:schemeClr val="tx1"/>
            </a:solidFill>
            <a:round/>
            <a:headEnd/>
            <a:tailEnd/>
          </a:ln>
        </p:spPr>
        <p:txBody>
          <a:bodyPr/>
          <a:lstStyle/>
          <a:p>
            <a:endParaRPr lang="en-US"/>
          </a:p>
        </p:txBody>
      </p:sp>
      <p:sp>
        <p:nvSpPr>
          <p:cNvPr id="65617"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618"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619"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20"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21"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22" name="Line 335"/>
          <p:cNvSpPr>
            <a:spLocks noChangeShapeType="1"/>
          </p:cNvSpPr>
          <p:nvPr/>
        </p:nvSpPr>
        <p:spPr bwMode="auto">
          <a:xfrm>
            <a:off x="4572000" y="1985963"/>
            <a:ext cx="0" cy="838200"/>
          </a:xfrm>
          <a:prstGeom prst="line">
            <a:avLst/>
          </a:prstGeom>
          <a:noFill/>
          <a:ln w="9525">
            <a:solidFill>
              <a:schemeClr val="tx1"/>
            </a:solidFill>
            <a:round/>
            <a:headEnd/>
            <a:tailEnd/>
          </a:ln>
        </p:spPr>
        <p:txBody>
          <a:bodyPr/>
          <a:lstStyle/>
          <a:p>
            <a:endParaRPr lang="en-US"/>
          </a:p>
        </p:txBody>
      </p:sp>
      <p:sp>
        <p:nvSpPr>
          <p:cNvPr id="65623"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24" name="Rectangle 31"/>
          <p:cNvSpPr>
            <a:spLocks noChangeArrowheads="1"/>
          </p:cNvSpPr>
          <p:nvPr/>
        </p:nvSpPr>
        <p:spPr bwMode="auto">
          <a:xfrm>
            <a:off x="1524000" y="3648075"/>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25"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26" name="Rectangle 31"/>
          <p:cNvSpPr>
            <a:spLocks noChangeArrowheads="1"/>
          </p:cNvSpPr>
          <p:nvPr/>
        </p:nvSpPr>
        <p:spPr bwMode="auto">
          <a:xfrm>
            <a:off x="1524000" y="3648075"/>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28" name="Line 17"/>
          <p:cNvSpPr>
            <a:spLocks noChangeShapeType="1"/>
          </p:cNvSpPr>
          <p:nvPr/>
        </p:nvSpPr>
        <p:spPr bwMode="auto">
          <a:xfrm flipH="1">
            <a:off x="5257800" y="1981200"/>
            <a:ext cx="838200" cy="838200"/>
          </a:xfrm>
          <a:prstGeom prst="line">
            <a:avLst/>
          </a:prstGeom>
          <a:noFill/>
          <a:ln w="9525">
            <a:solidFill>
              <a:schemeClr val="tx1"/>
            </a:solidFill>
            <a:round/>
            <a:headEnd/>
            <a:tailEnd/>
          </a:ln>
        </p:spPr>
        <p:txBody>
          <a:bodyPr/>
          <a:lstStyle/>
          <a:p>
            <a:endParaRPr lang="en-US"/>
          </a:p>
        </p:txBody>
      </p:sp>
      <p:sp>
        <p:nvSpPr>
          <p:cNvPr id="65629"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630" name="Line 17"/>
          <p:cNvSpPr>
            <a:spLocks noChangeShapeType="1"/>
          </p:cNvSpPr>
          <p:nvPr/>
        </p:nvSpPr>
        <p:spPr bwMode="auto">
          <a:xfrm flipH="1">
            <a:off x="5257800" y="1981200"/>
            <a:ext cx="838200" cy="838200"/>
          </a:xfrm>
          <a:prstGeom prst="line">
            <a:avLst/>
          </a:prstGeom>
          <a:noFill/>
          <a:ln w="9525">
            <a:solidFill>
              <a:schemeClr val="tx1"/>
            </a:solidFill>
            <a:round/>
            <a:headEnd/>
            <a:tailEnd/>
          </a:ln>
        </p:spPr>
        <p:txBody>
          <a:bodyPr/>
          <a:lstStyle/>
          <a:p>
            <a:endParaRPr lang="en-US"/>
          </a:p>
        </p:txBody>
      </p:sp>
      <p:sp>
        <p:nvSpPr>
          <p:cNvPr id="65631"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632"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633" name="Line 335"/>
          <p:cNvSpPr>
            <a:spLocks noChangeShapeType="1"/>
          </p:cNvSpPr>
          <p:nvPr/>
        </p:nvSpPr>
        <p:spPr bwMode="auto">
          <a:xfrm>
            <a:off x="4572000" y="2006600"/>
            <a:ext cx="0" cy="838200"/>
          </a:xfrm>
          <a:prstGeom prst="line">
            <a:avLst/>
          </a:prstGeom>
          <a:noFill/>
          <a:ln w="9525">
            <a:solidFill>
              <a:schemeClr val="tx1"/>
            </a:solidFill>
            <a:round/>
            <a:headEnd/>
            <a:tailEnd/>
          </a:ln>
        </p:spPr>
        <p:txBody>
          <a:bodyPr/>
          <a:lstStyle/>
          <a:p>
            <a:endParaRPr lang="en-US"/>
          </a:p>
        </p:txBody>
      </p:sp>
      <p:sp>
        <p:nvSpPr>
          <p:cNvPr id="65634" name="Line 335"/>
          <p:cNvSpPr>
            <a:spLocks noChangeShapeType="1"/>
          </p:cNvSpPr>
          <p:nvPr/>
        </p:nvSpPr>
        <p:spPr bwMode="auto">
          <a:xfrm>
            <a:off x="4572000" y="2006600"/>
            <a:ext cx="0" cy="838200"/>
          </a:xfrm>
          <a:prstGeom prst="line">
            <a:avLst/>
          </a:prstGeom>
          <a:noFill/>
          <a:ln w="9525">
            <a:solidFill>
              <a:schemeClr val="tx1"/>
            </a:solidFill>
            <a:round/>
            <a:headEnd/>
            <a:tailEnd/>
          </a:ln>
        </p:spPr>
        <p:txBody>
          <a:bodyPr/>
          <a:lstStyle/>
          <a:p>
            <a:endParaRPr lang="en-US"/>
          </a:p>
        </p:txBody>
      </p:sp>
      <p:sp>
        <p:nvSpPr>
          <p:cNvPr id="65635" name="Line 335"/>
          <p:cNvSpPr>
            <a:spLocks noChangeShapeType="1"/>
          </p:cNvSpPr>
          <p:nvPr/>
        </p:nvSpPr>
        <p:spPr bwMode="auto">
          <a:xfrm>
            <a:off x="4572000" y="1995488"/>
            <a:ext cx="0" cy="838200"/>
          </a:xfrm>
          <a:prstGeom prst="line">
            <a:avLst/>
          </a:prstGeom>
          <a:noFill/>
          <a:ln w="9525">
            <a:solidFill>
              <a:schemeClr val="tx1"/>
            </a:solidFill>
            <a:round/>
            <a:headEnd/>
            <a:tailEnd/>
          </a:ln>
        </p:spPr>
        <p:txBody>
          <a:bodyPr/>
          <a:lstStyle/>
          <a:p>
            <a:endParaRPr lang="en-US"/>
          </a:p>
        </p:txBody>
      </p:sp>
      <p:sp>
        <p:nvSpPr>
          <p:cNvPr id="65636"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637" name="Line 335"/>
          <p:cNvSpPr>
            <a:spLocks noChangeShapeType="1"/>
          </p:cNvSpPr>
          <p:nvPr/>
        </p:nvSpPr>
        <p:spPr bwMode="auto">
          <a:xfrm>
            <a:off x="4572000" y="1971675"/>
            <a:ext cx="0" cy="838200"/>
          </a:xfrm>
          <a:prstGeom prst="line">
            <a:avLst/>
          </a:prstGeom>
          <a:noFill/>
          <a:ln w="9525">
            <a:solidFill>
              <a:schemeClr val="tx1"/>
            </a:solidFill>
            <a:round/>
            <a:headEnd/>
            <a:tailEnd/>
          </a:ln>
        </p:spPr>
        <p:txBody>
          <a:bodyPr/>
          <a:lstStyle/>
          <a:p>
            <a:endParaRPr lang="en-US"/>
          </a:p>
        </p:txBody>
      </p:sp>
      <p:sp>
        <p:nvSpPr>
          <p:cNvPr id="65638" name="Line 335"/>
          <p:cNvSpPr>
            <a:spLocks noChangeShapeType="1"/>
          </p:cNvSpPr>
          <p:nvPr/>
        </p:nvSpPr>
        <p:spPr bwMode="auto">
          <a:xfrm>
            <a:off x="4572000" y="1982788"/>
            <a:ext cx="0" cy="838200"/>
          </a:xfrm>
          <a:prstGeom prst="line">
            <a:avLst/>
          </a:prstGeom>
          <a:noFill/>
          <a:ln w="9525">
            <a:solidFill>
              <a:schemeClr val="tx1"/>
            </a:solidFill>
            <a:round/>
            <a:headEnd/>
            <a:tailEnd/>
          </a:ln>
        </p:spPr>
        <p:txBody>
          <a:bodyPr/>
          <a:lstStyle/>
          <a:p>
            <a:endParaRPr lang="en-US"/>
          </a:p>
        </p:txBody>
      </p:sp>
      <p:sp>
        <p:nvSpPr>
          <p:cNvPr id="65639" name="Line 335"/>
          <p:cNvSpPr>
            <a:spLocks noChangeShapeType="1"/>
          </p:cNvSpPr>
          <p:nvPr/>
        </p:nvSpPr>
        <p:spPr bwMode="auto">
          <a:xfrm>
            <a:off x="4572000" y="1993900"/>
            <a:ext cx="0" cy="838200"/>
          </a:xfrm>
          <a:prstGeom prst="line">
            <a:avLst/>
          </a:prstGeom>
          <a:noFill/>
          <a:ln w="9525">
            <a:solidFill>
              <a:schemeClr val="tx1"/>
            </a:solidFill>
            <a:round/>
            <a:headEnd/>
            <a:tailEnd/>
          </a:ln>
        </p:spPr>
        <p:txBody>
          <a:bodyPr/>
          <a:lstStyle/>
          <a:p>
            <a:endParaRPr lang="en-US"/>
          </a:p>
        </p:txBody>
      </p:sp>
      <p:sp>
        <p:nvSpPr>
          <p:cNvPr id="65640" name="Line 335"/>
          <p:cNvSpPr>
            <a:spLocks noChangeShapeType="1"/>
          </p:cNvSpPr>
          <p:nvPr/>
        </p:nvSpPr>
        <p:spPr bwMode="auto">
          <a:xfrm>
            <a:off x="4572000" y="1982788"/>
            <a:ext cx="0" cy="838200"/>
          </a:xfrm>
          <a:prstGeom prst="line">
            <a:avLst/>
          </a:prstGeom>
          <a:noFill/>
          <a:ln w="9525">
            <a:solidFill>
              <a:schemeClr val="tx1"/>
            </a:solidFill>
            <a:round/>
            <a:headEnd/>
            <a:tailEnd/>
          </a:ln>
        </p:spPr>
        <p:txBody>
          <a:bodyPr/>
          <a:lstStyle/>
          <a:p>
            <a:endParaRPr lang="en-US"/>
          </a:p>
        </p:txBody>
      </p:sp>
      <p:sp>
        <p:nvSpPr>
          <p:cNvPr id="65641" name="Line 335"/>
          <p:cNvSpPr>
            <a:spLocks noChangeShapeType="1"/>
          </p:cNvSpPr>
          <p:nvPr/>
        </p:nvSpPr>
        <p:spPr bwMode="auto">
          <a:xfrm>
            <a:off x="4572000" y="1982788"/>
            <a:ext cx="0" cy="838200"/>
          </a:xfrm>
          <a:prstGeom prst="line">
            <a:avLst/>
          </a:prstGeom>
          <a:noFill/>
          <a:ln w="9525">
            <a:solidFill>
              <a:schemeClr val="tx1"/>
            </a:solidFill>
            <a:round/>
            <a:headEnd/>
            <a:tailEnd/>
          </a:ln>
        </p:spPr>
        <p:txBody>
          <a:bodyPr/>
          <a:lstStyle/>
          <a:p>
            <a:endParaRPr lang="en-US"/>
          </a:p>
        </p:txBody>
      </p:sp>
      <p:sp>
        <p:nvSpPr>
          <p:cNvPr id="65642"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643" name="Line 335"/>
          <p:cNvSpPr>
            <a:spLocks noChangeShapeType="1"/>
          </p:cNvSpPr>
          <p:nvPr/>
        </p:nvSpPr>
        <p:spPr bwMode="auto">
          <a:xfrm>
            <a:off x="4572000" y="1982788"/>
            <a:ext cx="0" cy="838200"/>
          </a:xfrm>
          <a:prstGeom prst="line">
            <a:avLst/>
          </a:prstGeom>
          <a:noFill/>
          <a:ln w="9525">
            <a:solidFill>
              <a:schemeClr val="tx1"/>
            </a:solidFill>
            <a:round/>
            <a:headEnd/>
            <a:tailEnd/>
          </a:ln>
        </p:spPr>
        <p:txBody>
          <a:bodyPr/>
          <a:lstStyle/>
          <a:p>
            <a:endParaRPr lang="en-US"/>
          </a:p>
        </p:txBody>
      </p:sp>
      <p:sp>
        <p:nvSpPr>
          <p:cNvPr id="65644"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45" name="Oval 6"/>
          <p:cNvSpPr>
            <a:spLocks noChangeArrowheads="1"/>
          </p:cNvSpPr>
          <p:nvPr/>
        </p:nvSpPr>
        <p:spPr bwMode="auto">
          <a:xfrm>
            <a:off x="762000" y="2143125"/>
            <a:ext cx="1295400" cy="838200"/>
          </a:xfrm>
          <a:prstGeom prst="ellipse">
            <a:avLst/>
          </a:prstGeom>
          <a:noFill/>
          <a:ln w="9525">
            <a:solidFill>
              <a:schemeClr val="tx1"/>
            </a:solidFill>
            <a:round/>
            <a:headEnd/>
            <a:tailEnd/>
          </a:ln>
        </p:spPr>
        <p:txBody>
          <a:bodyPr wrap="none" anchor="ctr"/>
          <a:lstStyle/>
          <a:p>
            <a:endParaRPr lang="en-US"/>
          </a:p>
        </p:txBody>
      </p:sp>
      <p:sp>
        <p:nvSpPr>
          <p:cNvPr id="65646" name="Rectangle 27"/>
          <p:cNvSpPr>
            <a:spLocks noChangeArrowheads="1"/>
          </p:cNvSpPr>
          <p:nvPr/>
        </p:nvSpPr>
        <p:spPr bwMode="auto">
          <a:xfrm>
            <a:off x="990600" y="2362200"/>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647"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48"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49"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50" name="Oval 6"/>
          <p:cNvSpPr>
            <a:spLocks noChangeArrowheads="1"/>
          </p:cNvSpPr>
          <p:nvPr/>
        </p:nvSpPr>
        <p:spPr bwMode="auto">
          <a:xfrm>
            <a:off x="762000" y="2143125"/>
            <a:ext cx="1295400" cy="838200"/>
          </a:xfrm>
          <a:prstGeom prst="ellipse">
            <a:avLst/>
          </a:prstGeom>
          <a:noFill/>
          <a:ln w="9525">
            <a:solidFill>
              <a:schemeClr val="tx1"/>
            </a:solidFill>
            <a:round/>
            <a:headEnd/>
            <a:tailEnd/>
          </a:ln>
        </p:spPr>
        <p:txBody>
          <a:bodyPr wrap="none" anchor="ctr"/>
          <a:lstStyle/>
          <a:p>
            <a:endParaRPr lang="en-US"/>
          </a:p>
        </p:txBody>
      </p:sp>
      <p:sp>
        <p:nvSpPr>
          <p:cNvPr id="65651"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52"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53"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54" name="Oval 6"/>
          <p:cNvSpPr>
            <a:spLocks noChangeArrowheads="1"/>
          </p:cNvSpPr>
          <p:nvPr/>
        </p:nvSpPr>
        <p:spPr bwMode="auto">
          <a:xfrm>
            <a:off x="762000" y="2143125"/>
            <a:ext cx="1295400" cy="838200"/>
          </a:xfrm>
          <a:prstGeom prst="ellipse">
            <a:avLst/>
          </a:prstGeom>
          <a:noFill/>
          <a:ln w="9525">
            <a:solidFill>
              <a:schemeClr val="tx1"/>
            </a:solidFill>
            <a:round/>
            <a:headEnd/>
            <a:tailEnd/>
          </a:ln>
        </p:spPr>
        <p:txBody>
          <a:bodyPr wrap="none" anchor="ctr"/>
          <a:lstStyle/>
          <a:p>
            <a:endParaRPr lang="en-US"/>
          </a:p>
        </p:txBody>
      </p:sp>
      <p:sp>
        <p:nvSpPr>
          <p:cNvPr id="65655"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56"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657"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58"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59"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60"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61"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662"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63"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64"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65"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666"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67"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668"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69"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70"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71"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72"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673"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74"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675"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76"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77"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78"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79"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80"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681"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82"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683"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84"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85"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86"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87"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88"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689"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90"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691"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692"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693"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694" name="Line 19"/>
          <p:cNvSpPr>
            <a:spLocks noChangeShapeType="1"/>
          </p:cNvSpPr>
          <p:nvPr/>
        </p:nvSpPr>
        <p:spPr bwMode="auto">
          <a:xfrm>
            <a:off x="5257800" y="3733800"/>
            <a:ext cx="838200" cy="685800"/>
          </a:xfrm>
          <a:prstGeom prst="line">
            <a:avLst/>
          </a:prstGeom>
          <a:noFill/>
          <a:ln w="9525">
            <a:solidFill>
              <a:schemeClr val="tx1"/>
            </a:solidFill>
            <a:round/>
            <a:headEnd/>
            <a:tailEnd/>
          </a:ln>
        </p:spPr>
        <p:txBody>
          <a:bodyPr/>
          <a:lstStyle/>
          <a:p>
            <a:endParaRPr lang="en-US"/>
          </a:p>
        </p:txBody>
      </p:sp>
      <p:sp>
        <p:nvSpPr>
          <p:cNvPr id="65695"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696"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697"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698"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699"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700"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701"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702"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703" name="Rectangle 32"/>
          <p:cNvSpPr>
            <a:spLocks noChangeArrowheads="1"/>
          </p:cNvSpPr>
          <p:nvPr/>
        </p:nvSpPr>
        <p:spPr bwMode="auto">
          <a:xfrm>
            <a:off x="6248400" y="4572000"/>
            <a:ext cx="260350" cy="366713"/>
          </a:xfrm>
          <a:prstGeom prst="rect">
            <a:avLst/>
          </a:prstGeom>
          <a:noFill/>
          <a:ln w="9525">
            <a:noFill/>
            <a:miter lim="800000"/>
            <a:headEnd/>
            <a:tailEnd/>
          </a:ln>
        </p:spPr>
        <p:txBody>
          <a:bodyPr wrap="none">
            <a:spAutoFit/>
          </a:bodyPr>
          <a:lstStyle/>
          <a:p>
            <a:r>
              <a:rPr lang="en-US"/>
              <a:t>-</a:t>
            </a:r>
          </a:p>
        </p:txBody>
      </p:sp>
      <p:sp>
        <p:nvSpPr>
          <p:cNvPr id="65704" name="Line 19"/>
          <p:cNvSpPr>
            <a:spLocks noChangeShapeType="1"/>
          </p:cNvSpPr>
          <p:nvPr/>
        </p:nvSpPr>
        <p:spPr bwMode="auto">
          <a:xfrm>
            <a:off x="5257800" y="3733800"/>
            <a:ext cx="838200" cy="685800"/>
          </a:xfrm>
          <a:prstGeom prst="line">
            <a:avLst/>
          </a:prstGeom>
          <a:noFill/>
          <a:ln w="9525">
            <a:solidFill>
              <a:schemeClr val="tx1"/>
            </a:solidFill>
            <a:round/>
            <a:headEnd/>
            <a:tailEnd/>
          </a:ln>
        </p:spPr>
        <p:txBody>
          <a:bodyPr/>
          <a:lstStyle/>
          <a:p>
            <a:endParaRPr lang="en-US"/>
          </a:p>
        </p:txBody>
      </p:sp>
      <p:sp>
        <p:nvSpPr>
          <p:cNvPr id="65705"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706"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707"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08" name="Line 21"/>
          <p:cNvSpPr>
            <a:spLocks noChangeShapeType="1"/>
          </p:cNvSpPr>
          <p:nvPr/>
        </p:nvSpPr>
        <p:spPr bwMode="auto">
          <a:xfrm flipH="1">
            <a:off x="2971800" y="3733800"/>
            <a:ext cx="685800" cy="1066800"/>
          </a:xfrm>
          <a:prstGeom prst="line">
            <a:avLst/>
          </a:prstGeom>
          <a:noFill/>
          <a:ln w="9525">
            <a:solidFill>
              <a:schemeClr val="tx1"/>
            </a:solidFill>
            <a:round/>
            <a:headEnd/>
            <a:tailEnd/>
          </a:ln>
        </p:spPr>
        <p:txBody>
          <a:bodyPr/>
          <a:lstStyle/>
          <a:p>
            <a:endParaRPr lang="en-US"/>
          </a:p>
        </p:txBody>
      </p:sp>
      <p:sp>
        <p:nvSpPr>
          <p:cNvPr id="65709"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710"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711"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712" name="Oval 7"/>
          <p:cNvSpPr>
            <a:spLocks noChangeArrowheads="1"/>
          </p:cNvSpPr>
          <p:nvPr/>
        </p:nvSpPr>
        <p:spPr bwMode="auto">
          <a:xfrm>
            <a:off x="5791200" y="4343400"/>
            <a:ext cx="1295400" cy="838200"/>
          </a:xfrm>
          <a:prstGeom prst="ellipse">
            <a:avLst/>
          </a:prstGeom>
          <a:noFill/>
          <a:ln w="9525">
            <a:solidFill>
              <a:schemeClr val="tx1"/>
            </a:solidFill>
            <a:round/>
            <a:headEnd/>
            <a:tailEnd/>
          </a:ln>
        </p:spPr>
        <p:txBody>
          <a:bodyPr wrap="none" anchor="ctr"/>
          <a:lstStyle/>
          <a:p>
            <a:endParaRPr lang="en-US"/>
          </a:p>
        </p:txBody>
      </p:sp>
      <p:sp>
        <p:nvSpPr>
          <p:cNvPr id="65713" name="Rectangle 32"/>
          <p:cNvSpPr>
            <a:spLocks noChangeArrowheads="1"/>
          </p:cNvSpPr>
          <p:nvPr/>
        </p:nvSpPr>
        <p:spPr bwMode="auto">
          <a:xfrm>
            <a:off x="6248400" y="4572000"/>
            <a:ext cx="260350" cy="366713"/>
          </a:xfrm>
          <a:prstGeom prst="rect">
            <a:avLst/>
          </a:prstGeom>
          <a:noFill/>
          <a:ln w="9525">
            <a:noFill/>
            <a:miter lim="800000"/>
            <a:headEnd/>
            <a:tailEnd/>
          </a:ln>
        </p:spPr>
        <p:txBody>
          <a:bodyPr wrap="none">
            <a:spAutoFit/>
          </a:bodyPr>
          <a:lstStyle/>
          <a:p>
            <a:r>
              <a:rPr lang="en-US"/>
              <a:t>-</a:t>
            </a:r>
          </a:p>
        </p:txBody>
      </p:sp>
      <p:sp>
        <p:nvSpPr>
          <p:cNvPr id="65714"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715"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716"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17"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718"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719" name="Oval 7"/>
          <p:cNvSpPr>
            <a:spLocks noChangeArrowheads="1"/>
          </p:cNvSpPr>
          <p:nvPr/>
        </p:nvSpPr>
        <p:spPr bwMode="auto">
          <a:xfrm>
            <a:off x="5791200" y="4343400"/>
            <a:ext cx="1295400" cy="838200"/>
          </a:xfrm>
          <a:prstGeom prst="ellipse">
            <a:avLst/>
          </a:prstGeom>
          <a:noFill/>
          <a:ln w="9525">
            <a:solidFill>
              <a:schemeClr val="tx1"/>
            </a:solidFill>
            <a:round/>
            <a:headEnd/>
            <a:tailEnd/>
          </a:ln>
        </p:spPr>
        <p:txBody>
          <a:bodyPr wrap="none" anchor="ctr"/>
          <a:lstStyle/>
          <a:p>
            <a:endParaRPr lang="en-US"/>
          </a:p>
        </p:txBody>
      </p:sp>
      <p:sp>
        <p:nvSpPr>
          <p:cNvPr id="65720" name="Rectangle 32"/>
          <p:cNvSpPr>
            <a:spLocks noChangeArrowheads="1"/>
          </p:cNvSpPr>
          <p:nvPr/>
        </p:nvSpPr>
        <p:spPr bwMode="auto">
          <a:xfrm>
            <a:off x="6248400" y="4572000"/>
            <a:ext cx="260350" cy="366713"/>
          </a:xfrm>
          <a:prstGeom prst="rect">
            <a:avLst/>
          </a:prstGeom>
          <a:noFill/>
          <a:ln w="9525">
            <a:noFill/>
            <a:miter lim="800000"/>
            <a:headEnd/>
            <a:tailEnd/>
          </a:ln>
        </p:spPr>
        <p:txBody>
          <a:bodyPr wrap="none">
            <a:spAutoFit/>
          </a:bodyPr>
          <a:lstStyle/>
          <a:p>
            <a:r>
              <a:rPr lang="en-US"/>
              <a:t>-</a:t>
            </a:r>
          </a:p>
        </p:txBody>
      </p:sp>
      <p:sp>
        <p:nvSpPr>
          <p:cNvPr id="65721"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722"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723"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24"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725"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726" name="Oval 9"/>
          <p:cNvSpPr>
            <a:spLocks noChangeArrowheads="1"/>
          </p:cNvSpPr>
          <p:nvPr/>
        </p:nvSpPr>
        <p:spPr bwMode="auto">
          <a:xfrm>
            <a:off x="6477000" y="2895600"/>
            <a:ext cx="1295400" cy="838200"/>
          </a:xfrm>
          <a:prstGeom prst="ellipse">
            <a:avLst/>
          </a:prstGeom>
          <a:noFill/>
          <a:ln w="9525">
            <a:solidFill>
              <a:schemeClr val="tx1"/>
            </a:solidFill>
            <a:round/>
            <a:headEnd/>
            <a:tailEnd/>
          </a:ln>
        </p:spPr>
        <p:txBody>
          <a:bodyPr wrap="none" anchor="ctr"/>
          <a:lstStyle/>
          <a:p>
            <a:endParaRPr lang="en-US"/>
          </a:p>
        </p:txBody>
      </p:sp>
      <p:sp>
        <p:nvSpPr>
          <p:cNvPr id="65727" name="Rectangle 32"/>
          <p:cNvSpPr>
            <a:spLocks noChangeArrowheads="1"/>
          </p:cNvSpPr>
          <p:nvPr/>
        </p:nvSpPr>
        <p:spPr bwMode="auto">
          <a:xfrm>
            <a:off x="6248400" y="4572000"/>
            <a:ext cx="260350" cy="366713"/>
          </a:xfrm>
          <a:prstGeom prst="rect">
            <a:avLst/>
          </a:prstGeom>
          <a:noFill/>
          <a:ln w="9525">
            <a:noFill/>
            <a:miter lim="800000"/>
            <a:headEnd/>
            <a:tailEnd/>
          </a:ln>
        </p:spPr>
        <p:txBody>
          <a:bodyPr wrap="none">
            <a:spAutoFit/>
          </a:bodyPr>
          <a:lstStyle/>
          <a:p>
            <a:r>
              <a:rPr lang="en-US"/>
              <a:t>-</a:t>
            </a:r>
          </a:p>
        </p:txBody>
      </p:sp>
      <p:sp>
        <p:nvSpPr>
          <p:cNvPr id="65728"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729"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30"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731"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732" name="Rectangle 32"/>
          <p:cNvSpPr>
            <a:spLocks noChangeArrowheads="1"/>
          </p:cNvSpPr>
          <p:nvPr/>
        </p:nvSpPr>
        <p:spPr bwMode="auto">
          <a:xfrm>
            <a:off x="6248400" y="4572000"/>
            <a:ext cx="260350" cy="366713"/>
          </a:xfrm>
          <a:prstGeom prst="rect">
            <a:avLst/>
          </a:prstGeom>
          <a:noFill/>
          <a:ln w="9525">
            <a:noFill/>
            <a:miter lim="800000"/>
            <a:headEnd/>
            <a:tailEnd/>
          </a:ln>
        </p:spPr>
        <p:txBody>
          <a:bodyPr wrap="none">
            <a:spAutoFit/>
          </a:bodyPr>
          <a:lstStyle/>
          <a:p>
            <a:r>
              <a:rPr lang="en-US"/>
              <a:t>-</a:t>
            </a:r>
          </a:p>
        </p:txBody>
      </p:sp>
      <p:sp>
        <p:nvSpPr>
          <p:cNvPr id="65733"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734"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35" name="Line 335"/>
          <p:cNvSpPr>
            <a:spLocks noChangeShapeType="1"/>
          </p:cNvSpPr>
          <p:nvPr/>
        </p:nvSpPr>
        <p:spPr bwMode="auto">
          <a:xfrm>
            <a:off x="4572000" y="1992313"/>
            <a:ext cx="0" cy="838200"/>
          </a:xfrm>
          <a:prstGeom prst="line">
            <a:avLst/>
          </a:prstGeom>
          <a:noFill/>
          <a:ln w="9525">
            <a:solidFill>
              <a:schemeClr val="tx1"/>
            </a:solidFill>
            <a:round/>
            <a:headEnd/>
            <a:tailEnd/>
          </a:ln>
        </p:spPr>
        <p:txBody>
          <a:bodyPr/>
          <a:lstStyle/>
          <a:p>
            <a:endParaRPr lang="en-US"/>
          </a:p>
        </p:txBody>
      </p:sp>
      <p:sp>
        <p:nvSpPr>
          <p:cNvPr id="65736" name="Line 18"/>
          <p:cNvSpPr>
            <a:spLocks noChangeShapeType="1"/>
          </p:cNvSpPr>
          <p:nvPr/>
        </p:nvSpPr>
        <p:spPr bwMode="auto">
          <a:xfrm flipH="1">
            <a:off x="5257800" y="3276600"/>
            <a:ext cx="1219200" cy="76200"/>
          </a:xfrm>
          <a:prstGeom prst="line">
            <a:avLst/>
          </a:prstGeom>
          <a:noFill/>
          <a:ln w="9525">
            <a:solidFill>
              <a:schemeClr val="tx1"/>
            </a:solidFill>
            <a:round/>
            <a:headEnd/>
            <a:tailEnd/>
          </a:ln>
        </p:spPr>
        <p:txBody>
          <a:bodyPr/>
          <a:lstStyle/>
          <a:p>
            <a:endParaRPr lang="en-US"/>
          </a:p>
        </p:txBody>
      </p:sp>
      <p:sp>
        <p:nvSpPr>
          <p:cNvPr id="65737" name="Rectangle 32"/>
          <p:cNvSpPr>
            <a:spLocks noChangeArrowheads="1"/>
          </p:cNvSpPr>
          <p:nvPr/>
        </p:nvSpPr>
        <p:spPr bwMode="auto">
          <a:xfrm>
            <a:off x="6248400" y="4562475"/>
            <a:ext cx="260350" cy="366713"/>
          </a:xfrm>
          <a:prstGeom prst="rect">
            <a:avLst/>
          </a:prstGeom>
          <a:noFill/>
          <a:ln w="9525">
            <a:noFill/>
            <a:miter lim="800000"/>
            <a:headEnd/>
            <a:tailEnd/>
          </a:ln>
        </p:spPr>
        <p:txBody>
          <a:bodyPr wrap="none">
            <a:spAutoFit/>
          </a:bodyPr>
          <a:lstStyle/>
          <a:p>
            <a:r>
              <a:rPr lang="en-US"/>
              <a:t>-</a:t>
            </a:r>
          </a:p>
        </p:txBody>
      </p:sp>
      <p:sp>
        <p:nvSpPr>
          <p:cNvPr id="65738" name="Line 324"/>
          <p:cNvSpPr>
            <a:spLocks noChangeShapeType="1"/>
          </p:cNvSpPr>
          <p:nvPr/>
        </p:nvSpPr>
        <p:spPr bwMode="auto">
          <a:xfrm flipH="1">
            <a:off x="4572000" y="3724275"/>
            <a:ext cx="0" cy="1143000"/>
          </a:xfrm>
          <a:prstGeom prst="line">
            <a:avLst/>
          </a:prstGeom>
          <a:noFill/>
          <a:ln w="9525">
            <a:solidFill>
              <a:schemeClr val="tx1"/>
            </a:solidFill>
            <a:round/>
            <a:headEnd/>
            <a:tailEnd/>
          </a:ln>
        </p:spPr>
        <p:txBody>
          <a:bodyPr/>
          <a:lstStyle/>
          <a:p>
            <a:endParaRPr lang="en-US"/>
          </a:p>
        </p:txBody>
      </p:sp>
      <p:sp>
        <p:nvSpPr>
          <p:cNvPr id="65739" name="Rectangle 30"/>
          <p:cNvSpPr>
            <a:spLocks noChangeArrowheads="1"/>
          </p:cNvSpPr>
          <p:nvPr/>
        </p:nvSpPr>
        <p:spPr bwMode="auto">
          <a:xfrm>
            <a:off x="2438400" y="5019675"/>
            <a:ext cx="260350" cy="366713"/>
          </a:xfrm>
          <a:prstGeom prst="rect">
            <a:avLst/>
          </a:prstGeom>
          <a:noFill/>
          <a:ln w="9525">
            <a:noFill/>
            <a:miter lim="800000"/>
            <a:headEnd/>
            <a:tailEnd/>
          </a:ln>
        </p:spPr>
        <p:txBody>
          <a:bodyPr wrap="none">
            <a:spAutoFit/>
          </a:bodyPr>
          <a:lstStyle/>
          <a:p>
            <a:r>
              <a:rPr lang="en-US"/>
              <a:t>-</a:t>
            </a:r>
          </a:p>
        </p:txBody>
      </p:sp>
      <p:sp>
        <p:nvSpPr>
          <p:cNvPr id="65740" name="Line 335"/>
          <p:cNvSpPr>
            <a:spLocks noChangeShapeType="1"/>
          </p:cNvSpPr>
          <p:nvPr/>
        </p:nvSpPr>
        <p:spPr bwMode="auto">
          <a:xfrm>
            <a:off x="4572000" y="1982788"/>
            <a:ext cx="0" cy="838200"/>
          </a:xfrm>
          <a:prstGeom prst="line">
            <a:avLst/>
          </a:prstGeom>
          <a:noFill/>
          <a:ln w="9525">
            <a:solidFill>
              <a:schemeClr val="tx1"/>
            </a:solidFill>
            <a:round/>
            <a:headEnd/>
            <a:tailEnd/>
          </a:ln>
        </p:spPr>
        <p:txBody>
          <a:bodyPr/>
          <a:lstStyle/>
          <a:p>
            <a:endParaRPr lang="en-US"/>
          </a:p>
        </p:txBody>
      </p:sp>
      <p:sp>
        <p:nvSpPr>
          <p:cNvPr id="65741" name="Rectangle 32"/>
          <p:cNvSpPr>
            <a:spLocks noChangeArrowheads="1"/>
          </p:cNvSpPr>
          <p:nvPr/>
        </p:nvSpPr>
        <p:spPr bwMode="auto">
          <a:xfrm>
            <a:off x="6248400" y="4573588"/>
            <a:ext cx="260350" cy="366712"/>
          </a:xfrm>
          <a:prstGeom prst="rect">
            <a:avLst/>
          </a:prstGeom>
          <a:noFill/>
          <a:ln w="9525">
            <a:noFill/>
            <a:miter lim="800000"/>
            <a:headEnd/>
            <a:tailEnd/>
          </a:ln>
        </p:spPr>
        <p:txBody>
          <a:bodyPr wrap="none">
            <a:spAutoFit/>
          </a:bodyPr>
          <a:lstStyle/>
          <a:p>
            <a:r>
              <a:rPr lang="en-US"/>
              <a:t>-</a:t>
            </a:r>
          </a:p>
        </p:txBody>
      </p:sp>
      <p:sp>
        <p:nvSpPr>
          <p:cNvPr id="65742" name="Line 324"/>
          <p:cNvSpPr>
            <a:spLocks noChangeShapeType="1"/>
          </p:cNvSpPr>
          <p:nvPr/>
        </p:nvSpPr>
        <p:spPr bwMode="auto">
          <a:xfrm flipH="1">
            <a:off x="4572000" y="3735388"/>
            <a:ext cx="0" cy="1143000"/>
          </a:xfrm>
          <a:prstGeom prst="line">
            <a:avLst/>
          </a:prstGeom>
          <a:noFill/>
          <a:ln w="9525">
            <a:solidFill>
              <a:schemeClr val="tx1"/>
            </a:solidFill>
            <a:round/>
            <a:headEnd/>
            <a:tailEnd/>
          </a:ln>
        </p:spPr>
        <p:txBody>
          <a:bodyPr/>
          <a:lstStyle/>
          <a:p>
            <a:endParaRPr lang="en-US"/>
          </a:p>
        </p:txBody>
      </p:sp>
      <p:sp>
        <p:nvSpPr>
          <p:cNvPr id="65743" name="Rectangle 30"/>
          <p:cNvSpPr>
            <a:spLocks noChangeArrowheads="1"/>
          </p:cNvSpPr>
          <p:nvPr/>
        </p:nvSpPr>
        <p:spPr bwMode="auto">
          <a:xfrm>
            <a:off x="2438400" y="5030788"/>
            <a:ext cx="260350" cy="366712"/>
          </a:xfrm>
          <a:prstGeom prst="rect">
            <a:avLst/>
          </a:prstGeom>
          <a:noFill/>
          <a:ln w="9525">
            <a:noFill/>
            <a:miter lim="800000"/>
            <a:headEnd/>
            <a:tailEnd/>
          </a:ln>
        </p:spPr>
        <p:txBody>
          <a:bodyPr wrap="none">
            <a:spAutoFit/>
          </a:bodyPr>
          <a:lstStyle/>
          <a:p>
            <a:r>
              <a:rPr lang="en-US"/>
              <a:t>-</a:t>
            </a:r>
          </a:p>
        </p:txBody>
      </p:sp>
      <p:sp>
        <p:nvSpPr>
          <p:cNvPr id="65744" name="Line 335"/>
          <p:cNvSpPr>
            <a:spLocks noChangeShapeType="1"/>
          </p:cNvSpPr>
          <p:nvPr/>
        </p:nvSpPr>
        <p:spPr bwMode="auto">
          <a:xfrm>
            <a:off x="4572000" y="1993900"/>
            <a:ext cx="0" cy="838200"/>
          </a:xfrm>
          <a:prstGeom prst="line">
            <a:avLst/>
          </a:prstGeom>
          <a:noFill/>
          <a:ln w="9525">
            <a:solidFill>
              <a:schemeClr val="tx1"/>
            </a:solidFill>
            <a:round/>
            <a:headEnd/>
            <a:tailEnd/>
          </a:ln>
        </p:spPr>
        <p:txBody>
          <a:bodyPr/>
          <a:lstStyle/>
          <a:p>
            <a:endParaRPr lang="en-US"/>
          </a:p>
        </p:txBody>
      </p:sp>
      <p:sp>
        <p:nvSpPr>
          <p:cNvPr id="65745" name="Rectangle 26"/>
          <p:cNvSpPr>
            <a:spLocks noChangeArrowheads="1"/>
          </p:cNvSpPr>
          <p:nvPr/>
        </p:nvSpPr>
        <p:spPr bwMode="auto">
          <a:xfrm>
            <a:off x="6096000" y="1600200"/>
            <a:ext cx="817563" cy="366713"/>
          </a:xfrm>
          <a:prstGeom prst="rect">
            <a:avLst/>
          </a:prstGeom>
          <a:noFill/>
          <a:ln w="9525">
            <a:noFill/>
            <a:miter lim="800000"/>
            <a:headEnd/>
            <a:tailEnd/>
          </a:ln>
        </p:spPr>
        <p:txBody>
          <a:bodyPr wrap="none">
            <a:spAutoFit/>
          </a:bodyPr>
          <a:lstStyle/>
          <a:p>
            <a:r>
              <a:rPr lang="en-US">
                <a:latin typeface="Book Antiqua" pitchFamily="18" charset="0"/>
              </a:rPr>
              <a:t>COS 3</a:t>
            </a:r>
          </a:p>
        </p:txBody>
      </p:sp>
      <p:sp>
        <p:nvSpPr>
          <p:cNvPr id="65746" name="Rectangle 32"/>
          <p:cNvSpPr>
            <a:spLocks noChangeArrowheads="1"/>
          </p:cNvSpPr>
          <p:nvPr/>
        </p:nvSpPr>
        <p:spPr bwMode="auto">
          <a:xfrm>
            <a:off x="6248400" y="4564063"/>
            <a:ext cx="260350" cy="366712"/>
          </a:xfrm>
          <a:prstGeom prst="rect">
            <a:avLst/>
          </a:prstGeom>
          <a:noFill/>
          <a:ln w="9525">
            <a:noFill/>
            <a:miter lim="800000"/>
            <a:headEnd/>
            <a:tailEnd/>
          </a:ln>
        </p:spPr>
        <p:txBody>
          <a:bodyPr wrap="none">
            <a:spAutoFit/>
          </a:bodyPr>
          <a:lstStyle/>
          <a:p>
            <a:r>
              <a:rPr lang="en-US"/>
              <a:t>-</a:t>
            </a:r>
          </a:p>
        </p:txBody>
      </p:sp>
      <p:sp>
        <p:nvSpPr>
          <p:cNvPr id="65747" name="Line 324"/>
          <p:cNvSpPr>
            <a:spLocks noChangeShapeType="1"/>
          </p:cNvSpPr>
          <p:nvPr/>
        </p:nvSpPr>
        <p:spPr bwMode="auto">
          <a:xfrm flipH="1">
            <a:off x="4572000" y="3725863"/>
            <a:ext cx="0" cy="1143000"/>
          </a:xfrm>
          <a:prstGeom prst="line">
            <a:avLst/>
          </a:prstGeom>
          <a:noFill/>
          <a:ln w="9525">
            <a:solidFill>
              <a:schemeClr val="tx1"/>
            </a:solidFill>
            <a:round/>
            <a:headEnd/>
            <a:tailEnd/>
          </a:ln>
        </p:spPr>
        <p:txBody>
          <a:bodyPr/>
          <a:lstStyle/>
          <a:p>
            <a:endParaRPr lang="en-US"/>
          </a:p>
        </p:txBody>
      </p:sp>
      <p:sp>
        <p:nvSpPr>
          <p:cNvPr id="65748" name="Rectangle 30"/>
          <p:cNvSpPr>
            <a:spLocks noChangeArrowheads="1"/>
          </p:cNvSpPr>
          <p:nvPr/>
        </p:nvSpPr>
        <p:spPr bwMode="auto">
          <a:xfrm>
            <a:off x="2438400" y="5021263"/>
            <a:ext cx="260350" cy="366712"/>
          </a:xfrm>
          <a:prstGeom prst="rect">
            <a:avLst/>
          </a:prstGeom>
          <a:noFill/>
          <a:ln w="9525">
            <a:noFill/>
            <a:miter lim="800000"/>
            <a:headEnd/>
            <a:tailEnd/>
          </a:ln>
        </p:spPr>
        <p:txBody>
          <a:bodyPr wrap="none">
            <a:spAutoFit/>
          </a:bodyPr>
          <a:lstStyle/>
          <a:p>
            <a:r>
              <a:rPr lang="en-US"/>
              <a:t>-</a:t>
            </a:r>
          </a:p>
        </p:txBody>
      </p:sp>
      <p:sp>
        <p:nvSpPr>
          <p:cNvPr id="65749" name="Line 335"/>
          <p:cNvSpPr>
            <a:spLocks noChangeShapeType="1"/>
          </p:cNvSpPr>
          <p:nvPr/>
        </p:nvSpPr>
        <p:spPr bwMode="auto">
          <a:xfrm>
            <a:off x="4572000" y="1984375"/>
            <a:ext cx="0" cy="838200"/>
          </a:xfrm>
          <a:prstGeom prst="line">
            <a:avLst/>
          </a:prstGeom>
          <a:noFill/>
          <a:ln w="9525">
            <a:solidFill>
              <a:schemeClr val="tx1"/>
            </a:solidFill>
            <a:round/>
            <a:headEnd/>
            <a:tailEnd/>
          </a:ln>
        </p:spPr>
        <p:txBody>
          <a:bodyPr/>
          <a:lstStyle/>
          <a:p>
            <a:endParaRPr lang="en-US"/>
          </a:p>
        </p:txBody>
      </p:sp>
      <p:sp>
        <p:nvSpPr>
          <p:cNvPr id="65750" name="Rectangle 319"/>
          <p:cNvSpPr>
            <a:spLocks noChangeArrowheads="1"/>
          </p:cNvSpPr>
          <p:nvPr/>
        </p:nvSpPr>
        <p:spPr bwMode="auto">
          <a:xfrm>
            <a:off x="4191000" y="1371600"/>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751"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752" name="Rectangle 319"/>
          <p:cNvSpPr>
            <a:spLocks noChangeArrowheads="1"/>
          </p:cNvSpPr>
          <p:nvPr/>
        </p:nvSpPr>
        <p:spPr bwMode="auto">
          <a:xfrm>
            <a:off x="4191000" y="1371600"/>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753"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754" name="Oval 11"/>
          <p:cNvSpPr>
            <a:spLocks noChangeArrowheads="1"/>
          </p:cNvSpPr>
          <p:nvPr/>
        </p:nvSpPr>
        <p:spPr bwMode="auto">
          <a:xfrm>
            <a:off x="3962400" y="1139825"/>
            <a:ext cx="1295400" cy="838200"/>
          </a:xfrm>
          <a:prstGeom prst="ellipse">
            <a:avLst/>
          </a:prstGeom>
          <a:noFill/>
          <a:ln w="9525">
            <a:solidFill>
              <a:schemeClr val="tx1"/>
            </a:solidFill>
            <a:round/>
            <a:headEnd/>
            <a:tailEnd/>
          </a:ln>
        </p:spPr>
        <p:txBody>
          <a:bodyPr wrap="none" anchor="ctr"/>
          <a:lstStyle/>
          <a:p>
            <a:endParaRPr lang="en-US"/>
          </a:p>
        </p:txBody>
      </p:sp>
      <p:sp>
        <p:nvSpPr>
          <p:cNvPr id="65755" name="Rectangle 319"/>
          <p:cNvSpPr>
            <a:spLocks noChangeArrowheads="1"/>
          </p:cNvSpPr>
          <p:nvPr/>
        </p:nvSpPr>
        <p:spPr bwMode="auto">
          <a:xfrm>
            <a:off x="4191000" y="1368425"/>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756" name="Line 17"/>
          <p:cNvSpPr>
            <a:spLocks noChangeShapeType="1"/>
          </p:cNvSpPr>
          <p:nvPr/>
        </p:nvSpPr>
        <p:spPr bwMode="auto">
          <a:xfrm flipH="1">
            <a:off x="5257800" y="1981200"/>
            <a:ext cx="838200" cy="838200"/>
          </a:xfrm>
          <a:prstGeom prst="line">
            <a:avLst/>
          </a:prstGeom>
          <a:noFill/>
          <a:ln w="9525">
            <a:solidFill>
              <a:schemeClr val="tx1"/>
            </a:solidFill>
            <a:round/>
            <a:headEnd/>
            <a:tailEnd/>
          </a:ln>
        </p:spPr>
        <p:txBody>
          <a:bodyPr/>
          <a:lstStyle/>
          <a:p>
            <a:endParaRPr lang="en-US"/>
          </a:p>
        </p:txBody>
      </p:sp>
      <p:sp>
        <p:nvSpPr>
          <p:cNvPr id="65757"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758" name="Oval 11"/>
          <p:cNvSpPr>
            <a:spLocks noChangeArrowheads="1"/>
          </p:cNvSpPr>
          <p:nvPr/>
        </p:nvSpPr>
        <p:spPr bwMode="auto">
          <a:xfrm>
            <a:off x="3962400" y="1139825"/>
            <a:ext cx="1295400" cy="838200"/>
          </a:xfrm>
          <a:prstGeom prst="ellipse">
            <a:avLst/>
          </a:prstGeom>
          <a:noFill/>
          <a:ln w="9525">
            <a:solidFill>
              <a:schemeClr val="tx1"/>
            </a:solidFill>
            <a:round/>
            <a:headEnd/>
            <a:tailEnd/>
          </a:ln>
        </p:spPr>
        <p:txBody>
          <a:bodyPr wrap="none" anchor="ctr"/>
          <a:lstStyle/>
          <a:p>
            <a:endParaRPr lang="en-US"/>
          </a:p>
        </p:txBody>
      </p:sp>
      <p:sp>
        <p:nvSpPr>
          <p:cNvPr id="65759" name="Rectangle 319"/>
          <p:cNvSpPr>
            <a:spLocks noChangeArrowheads="1"/>
          </p:cNvSpPr>
          <p:nvPr/>
        </p:nvSpPr>
        <p:spPr bwMode="auto">
          <a:xfrm>
            <a:off x="4191000" y="1368425"/>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760"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761"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62"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763"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64"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765"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66"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767"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768" name="Line 324"/>
          <p:cNvSpPr>
            <a:spLocks noChangeShapeType="1"/>
          </p:cNvSpPr>
          <p:nvPr/>
        </p:nvSpPr>
        <p:spPr bwMode="auto">
          <a:xfrm flipH="1">
            <a:off x="4572000" y="3733800"/>
            <a:ext cx="0" cy="1143000"/>
          </a:xfrm>
          <a:prstGeom prst="line">
            <a:avLst/>
          </a:prstGeom>
          <a:noFill/>
          <a:ln w="9525">
            <a:solidFill>
              <a:schemeClr val="tx1"/>
            </a:solidFill>
            <a:round/>
            <a:headEnd/>
            <a:tailEnd/>
          </a:ln>
        </p:spPr>
        <p:txBody>
          <a:bodyPr/>
          <a:lstStyle/>
          <a:p>
            <a:endParaRPr lang="en-US"/>
          </a:p>
        </p:txBody>
      </p:sp>
      <p:sp>
        <p:nvSpPr>
          <p:cNvPr id="65769" name="Oval 13"/>
          <p:cNvSpPr>
            <a:spLocks noChangeArrowheads="1"/>
          </p:cNvSpPr>
          <p:nvPr/>
        </p:nvSpPr>
        <p:spPr bwMode="auto">
          <a:xfrm>
            <a:off x="1905000" y="4732338"/>
            <a:ext cx="1295400" cy="838200"/>
          </a:xfrm>
          <a:prstGeom prst="ellipse">
            <a:avLst/>
          </a:prstGeom>
          <a:noFill/>
          <a:ln w="9525">
            <a:solidFill>
              <a:schemeClr val="tx1"/>
            </a:solidFill>
            <a:round/>
            <a:headEnd/>
            <a:tailEnd/>
          </a:ln>
        </p:spPr>
        <p:txBody>
          <a:bodyPr wrap="none" anchor="ctr"/>
          <a:lstStyle/>
          <a:p>
            <a:endParaRPr lang="en-US"/>
          </a:p>
        </p:txBody>
      </p:sp>
      <p:sp>
        <p:nvSpPr>
          <p:cNvPr id="65770" name="Rectangle 30"/>
          <p:cNvSpPr>
            <a:spLocks noChangeArrowheads="1"/>
          </p:cNvSpPr>
          <p:nvPr/>
        </p:nvSpPr>
        <p:spPr bwMode="auto">
          <a:xfrm>
            <a:off x="2438400" y="5037138"/>
            <a:ext cx="260350" cy="366712"/>
          </a:xfrm>
          <a:prstGeom prst="rect">
            <a:avLst/>
          </a:prstGeom>
          <a:noFill/>
          <a:ln w="9525">
            <a:noFill/>
            <a:miter lim="800000"/>
            <a:headEnd/>
            <a:tailEnd/>
          </a:ln>
        </p:spPr>
        <p:txBody>
          <a:bodyPr wrap="none">
            <a:spAutoFit/>
          </a:bodyPr>
          <a:lstStyle/>
          <a:p>
            <a:r>
              <a:rPr lang="en-US"/>
              <a:t>-</a:t>
            </a:r>
          </a:p>
        </p:txBody>
      </p:sp>
      <p:sp>
        <p:nvSpPr>
          <p:cNvPr id="65771" name="Rectangle 29"/>
          <p:cNvSpPr>
            <a:spLocks noChangeArrowheads="1"/>
          </p:cNvSpPr>
          <p:nvPr/>
        </p:nvSpPr>
        <p:spPr bwMode="auto">
          <a:xfrm>
            <a:off x="4495800" y="5105400"/>
            <a:ext cx="323850" cy="641350"/>
          </a:xfrm>
          <a:prstGeom prst="rect">
            <a:avLst/>
          </a:prstGeom>
          <a:noFill/>
          <a:ln w="9525">
            <a:noFill/>
            <a:miter lim="800000"/>
            <a:headEnd/>
            <a:tailEnd/>
          </a:ln>
        </p:spPr>
        <p:txBody>
          <a:bodyPr wrap="none">
            <a:spAutoFit/>
          </a:bodyPr>
          <a:lstStyle/>
          <a:p>
            <a:r>
              <a:rPr lang="en-US"/>
              <a:t>- </a:t>
            </a:r>
          </a:p>
          <a:p>
            <a:endParaRPr lang="en-US"/>
          </a:p>
        </p:txBody>
      </p:sp>
      <p:sp>
        <p:nvSpPr>
          <p:cNvPr id="65772" name="Oval 8"/>
          <p:cNvSpPr>
            <a:spLocks noChangeArrowheads="1"/>
          </p:cNvSpPr>
          <p:nvPr/>
        </p:nvSpPr>
        <p:spPr bwMode="auto">
          <a:xfrm>
            <a:off x="4038600" y="4953000"/>
            <a:ext cx="1295400" cy="838200"/>
          </a:xfrm>
          <a:prstGeom prst="ellipse">
            <a:avLst/>
          </a:prstGeom>
          <a:noFill/>
          <a:ln w="9525">
            <a:solidFill>
              <a:schemeClr val="tx1"/>
            </a:solidFill>
            <a:round/>
            <a:headEnd/>
            <a:tailEnd/>
          </a:ln>
        </p:spPr>
        <p:txBody>
          <a:bodyPr wrap="none" anchor="ctr"/>
          <a:lstStyle/>
          <a:p>
            <a:endParaRPr lang="en-US"/>
          </a:p>
        </p:txBody>
      </p:sp>
      <p:sp>
        <p:nvSpPr>
          <p:cNvPr id="65773" name="Line 324"/>
          <p:cNvSpPr>
            <a:spLocks noChangeShapeType="1"/>
          </p:cNvSpPr>
          <p:nvPr/>
        </p:nvSpPr>
        <p:spPr bwMode="auto">
          <a:xfrm flipH="1">
            <a:off x="4572000" y="3810000"/>
            <a:ext cx="0" cy="1143000"/>
          </a:xfrm>
          <a:prstGeom prst="line">
            <a:avLst/>
          </a:prstGeom>
          <a:noFill/>
          <a:ln w="9525">
            <a:solidFill>
              <a:schemeClr val="tx1"/>
            </a:solidFill>
            <a:round/>
            <a:headEnd/>
            <a:tailEnd/>
          </a:ln>
        </p:spPr>
        <p:txBody>
          <a:bodyPr/>
          <a:lstStyle/>
          <a:p>
            <a:endParaRPr lang="en-US"/>
          </a:p>
        </p:txBody>
      </p:sp>
      <p:sp>
        <p:nvSpPr>
          <p:cNvPr id="65774" name="Rectangle 27"/>
          <p:cNvSpPr>
            <a:spLocks noChangeArrowheads="1"/>
          </p:cNvSpPr>
          <p:nvPr/>
        </p:nvSpPr>
        <p:spPr bwMode="auto">
          <a:xfrm>
            <a:off x="990600" y="2362200"/>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775"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776" name="Rectangle 27"/>
          <p:cNvSpPr>
            <a:spLocks noChangeArrowheads="1"/>
          </p:cNvSpPr>
          <p:nvPr/>
        </p:nvSpPr>
        <p:spPr bwMode="auto">
          <a:xfrm>
            <a:off x="990600" y="235267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777" name="Line 23"/>
          <p:cNvSpPr>
            <a:spLocks noChangeShapeType="1"/>
          </p:cNvSpPr>
          <p:nvPr/>
        </p:nvSpPr>
        <p:spPr bwMode="auto">
          <a:xfrm flipH="1" flipV="1">
            <a:off x="2057400" y="2590800"/>
            <a:ext cx="1600200" cy="457200"/>
          </a:xfrm>
          <a:prstGeom prst="line">
            <a:avLst/>
          </a:prstGeom>
          <a:noFill/>
          <a:ln w="9525">
            <a:solidFill>
              <a:schemeClr val="tx1"/>
            </a:solidFill>
            <a:round/>
            <a:headEnd/>
            <a:tailEnd/>
          </a:ln>
        </p:spPr>
        <p:txBody>
          <a:bodyPr/>
          <a:lstStyle/>
          <a:p>
            <a:endParaRPr lang="en-US"/>
          </a:p>
        </p:txBody>
      </p:sp>
      <p:sp>
        <p:nvSpPr>
          <p:cNvPr id="65778"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779" name="Rectangle 27"/>
          <p:cNvSpPr>
            <a:spLocks noChangeArrowheads="1"/>
          </p:cNvSpPr>
          <p:nvPr/>
        </p:nvSpPr>
        <p:spPr bwMode="auto">
          <a:xfrm>
            <a:off x="990600" y="235267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780" name="Line 15"/>
          <p:cNvSpPr>
            <a:spLocks noChangeShapeType="1"/>
          </p:cNvSpPr>
          <p:nvPr/>
        </p:nvSpPr>
        <p:spPr bwMode="auto">
          <a:xfrm>
            <a:off x="2971800" y="2133600"/>
            <a:ext cx="685800" cy="711200"/>
          </a:xfrm>
          <a:prstGeom prst="line">
            <a:avLst/>
          </a:prstGeom>
          <a:noFill/>
          <a:ln w="9525">
            <a:solidFill>
              <a:schemeClr val="tx1"/>
            </a:solidFill>
            <a:round/>
            <a:headEnd/>
            <a:tailEnd/>
          </a:ln>
        </p:spPr>
        <p:txBody>
          <a:bodyPr/>
          <a:lstStyle/>
          <a:p>
            <a:endParaRPr lang="en-US"/>
          </a:p>
        </p:txBody>
      </p:sp>
      <p:sp>
        <p:nvSpPr>
          <p:cNvPr id="65781" name="Line 23"/>
          <p:cNvSpPr>
            <a:spLocks noChangeShapeType="1"/>
          </p:cNvSpPr>
          <p:nvPr/>
        </p:nvSpPr>
        <p:spPr bwMode="auto">
          <a:xfrm flipH="1" flipV="1">
            <a:off x="2057400" y="2590800"/>
            <a:ext cx="1600200" cy="457200"/>
          </a:xfrm>
          <a:prstGeom prst="line">
            <a:avLst/>
          </a:prstGeom>
          <a:noFill/>
          <a:ln w="9525">
            <a:solidFill>
              <a:schemeClr val="tx1"/>
            </a:solidFill>
            <a:round/>
            <a:headEnd/>
            <a:tailEnd/>
          </a:ln>
        </p:spPr>
        <p:txBody>
          <a:bodyPr/>
          <a:lstStyle/>
          <a:p>
            <a:endParaRPr lang="en-US"/>
          </a:p>
        </p:txBody>
      </p:sp>
      <p:sp>
        <p:nvSpPr>
          <p:cNvPr id="65782"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783" name="Rectangle 27"/>
          <p:cNvSpPr>
            <a:spLocks noChangeArrowheads="1"/>
          </p:cNvSpPr>
          <p:nvPr/>
        </p:nvSpPr>
        <p:spPr bwMode="auto">
          <a:xfrm>
            <a:off x="990600" y="235267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784" name="Text Box 24"/>
          <p:cNvSpPr txBox="1">
            <a:spLocks noChangeArrowheads="1"/>
          </p:cNvSpPr>
          <p:nvPr/>
        </p:nvSpPr>
        <p:spPr bwMode="auto">
          <a:xfrm>
            <a:off x="2286000" y="152400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785" name="Line 15"/>
          <p:cNvSpPr>
            <a:spLocks noChangeShapeType="1"/>
          </p:cNvSpPr>
          <p:nvPr/>
        </p:nvSpPr>
        <p:spPr bwMode="auto">
          <a:xfrm>
            <a:off x="2971800" y="2133600"/>
            <a:ext cx="685800" cy="711200"/>
          </a:xfrm>
          <a:prstGeom prst="line">
            <a:avLst/>
          </a:prstGeom>
          <a:noFill/>
          <a:ln w="9525">
            <a:solidFill>
              <a:schemeClr val="tx1"/>
            </a:solidFill>
            <a:round/>
            <a:headEnd/>
            <a:tailEnd/>
          </a:ln>
        </p:spPr>
        <p:txBody>
          <a:bodyPr/>
          <a:lstStyle/>
          <a:p>
            <a:endParaRPr lang="en-US"/>
          </a:p>
        </p:txBody>
      </p:sp>
      <p:sp>
        <p:nvSpPr>
          <p:cNvPr id="65786" name="Line 23"/>
          <p:cNvSpPr>
            <a:spLocks noChangeShapeType="1"/>
          </p:cNvSpPr>
          <p:nvPr/>
        </p:nvSpPr>
        <p:spPr bwMode="auto">
          <a:xfrm flipH="1" flipV="1">
            <a:off x="2057400" y="2590800"/>
            <a:ext cx="1600200" cy="457200"/>
          </a:xfrm>
          <a:prstGeom prst="line">
            <a:avLst/>
          </a:prstGeom>
          <a:noFill/>
          <a:ln w="9525">
            <a:solidFill>
              <a:schemeClr val="tx1"/>
            </a:solidFill>
            <a:round/>
            <a:headEnd/>
            <a:tailEnd/>
          </a:ln>
        </p:spPr>
        <p:txBody>
          <a:bodyPr/>
          <a:lstStyle/>
          <a:p>
            <a:endParaRPr lang="en-US"/>
          </a:p>
        </p:txBody>
      </p:sp>
      <p:sp>
        <p:nvSpPr>
          <p:cNvPr id="65787"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788" name="Rectangle 27"/>
          <p:cNvSpPr>
            <a:spLocks noChangeArrowheads="1"/>
          </p:cNvSpPr>
          <p:nvPr/>
        </p:nvSpPr>
        <p:spPr bwMode="auto">
          <a:xfrm>
            <a:off x="990600" y="235267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789" name="Oval 5"/>
          <p:cNvSpPr>
            <a:spLocks noChangeArrowheads="1"/>
          </p:cNvSpPr>
          <p:nvPr/>
        </p:nvSpPr>
        <p:spPr bwMode="auto">
          <a:xfrm>
            <a:off x="2057400" y="1295400"/>
            <a:ext cx="1295400" cy="838200"/>
          </a:xfrm>
          <a:prstGeom prst="ellipse">
            <a:avLst/>
          </a:prstGeom>
          <a:noFill/>
          <a:ln w="9525">
            <a:solidFill>
              <a:schemeClr val="tx1"/>
            </a:solidFill>
            <a:round/>
            <a:headEnd/>
            <a:tailEnd/>
          </a:ln>
        </p:spPr>
        <p:txBody>
          <a:bodyPr wrap="none" anchor="ctr"/>
          <a:lstStyle/>
          <a:p>
            <a:endParaRPr lang="en-US"/>
          </a:p>
        </p:txBody>
      </p:sp>
      <p:sp>
        <p:nvSpPr>
          <p:cNvPr id="65790" name="Text Box 24"/>
          <p:cNvSpPr txBox="1">
            <a:spLocks noChangeArrowheads="1"/>
          </p:cNvSpPr>
          <p:nvPr/>
        </p:nvSpPr>
        <p:spPr bwMode="auto">
          <a:xfrm>
            <a:off x="2286000" y="152400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791" name="Line 15"/>
          <p:cNvSpPr>
            <a:spLocks noChangeShapeType="1"/>
          </p:cNvSpPr>
          <p:nvPr/>
        </p:nvSpPr>
        <p:spPr bwMode="auto">
          <a:xfrm>
            <a:off x="2971800" y="2133600"/>
            <a:ext cx="685800" cy="711200"/>
          </a:xfrm>
          <a:prstGeom prst="line">
            <a:avLst/>
          </a:prstGeom>
          <a:noFill/>
          <a:ln w="9525">
            <a:solidFill>
              <a:schemeClr val="tx1"/>
            </a:solidFill>
            <a:round/>
            <a:headEnd/>
            <a:tailEnd/>
          </a:ln>
        </p:spPr>
        <p:txBody>
          <a:bodyPr/>
          <a:lstStyle/>
          <a:p>
            <a:endParaRPr lang="en-US"/>
          </a:p>
        </p:txBody>
      </p:sp>
      <p:sp>
        <p:nvSpPr>
          <p:cNvPr id="65792" name="Line 23"/>
          <p:cNvSpPr>
            <a:spLocks noChangeShapeType="1"/>
          </p:cNvSpPr>
          <p:nvPr/>
        </p:nvSpPr>
        <p:spPr bwMode="auto">
          <a:xfrm flipH="1" flipV="1">
            <a:off x="2057400" y="2590800"/>
            <a:ext cx="1600200" cy="457200"/>
          </a:xfrm>
          <a:prstGeom prst="line">
            <a:avLst/>
          </a:prstGeom>
          <a:noFill/>
          <a:ln w="9525">
            <a:solidFill>
              <a:schemeClr val="tx1"/>
            </a:solidFill>
            <a:round/>
            <a:headEnd/>
            <a:tailEnd/>
          </a:ln>
        </p:spPr>
        <p:txBody>
          <a:bodyPr/>
          <a:lstStyle/>
          <a:p>
            <a:endParaRPr lang="en-US"/>
          </a:p>
        </p:txBody>
      </p:sp>
      <p:sp>
        <p:nvSpPr>
          <p:cNvPr id="65793"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794" name="Rectangle 27"/>
          <p:cNvSpPr>
            <a:spLocks noChangeArrowheads="1"/>
          </p:cNvSpPr>
          <p:nvPr/>
        </p:nvSpPr>
        <p:spPr bwMode="auto">
          <a:xfrm>
            <a:off x="990600" y="235267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795" name="Rectangle 319"/>
          <p:cNvSpPr>
            <a:spLocks noChangeArrowheads="1"/>
          </p:cNvSpPr>
          <p:nvPr/>
        </p:nvSpPr>
        <p:spPr bwMode="auto">
          <a:xfrm>
            <a:off x="4191000" y="1371600"/>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796" name="Oval 5"/>
          <p:cNvSpPr>
            <a:spLocks noChangeArrowheads="1"/>
          </p:cNvSpPr>
          <p:nvPr/>
        </p:nvSpPr>
        <p:spPr bwMode="auto">
          <a:xfrm>
            <a:off x="2057400" y="1298575"/>
            <a:ext cx="1295400" cy="838200"/>
          </a:xfrm>
          <a:prstGeom prst="ellipse">
            <a:avLst/>
          </a:prstGeom>
          <a:noFill/>
          <a:ln w="9525">
            <a:solidFill>
              <a:schemeClr val="tx1"/>
            </a:solidFill>
            <a:round/>
            <a:headEnd/>
            <a:tailEnd/>
          </a:ln>
        </p:spPr>
        <p:txBody>
          <a:bodyPr wrap="none" anchor="ctr"/>
          <a:lstStyle/>
          <a:p>
            <a:endParaRPr lang="en-US"/>
          </a:p>
        </p:txBody>
      </p:sp>
      <p:sp>
        <p:nvSpPr>
          <p:cNvPr id="65797" name="Text Box 24"/>
          <p:cNvSpPr txBox="1">
            <a:spLocks noChangeArrowheads="1"/>
          </p:cNvSpPr>
          <p:nvPr/>
        </p:nvSpPr>
        <p:spPr bwMode="auto">
          <a:xfrm>
            <a:off x="2286000" y="1527175"/>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798" name="Line 15"/>
          <p:cNvSpPr>
            <a:spLocks noChangeShapeType="1"/>
          </p:cNvSpPr>
          <p:nvPr/>
        </p:nvSpPr>
        <p:spPr bwMode="auto">
          <a:xfrm>
            <a:off x="2971800" y="2136775"/>
            <a:ext cx="685800" cy="711200"/>
          </a:xfrm>
          <a:prstGeom prst="line">
            <a:avLst/>
          </a:prstGeom>
          <a:noFill/>
          <a:ln w="9525">
            <a:solidFill>
              <a:schemeClr val="tx1"/>
            </a:solidFill>
            <a:round/>
            <a:headEnd/>
            <a:tailEnd/>
          </a:ln>
        </p:spPr>
        <p:txBody>
          <a:bodyPr/>
          <a:lstStyle/>
          <a:p>
            <a:endParaRPr lang="en-US"/>
          </a:p>
        </p:txBody>
      </p:sp>
      <p:sp>
        <p:nvSpPr>
          <p:cNvPr id="65799" name="Line 23"/>
          <p:cNvSpPr>
            <a:spLocks noChangeShapeType="1"/>
          </p:cNvSpPr>
          <p:nvPr/>
        </p:nvSpPr>
        <p:spPr bwMode="auto">
          <a:xfrm flipH="1" flipV="1">
            <a:off x="2057400" y="2593975"/>
            <a:ext cx="1600200" cy="457200"/>
          </a:xfrm>
          <a:prstGeom prst="line">
            <a:avLst/>
          </a:prstGeom>
          <a:noFill/>
          <a:ln w="9525">
            <a:solidFill>
              <a:schemeClr val="tx1"/>
            </a:solidFill>
            <a:round/>
            <a:headEnd/>
            <a:tailEnd/>
          </a:ln>
        </p:spPr>
        <p:txBody>
          <a:bodyPr/>
          <a:lstStyle/>
          <a:p>
            <a:endParaRPr lang="en-US"/>
          </a:p>
        </p:txBody>
      </p:sp>
      <p:sp>
        <p:nvSpPr>
          <p:cNvPr id="65800" name="Oval 6"/>
          <p:cNvSpPr>
            <a:spLocks noChangeArrowheads="1"/>
          </p:cNvSpPr>
          <p:nvPr/>
        </p:nvSpPr>
        <p:spPr bwMode="auto">
          <a:xfrm>
            <a:off x="762000" y="2136775"/>
            <a:ext cx="1295400" cy="838200"/>
          </a:xfrm>
          <a:prstGeom prst="ellipse">
            <a:avLst/>
          </a:prstGeom>
          <a:noFill/>
          <a:ln w="9525">
            <a:solidFill>
              <a:schemeClr val="tx1"/>
            </a:solidFill>
            <a:round/>
            <a:headEnd/>
            <a:tailEnd/>
          </a:ln>
        </p:spPr>
        <p:txBody>
          <a:bodyPr wrap="none" anchor="ctr"/>
          <a:lstStyle/>
          <a:p>
            <a:endParaRPr lang="en-US"/>
          </a:p>
        </p:txBody>
      </p:sp>
      <p:sp>
        <p:nvSpPr>
          <p:cNvPr id="65801" name="Rectangle 27"/>
          <p:cNvSpPr>
            <a:spLocks noChangeArrowheads="1"/>
          </p:cNvSpPr>
          <p:nvPr/>
        </p:nvSpPr>
        <p:spPr bwMode="auto">
          <a:xfrm>
            <a:off x="990600" y="2355850"/>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02"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803" name="Rectangle 319"/>
          <p:cNvSpPr>
            <a:spLocks noChangeArrowheads="1"/>
          </p:cNvSpPr>
          <p:nvPr/>
        </p:nvSpPr>
        <p:spPr bwMode="auto">
          <a:xfrm>
            <a:off x="4191000" y="1374775"/>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804" name="Oval 5"/>
          <p:cNvSpPr>
            <a:spLocks noChangeArrowheads="1"/>
          </p:cNvSpPr>
          <p:nvPr/>
        </p:nvSpPr>
        <p:spPr bwMode="auto">
          <a:xfrm>
            <a:off x="2057400" y="1301750"/>
            <a:ext cx="1295400" cy="838200"/>
          </a:xfrm>
          <a:prstGeom prst="ellipse">
            <a:avLst/>
          </a:prstGeom>
          <a:noFill/>
          <a:ln w="9525">
            <a:solidFill>
              <a:schemeClr val="tx1"/>
            </a:solidFill>
            <a:round/>
            <a:headEnd/>
            <a:tailEnd/>
          </a:ln>
        </p:spPr>
        <p:txBody>
          <a:bodyPr wrap="none" anchor="ctr"/>
          <a:lstStyle/>
          <a:p>
            <a:endParaRPr lang="en-US"/>
          </a:p>
        </p:txBody>
      </p:sp>
      <p:sp>
        <p:nvSpPr>
          <p:cNvPr id="65805" name="Text Box 24"/>
          <p:cNvSpPr txBox="1">
            <a:spLocks noChangeArrowheads="1"/>
          </p:cNvSpPr>
          <p:nvPr/>
        </p:nvSpPr>
        <p:spPr bwMode="auto">
          <a:xfrm>
            <a:off x="2286000" y="153035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06" name="Line 15"/>
          <p:cNvSpPr>
            <a:spLocks noChangeShapeType="1"/>
          </p:cNvSpPr>
          <p:nvPr/>
        </p:nvSpPr>
        <p:spPr bwMode="auto">
          <a:xfrm>
            <a:off x="2971800" y="2139950"/>
            <a:ext cx="685800" cy="711200"/>
          </a:xfrm>
          <a:prstGeom prst="line">
            <a:avLst/>
          </a:prstGeom>
          <a:noFill/>
          <a:ln w="9525">
            <a:solidFill>
              <a:schemeClr val="tx1"/>
            </a:solidFill>
            <a:round/>
            <a:headEnd/>
            <a:tailEnd/>
          </a:ln>
        </p:spPr>
        <p:txBody>
          <a:bodyPr/>
          <a:lstStyle/>
          <a:p>
            <a:endParaRPr lang="en-US"/>
          </a:p>
        </p:txBody>
      </p:sp>
      <p:sp>
        <p:nvSpPr>
          <p:cNvPr id="65807" name="Line 23"/>
          <p:cNvSpPr>
            <a:spLocks noChangeShapeType="1"/>
          </p:cNvSpPr>
          <p:nvPr/>
        </p:nvSpPr>
        <p:spPr bwMode="auto">
          <a:xfrm flipH="1" flipV="1">
            <a:off x="2057400" y="2597150"/>
            <a:ext cx="1600200" cy="457200"/>
          </a:xfrm>
          <a:prstGeom prst="line">
            <a:avLst/>
          </a:prstGeom>
          <a:noFill/>
          <a:ln w="9525">
            <a:solidFill>
              <a:schemeClr val="tx1"/>
            </a:solidFill>
            <a:round/>
            <a:headEnd/>
            <a:tailEnd/>
          </a:ln>
        </p:spPr>
        <p:txBody>
          <a:bodyPr/>
          <a:lstStyle/>
          <a:p>
            <a:endParaRPr lang="en-US"/>
          </a:p>
        </p:txBody>
      </p:sp>
      <p:sp>
        <p:nvSpPr>
          <p:cNvPr id="65808" name="Oval 6"/>
          <p:cNvSpPr>
            <a:spLocks noChangeArrowheads="1"/>
          </p:cNvSpPr>
          <p:nvPr/>
        </p:nvSpPr>
        <p:spPr bwMode="auto">
          <a:xfrm>
            <a:off x="762000" y="2139950"/>
            <a:ext cx="1295400" cy="838200"/>
          </a:xfrm>
          <a:prstGeom prst="ellipse">
            <a:avLst/>
          </a:prstGeom>
          <a:noFill/>
          <a:ln w="9525">
            <a:solidFill>
              <a:schemeClr val="tx1"/>
            </a:solidFill>
            <a:round/>
            <a:headEnd/>
            <a:tailEnd/>
          </a:ln>
        </p:spPr>
        <p:txBody>
          <a:bodyPr wrap="none" anchor="ctr"/>
          <a:lstStyle/>
          <a:p>
            <a:endParaRPr lang="en-US"/>
          </a:p>
        </p:txBody>
      </p:sp>
      <p:sp>
        <p:nvSpPr>
          <p:cNvPr id="65809" name="Rectangle 27"/>
          <p:cNvSpPr>
            <a:spLocks noChangeArrowheads="1"/>
          </p:cNvSpPr>
          <p:nvPr/>
        </p:nvSpPr>
        <p:spPr bwMode="auto">
          <a:xfrm>
            <a:off x="990600" y="235902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10"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811"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812" name="Rectangle 319"/>
          <p:cNvSpPr>
            <a:spLocks noChangeArrowheads="1"/>
          </p:cNvSpPr>
          <p:nvPr/>
        </p:nvSpPr>
        <p:spPr bwMode="auto">
          <a:xfrm>
            <a:off x="4191000" y="1374775"/>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813" name="Oval 5"/>
          <p:cNvSpPr>
            <a:spLocks noChangeArrowheads="1"/>
          </p:cNvSpPr>
          <p:nvPr/>
        </p:nvSpPr>
        <p:spPr bwMode="auto">
          <a:xfrm>
            <a:off x="2057400" y="1301750"/>
            <a:ext cx="1295400" cy="838200"/>
          </a:xfrm>
          <a:prstGeom prst="ellipse">
            <a:avLst/>
          </a:prstGeom>
          <a:noFill/>
          <a:ln w="9525">
            <a:solidFill>
              <a:schemeClr val="tx1"/>
            </a:solidFill>
            <a:round/>
            <a:headEnd/>
            <a:tailEnd/>
          </a:ln>
        </p:spPr>
        <p:txBody>
          <a:bodyPr wrap="none" anchor="ctr"/>
          <a:lstStyle/>
          <a:p>
            <a:endParaRPr lang="en-US"/>
          </a:p>
        </p:txBody>
      </p:sp>
      <p:sp>
        <p:nvSpPr>
          <p:cNvPr id="65814" name="Text Box 24"/>
          <p:cNvSpPr txBox="1">
            <a:spLocks noChangeArrowheads="1"/>
          </p:cNvSpPr>
          <p:nvPr/>
        </p:nvSpPr>
        <p:spPr bwMode="auto">
          <a:xfrm>
            <a:off x="2286000" y="153035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15" name="Line 15"/>
          <p:cNvSpPr>
            <a:spLocks noChangeShapeType="1"/>
          </p:cNvSpPr>
          <p:nvPr/>
        </p:nvSpPr>
        <p:spPr bwMode="auto">
          <a:xfrm>
            <a:off x="2971800" y="2139950"/>
            <a:ext cx="685800" cy="711200"/>
          </a:xfrm>
          <a:prstGeom prst="line">
            <a:avLst/>
          </a:prstGeom>
          <a:noFill/>
          <a:ln w="9525">
            <a:solidFill>
              <a:schemeClr val="tx1"/>
            </a:solidFill>
            <a:round/>
            <a:headEnd/>
            <a:tailEnd/>
          </a:ln>
        </p:spPr>
        <p:txBody>
          <a:bodyPr/>
          <a:lstStyle/>
          <a:p>
            <a:endParaRPr lang="en-US"/>
          </a:p>
        </p:txBody>
      </p:sp>
      <p:sp>
        <p:nvSpPr>
          <p:cNvPr id="65816" name="Oval 6"/>
          <p:cNvSpPr>
            <a:spLocks noChangeArrowheads="1"/>
          </p:cNvSpPr>
          <p:nvPr/>
        </p:nvSpPr>
        <p:spPr bwMode="auto">
          <a:xfrm>
            <a:off x="762000" y="2139950"/>
            <a:ext cx="1295400" cy="838200"/>
          </a:xfrm>
          <a:prstGeom prst="ellipse">
            <a:avLst/>
          </a:prstGeom>
          <a:noFill/>
          <a:ln w="9525">
            <a:solidFill>
              <a:schemeClr val="tx1"/>
            </a:solidFill>
            <a:round/>
            <a:headEnd/>
            <a:tailEnd/>
          </a:ln>
        </p:spPr>
        <p:txBody>
          <a:bodyPr wrap="none" anchor="ctr"/>
          <a:lstStyle/>
          <a:p>
            <a:endParaRPr lang="en-US"/>
          </a:p>
        </p:txBody>
      </p:sp>
      <p:sp>
        <p:nvSpPr>
          <p:cNvPr id="65817" name="Rectangle 27"/>
          <p:cNvSpPr>
            <a:spLocks noChangeArrowheads="1"/>
          </p:cNvSpPr>
          <p:nvPr/>
        </p:nvSpPr>
        <p:spPr bwMode="auto">
          <a:xfrm>
            <a:off x="990600" y="235902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18" name="Line 17"/>
          <p:cNvSpPr>
            <a:spLocks noChangeShapeType="1"/>
          </p:cNvSpPr>
          <p:nvPr/>
        </p:nvSpPr>
        <p:spPr bwMode="auto">
          <a:xfrm flipH="1">
            <a:off x="5257800" y="1981200"/>
            <a:ext cx="838200" cy="838200"/>
          </a:xfrm>
          <a:prstGeom prst="line">
            <a:avLst/>
          </a:prstGeom>
          <a:noFill/>
          <a:ln w="9525">
            <a:solidFill>
              <a:schemeClr val="tx1"/>
            </a:solidFill>
            <a:round/>
            <a:headEnd/>
            <a:tailEnd/>
          </a:ln>
        </p:spPr>
        <p:txBody>
          <a:bodyPr/>
          <a:lstStyle/>
          <a:p>
            <a:endParaRPr lang="en-US"/>
          </a:p>
        </p:txBody>
      </p:sp>
      <p:sp>
        <p:nvSpPr>
          <p:cNvPr id="65819"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820"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821" name="Rectangle 319"/>
          <p:cNvSpPr>
            <a:spLocks noChangeArrowheads="1"/>
          </p:cNvSpPr>
          <p:nvPr/>
        </p:nvSpPr>
        <p:spPr bwMode="auto">
          <a:xfrm>
            <a:off x="4191000" y="1374775"/>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822" name="Oval 5"/>
          <p:cNvSpPr>
            <a:spLocks noChangeArrowheads="1"/>
          </p:cNvSpPr>
          <p:nvPr/>
        </p:nvSpPr>
        <p:spPr bwMode="auto">
          <a:xfrm>
            <a:off x="2057400" y="1301750"/>
            <a:ext cx="1295400" cy="838200"/>
          </a:xfrm>
          <a:prstGeom prst="ellipse">
            <a:avLst/>
          </a:prstGeom>
          <a:noFill/>
          <a:ln w="9525">
            <a:solidFill>
              <a:schemeClr val="tx1"/>
            </a:solidFill>
            <a:round/>
            <a:headEnd/>
            <a:tailEnd/>
          </a:ln>
        </p:spPr>
        <p:txBody>
          <a:bodyPr wrap="none" anchor="ctr"/>
          <a:lstStyle/>
          <a:p>
            <a:endParaRPr lang="en-US"/>
          </a:p>
        </p:txBody>
      </p:sp>
      <p:sp>
        <p:nvSpPr>
          <p:cNvPr id="65823" name="Text Box 24"/>
          <p:cNvSpPr txBox="1">
            <a:spLocks noChangeArrowheads="1"/>
          </p:cNvSpPr>
          <p:nvPr/>
        </p:nvSpPr>
        <p:spPr bwMode="auto">
          <a:xfrm>
            <a:off x="2286000" y="153035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24" name="Line 15"/>
          <p:cNvSpPr>
            <a:spLocks noChangeShapeType="1"/>
          </p:cNvSpPr>
          <p:nvPr/>
        </p:nvSpPr>
        <p:spPr bwMode="auto">
          <a:xfrm>
            <a:off x="2971800" y="2139950"/>
            <a:ext cx="685800" cy="711200"/>
          </a:xfrm>
          <a:prstGeom prst="line">
            <a:avLst/>
          </a:prstGeom>
          <a:noFill/>
          <a:ln w="9525">
            <a:solidFill>
              <a:schemeClr val="tx1"/>
            </a:solidFill>
            <a:round/>
            <a:headEnd/>
            <a:tailEnd/>
          </a:ln>
        </p:spPr>
        <p:txBody>
          <a:bodyPr/>
          <a:lstStyle/>
          <a:p>
            <a:endParaRPr lang="en-US"/>
          </a:p>
        </p:txBody>
      </p:sp>
      <p:sp>
        <p:nvSpPr>
          <p:cNvPr id="65825" name="Oval 6"/>
          <p:cNvSpPr>
            <a:spLocks noChangeArrowheads="1"/>
          </p:cNvSpPr>
          <p:nvPr/>
        </p:nvSpPr>
        <p:spPr bwMode="auto">
          <a:xfrm>
            <a:off x="762000" y="2139950"/>
            <a:ext cx="1295400" cy="838200"/>
          </a:xfrm>
          <a:prstGeom prst="ellipse">
            <a:avLst/>
          </a:prstGeom>
          <a:noFill/>
          <a:ln w="9525">
            <a:solidFill>
              <a:schemeClr val="tx1"/>
            </a:solidFill>
            <a:round/>
            <a:headEnd/>
            <a:tailEnd/>
          </a:ln>
        </p:spPr>
        <p:txBody>
          <a:bodyPr wrap="none" anchor="ctr"/>
          <a:lstStyle/>
          <a:p>
            <a:endParaRPr lang="en-US"/>
          </a:p>
        </p:txBody>
      </p:sp>
      <p:sp>
        <p:nvSpPr>
          <p:cNvPr id="65826" name="Rectangle 27"/>
          <p:cNvSpPr>
            <a:spLocks noChangeArrowheads="1"/>
          </p:cNvSpPr>
          <p:nvPr/>
        </p:nvSpPr>
        <p:spPr bwMode="auto">
          <a:xfrm>
            <a:off x="990600" y="235902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27" name="Rectangle 26"/>
          <p:cNvSpPr>
            <a:spLocks noChangeArrowheads="1"/>
          </p:cNvSpPr>
          <p:nvPr/>
        </p:nvSpPr>
        <p:spPr bwMode="auto">
          <a:xfrm>
            <a:off x="6096000" y="1600200"/>
            <a:ext cx="817563" cy="366713"/>
          </a:xfrm>
          <a:prstGeom prst="rect">
            <a:avLst/>
          </a:prstGeom>
          <a:noFill/>
          <a:ln w="9525">
            <a:noFill/>
            <a:miter lim="800000"/>
            <a:headEnd/>
            <a:tailEnd/>
          </a:ln>
        </p:spPr>
        <p:txBody>
          <a:bodyPr wrap="none">
            <a:spAutoFit/>
          </a:bodyPr>
          <a:lstStyle/>
          <a:p>
            <a:r>
              <a:rPr lang="en-US">
                <a:latin typeface="Book Antiqua" pitchFamily="18" charset="0"/>
              </a:rPr>
              <a:t>COS 3</a:t>
            </a:r>
          </a:p>
        </p:txBody>
      </p:sp>
      <p:sp>
        <p:nvSpPr>
          <p:cNvPr id="65828" name="Line 17"/>
          <p:cNvSpPr>
            <a:spLocks noChangeShapeType="1"/>
          </p:cNvSpPr>
          <p:nvPr/>
        </p:nvSpPr>
        <p:spPr bwMode="auto">
          <a:xfrm flipH="1">
            <a:off x="5257800" y="1981200"/>
            <a:ext cx="838200" cy="838200"/>
          </a:xfrm>
          <a:prstGeom prst="line">
            <a:avLst/>
          </a:prstGeom>
          <a:noFill/>
          <a:ln w="9525">
            <a:solidFill>
              <a:schemeClr val="tx1"/>
            </a:solidFill>
            <a:round/>
            <a:headEnd/>
            <a:tailEnd/>
          </a:ln>
        </p:spPr>
        <p:txBody>
          <a:bodyPr/>
          <a:lstStyle/>
          <a:p>
            <a:endParaRPr lang="en-US"/>
          </a:p>
        </p:txBody>
      </p:sp>
      <p:sp>
        <p:nvSpPr>
          <p:cNvPr id="65829"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830"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831" name="Rectangle 319"/>
          <p:cNvSpPr>
            <a:spLocks noChangeArrowheads="1"/>
          </p:cNvSpPr>
          <p:nvPr/>
        </p:nvSpPr>
        <p:spPr bwMode="auto">
          <a:xfrm>
            <a:off x="4191000" y="1374775"/>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832" name="Oval 5"/>
          <p:cNvSpPr>
            <a:spLocks noChangeArrowheads="1"/>
          </p:cNvSpPr>
          <p:nvPr/>
        </p:nvSpPr>
        <p:spPr bwMode="auto">
          <a:xfrm>
            <a:off x="2057400" y="1301750"/>
            <a:ext cx="1295400" cy="838200"/>
          </a:xfrm>
          <a:prstGeom prst="ellipse">
            <a:avLst/>
          </a:prstGeom>
          <a:noFill/>
          <a:ln w="9525">
            <a:solidFill>
              <a:schemeClr val="tx1"/>
            </a:solidFill>
            <a:round/>
            <a:headEnd/>
            <a:tailEnd/>
          </a:ln>
        </p:spPr>
        <p:txBody>
          <a:bodyPr wrap="none" anchor="ctr"/>
          <a:lstStyle/>
          <a:p>
            <a:endParaRPr lang="en-US"/>
          </a:p>
        </p:txBody>
      </p:sp>
      <p:sp>
        <p:nvSpPr>
          <p:cNvPr id="65833" name="Text Box 24"/>
          <p:cNvSpPr txBox="1">
            <a:spLocks noChangeArrowheads="1"/>
          </p:cNvSpPr>
          <p:nvPr/>
        </p:nvSpPr>
        <p:spPr bwMode="auto">
          <a:xfrm>
            <a:off x="2286000" y="153035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34" name="Line 15"/>
          <p:cNvSpPr>
            <a:spLocks noChangeShapeType="1"/>
          </p:cNvSpPr>
          <p:nvPr/>
        </p:nvSpPr>
        <p:spPr bwMode="auto">
          <a:xfrm>
            <a:off x="2971800" y="2139950"/>
            <a:ext cx="685800" cy="711200"/>
          </a:xfrm>
          <a:prstGeom prst="line">
            <a:avLst/>
          </a:prstGeom>
          <a:noFill/>
          <a:ln w="9525">
            <a:solidFill>
              <a:schemeClr val="tx1"/>
            </a:solidFill>
            <a:round/>
            <a:headEnd/>
            <a:tailEnd/>
          </a:ln>
        </p:spPr>
        <p:txBody>
          <a:bodyPr/>
          <a:lstStyle/>
          <a:p>
            <a:endParaRPr lang="en-US"/>
          </a:p>
        </p:txBody>
      </p:sp>
      <p:sp>
        <p:nvSpPr>
          <p:cNvPr id="65835" name="Oval 6"/>
          <p:cNvSpPr>
            <a:spLocks noChangeArrowheads="1"/>
          </p:cNvSpPr>
          <p:nvPr/>
        </p:nvSpPr>
        <p:spPr bwMode="auto">
          <a:xfrm>
            <a:off x="762000" y="2139950"/>
            <a:ext cx="1295400" cy="838200"/>
          </a:xfrm>
          <a:prstGeom prst="ellipse">
            <a:avLst/>
          </a:prstGeom>
          <a:noFill/>
          <a:ln w="9525">
            <a:solidFill>
              <a:schemeClr val="tx1"/>
            </a:solidFill>
            <a:round/>
            <a:headEnd/>
            <a:tailEnd/>
          </a:ln>
        </p:spPr>
        <p:txBody>
          <a:bodyPr wrap="none" anchor="ctr"/>
          <a:lstStyle/>
          <a:p>
            <a:endParaRPr lang="en-US"/>
          </a:p>
        </p:txBody>
      </p:sp>
      <p:sp>
        <p:nvSpPr>
          <p:cNvPr id="65836" name="Rectangle 27"/>
          <p:cNvSpPr>
            <a:spLocks noChangeArrowheads="1"/>
          </p:cNvSpPr>
          <p:nvPr/>
        </p:nvSpPr>
        <p:spPr bwMode="auto">
          <a:xfrm>
            <a:off x="990600" y="235902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37" name="Oval 10"/>
          <p:cNvSpPr>
            <a:spLocks noChangeArrowheads="1"/>
          </p:cNvSpPr>
          <p:nvPr/>
        </p:nvSpPr>
        <p:spPr bwMode="auto">
          <a:xfrm rot="349200">
            <a:off x="5867400" y="1295400"/>
            <a:ext cx="1219200" cy="838200"/>
          </a:xfrm>
          <a:prstGeom prst="ellipse">
            <a:avLst/>
          </a:prstGeom>
          <a:noFill/>
          <a:ln w="9525">
            <a:solidFill>
              <a:schemeClr val="tx1"/>
            </a:solidFill>
            <a:round/>
            <a:headEnd/>
            <a:tailEnd/>
          </a:ln>
        </p:spPr>
        <p:txBody>
          <a:bodyPr wrap="none" anchor="ctr"/>
          <a:lstStyle/>
          <a:p>
            <a:endParaRPr lang="en-US"/>
          </a:p>
        </p:txBody>
      </p:sp>
      <p:sp>
        <p:nvSpPr>
          <p:cNvPr id="65838" name="Rectangle 26"/>
          <p:cNvSpPr>
            <a:spLocks noChangeArrowheads="1"/>
          </p:cNvSpPr>
          <p:nvPr/>
        </p:nvSpPr>
        <p:spPr bwMode="auto">
          <a:xfrm>
            <a:off x="6096000" y="1600200"/>
            <a:ext cx="817563" cy="366713"/>
          </a:xfrm>
          <a:prstGeom prst="rect">
            <a:avLst/>
          </a:prstGeom>
          <a:noFill/>
          <a:ln w="9525">
            <a:noFill/>
            <a:miter lim="800000"/>
            <a:headEnd/>
            <a:tailEnd/>
          </a:ln>
        </p:spPr>
        <p:txBody>
          <a:bodyPr wrap="none">
            <a:spAutoFit/>
          </a:bodyPr>
          <a:lstStyle/>
          <a:p>
            <a:r>
              <a:rPr lang="en-US">
                <a:latin typeface="Book Antiqua" pitchFamily="18" charset="0"/>
              </a:rPr>
              <a:t>COS 3</a:t>
            </a:r>
          </a:p>
        </p:txBody>
      </p:sp>
      <p:sp>
        <p:nvSpPr>
          <p:cNvPr id="65839" name="Line 17"/>
          <p:cNvSpPr>
            <a:spLocks noChangeShapeType="1"/>
          </p:cNvSpPr>
          <p:nvPr/>
        </p:nvSpPr>
        <p:spPr bwMode="auto">
          <a:xfrm flipH="1">
            <a:off x="5257800" y="1981200"/>
            <a:ext cx="838200" cy="838200"/>
          </a:xfrm>
          <a:prstGeom prst="line">
            <a:avLst/>
          </a:prstGeom>
          <a:noFill/>
          <a:ln w="9525">
            <a:solidFill>
              <a:schemeClr val="tx1"/>
            </a:solidFill>
            <a:round/>
            <a:headEnd/>
            <a:tailEnd/>
          </a:ln>
        </p:spPr>
        <p:txBody>
          <a:bodyPr/>
          <a:lstStyle/>
          <a:p>
            <a:endParaRPr lang="en-US"/>
          </a:p>
        </p:txBody>
      </p:sp>
      <p:sp>
        <p:nvSpPr>
          <p:cNvPr id="65840" name="Line 335"/>
          <p:cNvSpPr>
            <a:spLocks noChangeShapeType="1"/>
          </p:cNvSpPr>
          <p:nvPr/>
        </p:nvSpPr>
        <p:spPr bwMode="auto">
          <a:xfrm>
            <a:off x="4572000" y="1981200"/>
            <a:ext cx="0" cy="838200"/>
          </a:xfrm>
          <a:prstGeom prst="line">
            <a:avLst/>
          </a:prstGeom>
          <a:noFill/>
          <a:ln w="9525">
            <a:solidFill>
              <a:schemeClr val="tx1"/>
            </a:solidFill>
            <a:round/>
            <a:headEnd/>
            <a:tailEnd/>
          </a:ln>
        </p:spPr>
        <p:txBody>
          <a:bodyPr/>
          <a:lstStyle/>
          <a:p>
            <a:endParaRPr lang="en-US"/>
          </a:p>
        </p:txBody>
      </p:sp>
      <p:sp>
        <p:nvSpPr>
          <p:cNvPr id="65841" name="Oval 11"/>
          <p:cNvSpPr>
            <a:spLocks noChangeArrowheads="1"/>
          </p:cNvSpPr>
          <p:nvPr/>
        </p:nvSpPr>
        <p:spPr bwMode="auto">
          <a:xfrm>
            <a:off x="3962400" y="1143000"/>
            <a:ext cx="1295400" cy="838200"/>
          </a:xfrm>
          <a:prstGeom prst="ellipse">
            <a:avLst/>
          </a:prstGeom>
          <a:noFill/>
          <a:ln w="9525">
            <a:solidFill>
              <a:schemeClr val="tx1"/>
            </a:solidFill>
            <a:round/>
            <a:headEnd/>
            <a:tailEnd/>
          </a:ln>
        </p:spPr>
        <p:txBody>
          <a:bodyPr wrap="none" anchor="ctr"/>
          <a:lstStyle/>
          <a:p>
            <a:endParaRPr lang="en-US"/>
          </a:p>
        </p:txBody>
      </p:sp>
      <p:sp>
        <p:nvSpPr>
          <p:cNvPr id="65842" name="Rectangle 319"/>
          <p:cNvSpPr>
            <a:spLocks noChangeArrowheads="1"/>
          </p:cNvSpPr>
          <p:nvPr/>
        </p:nvSpPr>
        <p:spPr bwMode="auto">
          <a:xfrm>
            <a:off x="4191000" y="1374775"/>
            <a:ext cx="817563" cy="366713"/>
          </a:xfrm>
          <a:prstGeom prst="rect">
            <a:avLst/>
          </a:prstGeom>
          <a:noFill/>
          <a:ln w="9525">
            <a:noFill/>
            <a:miter lim="800000"/>
            <a:headEnd/>
            <a:tailEnd/>
          </a:ln>
        </p:spPr>
        <p:txBody>
          <a:bodyPr wrap="none">
            <a:spAutoFit/>
          </a:bodyPr>
          <a:lstStyle/>
          <a:p>
            <a:r>
              <a:rPr lang="en-US">
                <a:latin typeface="Book Antiqua" pitchFamily="18" charset="0"/>
              </a:rPr>
              <a:t>COS 2</a:t>
            </a:r>
          </a:p>
        </p:txBody>
      </p:sp>
      <p:sp>
        <p:nvSpPr>
          <p:cNvPr id="65843" name="Oval 5"/>
          <p:cNvSpPr>
            <a:spLocks noChangeArrowheads="1"/>
          </p:cNvSpPr>
          <p:nvPr/>
        </p:nvSpPr>
        <p:spPr bwMode="auto">
          <a:xfrm>
            <a:off x="2057400" y="1301750"/>
            <a:ext cx="1295400" cy="838200"/>
          </a:xfrm>
          <a:prstGeom prst="ellipse">
            <a:avLst/>
          </a:prstGeom>
          <a:noFill/>
          <a:ln w="9525">
            <a:solidFill>
              <a:schemeClr val="tx1"/>
            </a:solidFill>
            <a:round/>
            <a:headEnd/>
            <a:tailEnd/>
          </a:ln>
        </p:spPr>
        <p:txBody>
          <a:bodyPr wrap="none" anchor="ctr"/>
          <a:lstStyle/>
          <a:p>
            <a:endParaRPr lang="en-US"/>
          </a:p>
        </p:txBody>
      </p:sp>
      <p:sp>
        <p:nvSpPr>
          <p:cNvPr id="65844" name="Text Box 24"/>
          <p:cNvSpPr txBox="1">
            <a:spLocks noChangeArrowheads="1"/>
          </p:cNvSpPr>
          <p:nvPr/>
        </p:nvSpPr>
        <p:spPr bwMode="auto">
          <a:xfrm>
            <a:off x="2286000" y="153035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45" name="Line 15"/>
          <p:cNvSpPr>
            <a:spLocks noChangeShapeType="1"/>
          </p:cNvSpPr>
          <p:nvPr/>
        </p:nvSpPr>
        <p:spPr bwMode="auto">
          <a:xfrm>
            <a:off x="2971800" y="2139950"/>
            <a:ext cx="685800" cy="711200"/>
          </a:xfrm>
          <a:prstGeom prst="line">
            <a:avLst/>
          </a:prstGeom>
          <a:noFill/>
          <a:ln w="9525">
            <a:solidFill>
              <a:schemeClr val="tx1"/>
            </a:solidFill>
            <a:round/>
            <a:headEnd/>
            <a:tailEnd/>
          </a:ln>
        </p:spPr>
        <p:txBody>
          <a:bodyPr/>
          <a:lstStyle/>
          <a:p>
            <a:endParaRPr lang="en-US"/>
          </a:p>
        </p:txBody>
      </p:sp>
      <p:sp>
        <p:nvSpPr>
          <p:cNvPr id="65846" name="Oval 6"/>
          <p:cNvSpPr>
            <a:spLocks noChangeArrowheads="1"/>
          </p:cNvSpPr>
          <p:nvPr/>
        </p:nvSpPr>
        <p:spPr bwMode="auto">
          <a:xfrm>
            <a:off x="762000" y="2139950"/>
            <a:ext cx="1295400" cy="838200"/>
          </a:xfrm>
          <a:prstGeom prst="ellipse">
            <a:avLst/>
          </a:prstGeom>
          <a:noFill/>
          <a:ln w="9525">
            <a:solidFill>
              <a:schemeClr val="tx1"/>
            </a:solidFill>
            <a:round/>
            <a:headEnd/>
            <a:tailEnd/>
          </a:ln>
        </p:spPr>
        <p:txBody>
          <a:bodyPr wrap="none" anchor="ctr"/>
          <a:lstStyle/>
          <a:p>
            <a:endParaRPr lang="en-US"/>
          </a:p>
        </p:txBody>
      </p:sp>
      <p:sp>
        <p:nvSpPr>
          <p:cNvPr id="65847" name="Rectangle 27"/>
          <p:cNvSpPr>
            <a:spLocks noChangeArrowheads="1"/>
          </p:cNvSpPr>
          <p:nvPr/>
        </p:nvSpPr>
        <p:spPr bwMode="auto">
          <a:xfrm>
            <a:off x="990600" y="235902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48" name="Text Box 14"/>
          <p:cNvSpPr txBox="1">
            <a:spLocks noChangeArrowheads="1"/>
          </p:cNvSpPr>
          <p:nvPr/>
        </p:nvSpPr>
        <p:spPr bwMode="auto">
          <a:xfrm>
            <a:off x="3657600" y="2819400"/>
            <a:ext cx="1600200" cy="923925"/>
          </a:xfrm>
          <a:prstGeom prst="rect">
            <a:avLst/>
          </a:prstGeom>
          <a:noFill/>
          <a:ln w="9525">
            <a:noFill/>
            <a:miter lim="800000"/>
            <a:headEnd/>
            <a:tailEnd/>
          </a:ln>
        </p:spPr>
        <p:txBody>
          <a:bodyPr>
            <a:spAutoFit/>
          </a:bodyPr>
          <a:lstStyle/>
          <a:p>
            <a:pPr algn="ctr"/>
            <a:r>
              <a:rPr lang="en-US">
                <a:latin typeface="Book Antiqua" pitchFamily="18" charset="0"/>
              </a:rPr>
              <a:t>Digital</a:t>
            </a:r>
          </a:p>
          <a:p>
            <a:pPr algn="ctr"/>
            <a:r>
              <a:rPr lang="en-US">
                <a:latin typeface="Book Antiqua" pitchFamily="18" charset="0"/>
              </a:rPr>
              <a:t>MNC</a:t>
            </a:r>
          </a:p>
          <a:p>
            <a:pPr algn="ctr"/>
            <a:r>
              <a:rPr lang="en-US">
                <a:latin typeface="Book Antiqua" pitchFamily="18" charset="0"/>
              </a:rPr>
              <a:t>USA - COR</a:t>
            </a:r>
          </a:p>
        </p:txBody>
      </p:sp>
      <p:sp>
        <p:nvSpPr>
          <p:cNvPr id="65849"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50"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851"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52" name="Oval 12"/>
          <p:cNvSpPr>
            <a:spLocks noChangeArrowheads="1"/>
          </p:cNvSpPr>
          <p:nvPr/>
        </p:nvSpPr>
        <p:spPr bwMode="auto">
          <a:xfrm>
            <a:off x="914400" y="3505200"/>
            <a:ext cx="1295400" cy="838200"/>
          </a:xfrm>
          <a:prstGeom prst="ellipse">
            <a:avLst/>
          </a:prstGeom>
          <a:noFill/>
          <a:ln w="9525">
            <a:solidFill>
              <a:schemeClr val="tx1"/>
            </a:solidFill>
            <a:round/>
            <a:headEnd/>
            <a:tailEnd/>
          </a:ln>
        </p:spPr>
        <p:txBody>
          <a:bodyPr wrap="none" anchor="ctr"/>
          <a:lstStyle/>
          <a:p>
            <a:endParaRPr lang="en-US"/>
          </a:p>
        </p:txBody>
      </p:sp>
      <p:sp>
        <p:nvSpPr>
          <p:cNvPr id="65853" name="Line 21"/>
          <p:cNvSpPr>
            <a:spLocks noChangeShapeType="1"/>
          </p:cNvSpPr>
          <p:nvPr/>
        </p:nvSpPr>
        <p:spPr bwMode="auto">
          <a:xfrm flipH="1">
            <a:off x="2971800" y="3725863"/>
            <a:ext cx="685800" cy="1066800"/>
          </a:xfrm>
          <a:prstGeom prst="line">
            <a:avLst/>
          </a:prstGeom>
          <a:noFill/>
          <a:ln w="9525">
            <a:solidFill>
              <a:schemeClr val="tx1"/>
            </a:solidFill>
            <a:round/>
            <a:headEnd/>
            <a:tailEnd/>
          </a:ln>
        </p:spPr>
        <p:txBody>
          <a:bodyPr/>
          <a:lstStyle/>
          <a:p>
            <a:endParaRPr lang="en-US"/>
          </a:p>
        </p:txBody>
      </p:sp>
      <p:sp>
        <p:nvSpPr>
          <p:cNvPr id="65854" name="Oval 13"/>
          <p:cNvSpPr>
            <a:spLocks noChangeArrowheads="1"/>
          </p:cNvSpPr>
          <p:nvPr/>
        </p:nvSpPr>
        <p:spPr bwMode="auto">
          <a:xfrm>
            <a:off x="1905000" y="4724400"/>
            <a:ext cx="1295400" cy="838200"/>
          </a:xfrm>
          <a:prstGeom prst="ellipse">
            <a:avLst/>
          </a:prstGeom>
          <a:noFill/>
          <a:ln w="9525">
            <a:solidFill>
              <a:schemeClr val="tx1"/>
            </a:solidFill>
            <a:round/>
            <a:headEnd/>
            <a:tailEnd/>
          </a:ln>
        </p:spPr>
        <p:txBody>
          <a:bodyPr wrap="none" anchor="ctr"/>
          <a:lstStyle/>
          <a:p>
            <a:endParaRPr lang="en-US"/>
          </a:p>
        </p:txBody>
      </p:sp>
      <p:sp>
        <p:nvSpPr>
          <p:cNvPr id="65855" name="Rectangle 31"/>
          <p:cNvSpPr>
            <a:spLocks noChangeArrowheads="1"/>
          </p:cNvSpPr>
          <p:nvPr/>
        </p:nvSpPr>
        <p:spPr bwMode="auto">
          <a:xfrm>
            <a:off x="1524000" y="3649663"/>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56"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857" name="Line 21"/>
          <p:cNvSpPr>
            <a:spLocks noChangeShapeType="1"/>
          </p:cNvSpPr>
          <p:nvPr/>
        </p:nvSpPr>
        <p:spPr bwMode="auto">
          <a:xfrm flipH="1">
            <a:off x="2971800" y="3717925"/>
            <a:ext cx="685800" cy="1066800"/>
          </a:xfrm>
          <a:prstGeom prst="line">
            <a:avLst/>
          </a:prstGeom>
          <a:noFill/>
          <a:ln w="9525">
            <a:solidFill>
              <a:schemeClr val="tx1"/>
            </a:solidFill>
            <a:round/>
            <a:headEnd/>
            <a:tailEnd/>
          </a:ln>
        </p:spPr>
        <p:txBody>
          <a:bodyPr/>
          <a:lstStyle/>
          <a:p>
            <a:endParaRPr lang="en-US"/>
          </a:p>
        </p:txBody>
      </p:sp>
      <p:sp>
        <p:nvSpPr>
          <p:cNvPr id="65858" name="Oval 13"/>
          <p:cNvSpPr>
            <a:spLocks noChangeArrowheads="1"/>
          </p:cNvSpPr>
          <p:nvPr/>
        </p:nvSpPr>
        <p:spPr bwMode="auto">
          <a:xfrm>
            <a:off x="1905000" y="4716463"/>
            <a:ext cx="1295400" cy="838200"/>
          </a:xfrm>
          <a:prstGeom prst="ellipse">
            <a:avLst/>
          </a:prstGeom>
          <a:noFill/>
          <a:ln w="9525">
            <a:solidFill>
              <a:schemeClr val="tx1"/>
            </a:solidFill>
            <a:round/>
            <a:headEnd/>
            <a:tailEnd/>
          </a:ln>
        </p:spPr>
        <p:txBody>
          <a:bodyPr wrap="none" anchor="ctr"/>
          <a:lstStyle/>
          <a:p>
            <a:endParaRPr lang="en-US"/>
          </a:p>
        </p:txBody>
      </p:sp>
      <p:sp>
        <p:nvSpPr>
          <p:cNvPr id="65859" name="Rectangle 31"/>
          <p:cNvSpPr>
            <a:spLocks noChangeArrowheads="1"/>
          </p:cNvSpPr>
          <p:nvPr/>
        </p:nvSpPr>
        <p:spPr bwMode="auto">
          <a:xfrm>
            <a:off x="1524000" y="3641725"/>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60" name="Rectangle 30"/>
          <p:cNvSpPr>
            <a:spLocks noChangeArrowheads="1"/>
          </p:cNvSpPr>
          <p:nvPr/>
        </p:nvSpPr>
        <p:spPr bwMode="auto">
          <a:xfrm>
            <a:off x="2438400" y="5029200"/>
            <a:ext cx="260350" cy="366713"/>
          </a:xfrm>
          <a:prstGeom prst="rect">
            <a:avLst/>
          </a:prstGeom>
          <a:noFill/>
          <a:ln w="9525">
            <a:noFill/>
            <a:miter lim="800000"/>
            <a:headEnd/>
            <a:tailEnd/>
          </a:ln>
        </p:spPr>
        <p:txBody>
          <a:bodyPr wrap="none">
            <a:spAutoFit/>
          </a:bodyPr>
          <a:lstStyle/>
          <a:p>
            <a:r>
              <a:rPr lang="en-US"/>
              <a:t>-</a:t>
            </a:r>
          </a:p>
        </p:txBody>
      </p:sp>
      <p:sp>
        <p:nvSpPr>
          <p:cNvPr id="65861"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62"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63" name="Rectangle 31"/>
          <p:cNvSpPr>
            <a:spLocks noChangeArrowheads="1"/>
          </p:cNvSpPr>
          <p:nvPr/>
        </p:nvSpPr>
        <p:spPr bwMode="auto">
          <a:xfrm>
            <a:off x="1524000" y="3673475"/>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64" name="Rectangle 31"/>
          <p:cNvSpPr>
            <a:spLocks noChangeArrowheads="1"/>
          </p:cNvSpPr>
          <p:nvPr/>
        </p:nvSpPr>
        <p:spPr bwMode="auto">
          <a:xfrm>
            <a:off x="1524000" y="3667125"/>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65"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866" name="Rectangle 31"/>
          <p:cNvSpPr>
            <a:spLocks noChangeArrowheads="1"/>
          </p:cNvSpPr>
          <p:nvPr/>
        </p:nvSpPr>
        <p:spPr bwMode="auto">
          <a:xfrm>
            <a:off x="1524000" y="3660775"/>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67" name="Rectangle 27"/>
          <p:cNvSpPr>
            <a:spLocks noChangeArrowheads="1"/>
          </p:cNvSpPr>
          <p:nvPr/>
        </p:nvSpPr>
        <p:spPr bwMode="auto">
          <a:xfrm>
            <a:off x="990600" y="2362200"/>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68" name="Oval 6"/>
          <p:cNvSpPr>
            <a:spLocks noChangeArrowheads="1"/>
          </p:cNvSpPr>
          <p:nvPr/>
        </p:nvSpPr>
        <p:spPr bwMode="auto">
          <a:xfrm>
            <a:off x="762000" y="2136775"/>
            <a:ext cx="1295400" cy="838200"/>
          </a:xfrm>
          <a:prstGeom prst="ellipse">
            <a:avLst/>
          </a:prstGeom>
          <a:noFill/>
          <a:ln w="9525">
            <a:solidFill>
              <a:schemeClr val="tx1"/>
            </a:solidFill>
            <a:round/>
            <a:headEnd/>
            <a:tailEnd/>
          </a:ln>
        </p:spPr>
        <p:txBody>
          <a:bodyPr wrap="none" anchor="ctr"/>
          <a:lstStyle/>
          <a:p>
            <a:endParaRPr lang="en-US"/>
          </a:p>
        </p:txBody>
      </p:sp>
      <p:sp>
        <p:nvSpPr>
          <p:cNvPr id="65869" name="Rectangle 31"/>
          <p:cNvSpPr>
            <a:spLocks noChangeArrowheads="1"/>
          </p:cNvSpPr>
          <p:nvPr/>
        </p:nvSpPr>
        <p:spPr bwMode="auto">
          <a:xfrm>
            <a:off x="1524000" y="366395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70" name="Text Box 24"/>
          <p:cNvSpPr txBox="1">
            <a:spLocks noChangeArrowheads="1"/>
          </p:cNvSpPr>
          <p:nvPr/>
        </p:nvSpPr>
        <p:spPr bwMode="auto">
          <a:xfrm>
            <a:off x="2286000" y="152400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71" name="Rectangle 27"/>
          <p:cNvSpPr>
            <a:spLocks noChangeArrowheads="1"/>
          </p:cNvSpPr>
          <p:nvPr/>
        </p:nvSpPr>
        <p:spPr bwMode="auto">
          <a:xfrm>
            <a:off x="990600" y="2355850"/>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72" name="Oval 6"/>
          <p:cNvSpPr>
            <a:spLocks noChangeArrowheads="1"/>
          </p:cNvSpPr>
          <p:nvPr/>
        </p:nvSpPr>
        <p:spPr bwMode="auto">
          <a:xfrm>
            <a:off x="762000" y="2130425"/>
            <a:ext cx="1295400" cy="838200"/>
          </a:xfrm>
          <a:prstGeom prst="ellipse">
            <a:avLst/>
          </a:prstGeom>
          <a:noFill/>
          <a:ln w="9525">
            <a:solidFill>
              <a:schemeClr val="tx1"/>
            </a:solidFill>
            <a:round/>
            <a:headEnd/>
            <a:tailEnd/>
          </a:ln>
        </p:spPr>
        <p:txBody>
          <a:bodyPr wrap="none" anchor="ctr"/>
          <a:lstStyle/>
          <a:p>
            <a:endParaRPr lang="en-US"/>
          </a:p>
        </p:txBody>
      </p:sp>
      <p:sp>
        <p:nvSpPr>
          <p:cNvPr id="65873"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74" name="Rectangle 31"/>
          <p:cNvSpPr>
            <a:spLocks noChangeArrowheads="1"/>
          </p:cNvSpPr>
          <p:nvPr/>
        </p:nvSpPr>
        <p:spPr bwMode="auto">
          <a:xfrm>
            <a:off x="1524000" y="3657600"/>
            <a:ext cx="260350" cy="641350"/>
          </a:xfrm>
          <a:prstGeom prst="rect">
            <a:avLst/>
          </a:prstGeom>
          <a:noFill/>
          <a:ln w="9525">
            <a:noFill/>
            <a:miter lim="800000"/>
            <a:headEnd/>
            <a:tailEnd/>
          </a:ln>
        </p:spPr>
        <p:txBody>
          <a:bodyPr wrap="none">
            <a:spAutoFit/>
          </a:bodyPr>
          <a:lstStyle/>
          <a:p>
            <a:r>
              <a:rPr lang="en-US"/>
              <a:t>-</a:t>
            </a:r>
          </a:p>
          <a:p>
            <a:endParaRPr lang="en-US"/>
          </a:p>
        </p:txBody>
      </p:sp>
      <p:sp>
        <p:nvSpPr>
          <p:cNvPr id="65875" name="Rectangle 27"/>
          <p:cNvSpPr>
            <a:spLocks noChangeArrowheads="1"/>
          </p:cNvSpPr>
          <p:nvPr/>
        </p:nvSpPr>
        <p:spPr bwMode="auto">
          <a:xfrm>
            <a:off x="990600" y="2362200"/>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76"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877" name="Rectangle 27"/>
          <p:cNvSpPr>
            <a:spLocks noChangeArrowheads="1"/>
          </p:cNvSpPr>
          <p:nvPr/>
        </p:nvSpPr>
        <p:spPr bwMode="auto">
          <a:xfrm>
            <a:off x="990600" y="236537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78" name="Text Box 24"/>
          <p:cNvSpPr txBox="1">
            <a:spLocks noChangeArrowheads="1"/>
          </p:cNvSpPr>
          <p:nvPr/>
        </p:nvSpPr>
        <p:spPr bwMode="auto">
          <a:xfrm>
            <a:off x="2286000" y="152400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79" name="Oval 6"/>
          <p:cNvSpPr>
            <a:spLocks noChangeArrowheads="1"/>
          </p:cNvSpPr>
          <p:nvPr/>
        </p:nvSpPr>
        <p:spPr bwMode="auto">
          <a:xfrm>
            <a:off x="762000" y="2133600"/>
            <a:ext cx="1295400" cy="838200"/>
          </a:xfrm>
          <a:prstGeom prst="ellipse">
            <a:avLst/>
          </a:prstGeom>
          <a:noFill/>
          <a:ln w="9525">
            <a:solidFill>
              <a:schemeClr val="tx1"/>
            </a:solidFill>
            <a:round/>
            <a:headEnd/>
            <a:tailEnd/>
          </a:ln>
        </p:spPr>
        <p:txBody>
          <a:bodyPr wrap="none" anchor="ctr"/>
          <a:lstStyle/>
          <a:p>
            <a:endParaRPr lang="en-US"/>
          </a:p>
        </p:txBody>
      </p:sp>
      <p:sp>
        <p:nvSpPr>
          <p:cNvPr id="65880" name="Rectangle 27"/>
          <p:cNvSpPr>
            <a:spLocks noChangeArrowheads="1"/>
          </p:cNvSpPr>
          <p:nvPr/>
        </p:nvSpPr>
        <p:spPr bwMode="auto">
          <a:xfrm>
            <a:off x="990600" y="236537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65881" name="Oval 5"/>
          <p:cNvSpPr>
            <a:spLocks noChangeArrowheads="1"/>
          </p:cNvSpPr>
          <p:nvPr/>
        </p:nvSpPr>
        <p:spPr bwMode="auto">
          <a:xfrm>
            <a:off x="2057400" y="1295400"/>
            <a:ext cx="1295400" cy="838200"/>
          </a:xfrm>
          <a:prstGeom prst="ellipse">
            <a:avLst/>
          </a:prstGeom>
          <a:noFill/>
          <a:ln w="9525">
            <a:solidFill>
              <a:schemeClr val="tx1"/>
            </a:solidFill>
            <a:round/>
            <a:headEnd/>
            <a:tailEnd/>
          </a:ln>
        </p:spPr>
        <p:txBody>
          <a:bodyPr wrap="none" anchor="ctr"/>
          <a:lstStyle/>
          <a:p>
            <a:endParaRPr lang="en-US"/>
          </a:p>
        </p:txBody>
      </p:sp>
      <p:sp>
        <p:nvSpPr>
          <p:cNvPr id="65882" name="Text Box 24"/>
          <p:cNvSpPr txBox="1">
            <a:spLocks noChangeArrowheads="1"/>
          </p:cNvSpPr>
          <p:nvPr/>
        </p:nvSpPr>
        <p:spPr bwMode="auto">
          <a:xfrm>
            <a:off x="2286000" y="1517650"/>
            <a:ext cx="817563" cy="366713"/>
          </a:xfrm>
          <a:prstGeom prst="rect">
            <a:avLst/>
          </a:prstGeom>
          <a:noFill/>
          <a:ln w="9525">
            <a:noFill/>
            <a:miter lim="800000"/>
            <a:headEnd/>
            <a:tailEnd/>
          </a:ln>
        </p:spPr>
        <p:txBody>
          <a:bodyPr wrap="none">
            <a:spAutoFit/>
          </a:bodyPr>
          <a:lstStyle/>
          <a:p>
            <a:r>
              <a:rPr lang="en-US">
                <a:latin typeface="Book Antiqua" pitchFamily="18" charset="0"/>
              </a:rPr>
              <a:t>COS 1</a:t>
            </a:r>
          </a:p>
        </p:txBody>
      </p:sp>
      <p:sp>
        <p:nvSpPr>
          <p:cNvPr id="65883" name="Oval 6"/>
          <p:cNvSpPr>
            <a:spLocks noChangeArrowheads="1"/>
          </p:cNvSpPr>
          <p:nvPr/>
        </p:nvSpPr>
        <p:spPr bwMode="auto">
          <a:xfrm>
            <a:off x="762000" y="2127250"/>
            <a:ext cx="1295400" cy="838200"/>
          </a:xfrm>
          <a:prstGeom prst="ellipse">
            <a:avLst/>
          </a:prstGeom>
          <a:noFill/>
          <a:ln w="9525">
            <a:solidFill>
              <a:schemeClr val="tx1"/>
            </a:solidFill>
            <a:round/>
            <a:headEnd/>
            <a:tailEnd/>
          </a:ln>
        </p:spPr>
        <p:txBody>
          <a:bodyPr wrap="none" anchor="ctr"/>
          <a:lstStyle/>
          <a:p>
            <a:endParaRPr lang="en-US"/>
          </a:p>
        </p:txBody>
      </p:sp>
      <p:sp>
        <p:nvSpPr>
          <p:cNvPr id="65884" name="Rectangle 27"/>
          <p:cNvSpPr>
            <a:spLocks noChangeArrowheads="1"/>
          </p:cNvSpPr>
          <p:nvPr/>
        </p:nvSpPr>
        <p:spPr bwMode="auto">
          <a:xfrm>
            <a:off x="990600" y="2359025"/>
            <a:ext cx="931863" cy="366713"/>
          </a:xfrm>
          <a:prstGeom prst="rect">
            <a:avLst/>
          </a:prstGeom>
          <a:noFill/>
          <a:ln w="9525">
            <a:noFill/>
            <a:miter lim="800000"/>
            <a:headEnd/>
            <a:tailEnd/>
          </a:ln>
        </p:spPr>
        <p:txBody>
          <a:bodyPr wrap="none">
            <a:spAutoFit/>
          </a:bodyPr>
          <a:lstStyle/>
          <a:p>
            <a:r>
              <a:rPr lang="en-US">
                <a:latin typeface="Book Antiqua" pitchFamily="18" charset="0"/>
              </a:rPr>
              <a:t>COS 51</a:t>
            </a:r>
          </a:p>
        </p:txBody>
      </p:sp>
      <p:sp>
        <p:nvSpPr>
          <p:cNvPr id="353" name="Rectangle 352"/>
          <p:cNvSpPr/>
          <p:nvPr/>
        </p:nvSpPr>
        <p:spPr>
          <a:xfrm>
            <a:off x="7893957" y="39914"/>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I.3.17</a:t>
            </a:r>
          </a:p>
        </p:txBody>
      </p:sp>
    </p:spTree>
    <p:extLst>
      <p:ext uri="{BB962C8B-B14F-4D97-AF65-F5344CB8AC3E}">
        <p14:creationId xmlns:p14="http://schemas.microsoft.com/office/powerpoint/2010/main" val="3889358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1"/>
          <p:cNvSpPr>
            <a:spLocks noGrp="1"/>
          </p:cNvSpPr>
          <p:nvPr>
            <p:ph idx="1"/>
          </p:nvPr>
        </p:nvSpPr>
        <p:spPr>
          <a:xfrm>
            <a:off x="355600" y="1381125"/>
            <a:ext cx="8229600" cy="4525963"/>
          </a:xfrm>
        </p:spPr>
        <p:txBody>
          <a:bodyPr/>
          <a:lstStyle/>
          <a:p>
            <a:pPr marL="0" indent="0" algn="just">
              <a:buFont typeface="Arial" charset="0"/>
              <a:buNone/>
              <a:defRPr/>
            </a:pPr>
            <a:r>
              <a:rPr lang="en-US" sz="2800" dirty="0">
                <a:latin typeface="Book Antiqua" pitchFamily="18" charset="0"/>
              </a:rPr>
              <a:t>Important factors : Improvement over Equalisation Levy.</a:t>
            </a:r>
          </a:p>
          <a:p>
            <a:pPr marL="571500" indent="-571500" algn="just">
              <a:buFont typeface="+mj-lt"/>
              <a:buAutoNum type="romanLcPeriod"/>
              <a:defRPr/>
            </a:pPr>
            <a:r>
              <a:rPr lang="en-US" sz="2800" dirty="0">
                <a:latin typeface="Book Antiqua" pitchFamily="18" charset="0"/>
              </a:rPr>
              <a:t>Primary responsibility for tax payment &amp; return filing may be fixed on the NR Digital Corporation.</a:t>
            </a:r>
          </a:p>
          <a:p>
            <a:pPr marL="660400" indent="-660400" algn="just">
              <a:buFont typeface="Arial" charset="0"/>
              <a:buNone/>
              <a:defRPr/>
            </a:pPr>
            <a:r>
              <a:rPr lang="en-US" sz="2800" dirty="0">
                <a:latin typeface="Book Antiqua" pitchFamily="18" charset="0"/>
              </a:rPr>
              <a:t>ii.	Effective System for checking the returned income can be established.</a:t>
            </a:r>
          </a:p>
          <a:p>
            <a:pPr marL="660400" indent="-660400" algn="just">
              <a:buFont typeface="Arial" charset="0"/>
              <a:buNone/>
              <a:defRPr/>
            </a:pPr>
            <a:r>
              <a:rPr lang="en-US" sz="2800" dirty="0">
                <a:latin typeface="Book Antiqua" pitchFamily="18" charset="0"/>
              </a:rPr>
              <a:t>iii.	“Market” as Nexus may be accepted- and COM should have right to tax a part of profits.</a:t>
            </a:r>
          </a:p>
        </p:txBody>
      </p:sp>
      <p:sp>
        <p:nvSpPr>
          <p:cNvPr id="79874" name="Title 2"/>
          <p:cNvSpPr>
            <a:spLocks noGrp="1"/>
          </p:cNvSpPr>
          <p:nvPr>
            <p:ph type="title"/>
          </p:nvPr>
        </p:nvSpPr>
        <p:spPr/>
        <p:txBody>
          <a:bodyPr/>
          <a:lstStyle/>
          <a:p>
            <a:r>
              <a:rPr lang="en-US" sz="3600" b="1">
                <a:latin typeface="Book Antiqua" pitchFamily="18" charset="0"/>
              </a:rPr>
              <a:t>My Proposal - 1</a:t>
            </a:r>
          </a:p>
        </p:txBody>
      </p:sp>
      <p:sp>
        <p:nvSpPr>
          <p:cNvPr id="4" name="Footer Placeholder 3"/>
          <p:cNvSpPr>
            <a:spLocks noGrp="1"/>
          </p:cNvSpPr>
          <p:nvPr>
            <p:ph type="ftr" sz="quarter" idx="11"/>
          </p:nvPr>
        </p:nvSpPr>
        <p:spPr/>
        <p:txBody>
          <a:bodyPr/>
          <a:lstStyle/>
          <a:p>
            <a:pPr>
              <a:defRPr/>
            </a:pPr>
            <a:r>
              <a:rPr lang="en-US" dirty="0"/>
              <a:t>Digital Taxation                                                                                 Rashmin Sanghvi </a:t>
            </a:r>
          </a:p>
        </p:txBody>
      </p:sp>
      <p:sp>
        <p:nvSpPr>
          <p:cNvPr id="6" name="Rectangle 5"/>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a:t>
            </a:r>
          </a:p>
        </p:txBody>
      </p:sp>
    </p:spTree>
    <p:extLst>
      <p:ext uri="{BB962C8B-B14F-4D97-AF65-F5344CB8AC3E}">
        <p14:creationId xmlns:p14="http://schemas.microsoft.com/office/powerpoint/2010/main" val="2150614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p:txBody>
          <a:bodyPr/>
          <a:lstStyle/>
          <a:p>
            <a:r>
              <a:rPr lang="en-US" sz="3600" b="1">
                <a:latin typeface="Book Antiqua" pitchFamily="18" charset="0"/>
              </a:rPr>
              <a:t>My Proposal - 2</a:t>
            </a:r>
          </a:p>
        </p:txBody>
      </p:sp>
      <p:sp>
        <p:nvSpPr>
          <p:cNvPr id="80898" name="Rectangle 3"/>
          <p:cNvSpPr>
            <a:spLocks noGrp="1"/>
          </p:cNvSpPr>
          <p:nvPr>
            <p:ph type="body" idx="4294967295"/>
          </p:nvPr>
        </p:nvSpPr>
        <p:spPr>
          <a:xfrm>
            <a:off x="438150" y="1417638"/>
            <a:ext cx="8229600" cy="4814887"/>
          </a:xfrm>
        </p:spPr>
        <p:txBody>
          <a:bodyPr/>
          <a:lstStyle/>
          <a:p>
            <a:pPr algn="just">
              <a:buFont typeface="Arial" charset="0"/>
              <a:buNone/>
            </a:pPr>
            <a:r>
              <a:rPr lang="en-US" sz="2800" dirty="0">
                <a:latin typeface="Book Antiqua" pitchFamily="18" charset="0"/>
              </a:rPr>
              <a:t>	BEPS CBCR(Country by Country Report)        Action 13. will make assessments a five year  </a:t>
            </a:r>
            <a:r>
              <a:rPr lang="en-US" sz="2800" dirty="0" err="1">
                <a:latin typeface="Book Antiqua" pitchFamily="18" charset="0"/>
              </a:rPr>
              <a:t>programme</a:t>
            </a:r>
            <a:r>
              <a:rPr lang="en-US" sz="2800" dirty="0">
                <a:latin typeface="Book Antiqua" pitchFamily="18" charset="0"/>
              </a:rPr>
              <a:t>.</a:t>
            </a:r>
          </a:p>
          <a:p>
            <a:pPr>
              <a:lnSpc>
                <a:spcPct val="80000"/>
              </a:lnSpc>
              <a:buFont typeface="Arial" charset="0"/>
              <a:buNone/>
            </a:pPr>
            <a:r>
              <a:rPr lang="en-US" sz="2800" dirty="0">
                <a:latin typeface="Book Antiqua" pitchFamily="18" charset="0"/>
              </a:rPr>
              <a:t>	OBP will cause several litigations for each assessment year.</a:t>
            </a:r>
          </a:p>
          <a:p>
            <a:pPr algn="just">
              <a:buFont typeface="Arial" charset="0"/>
              <a:buNone/>
            </a:pPr>
            <a:r>
              <a:rPr lang="en-US" sz="2800" dirty="0">
                <a:latin typeface="Book Antiqua" pitchFamily="18" charset="0"/>
              </a:rPr>
              <a:t>	Entire tax System should be such that SEP in  COM can file its tax return; and COM tax  officer can complete the assessment without  reference to other country associates/and Governments. Create an </a:t>
            </a:r>
            <a:r>
              <a:rPr lang="en-US" sz="2800" b="1" dirty="0">
                <a:latin typeface="Book Antiqua" pitchFamily="18" charset="0"/>
              </a:rPr>
              <a:t>independent system for Attribution of profit.</a:t>
            </a:r>
          </a:p>
          <a:p>
            <a:pPr>
              <a:lnSpc>
                <a:spcPct val="80000"/>
              </a:lnSpc>
              <a:buFont typeface="Arial" charset="0"/>
              <a:buNone/>
            </a:pPr>
            <a:r>
              <a:rPr lang="en-US" sz="2800" dirty="0">
                <a:latin typeface="Book Antiqua" pitchFamily="18" charset="0"/>
              </a:rPr>
              <a:t>	</a:t>
            </a:r>
          </a:p>
          <a:p>
            <a:pPr>
              <a:lnSpc>
                <a:spcPct val="80000"/>
              </a:lnSpc>
              <a:buFont typeface="Arial" charset="0"/>
              <a:buNone/>
            </a:pPr>
            <a:r>
              <a:rPr lang="en-US" sz="2800" dirty="0">
                <a:latin typeface="Book Antiqua" pitchFamily="18" charset="0"/>
              </a:rPr>
              <a:t>		</a:t>
            </a:r>
          </a:p>
        </p:txBody>
      </p:sp>
      <p:sp>
        <p:nvSpPr>
          <p:cNvPr id="80899" name="Footer Placeholder 3"/>
          <p:cNvSpPr txBox="1">
            <a:spLocks noGrp="1"/>
          </p:cNvSpPr>
          <p:nvPr/>
        </p:nvSpPr>
        <p:spPr bwMode="auto">
          <a:xfrm>
            <a:off x="212725" y="623252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I.4.2</a:t>
            </a:r>
          </a:p>
        </p:txBody>
      </p:sp>
    </p:spTree>
    <p:extLst>
      <p:ext uri="{BB962C8B-B14F-4D97-AF65-F5344CB8AC3E}">
        <p14:creationId xmlns:p14="http://schemas.microsoft.com/office/powerpoint/2010/main" val="1968277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idx="4294967295"/>
          </p:nvPr>
        </p:nvSpPr>
        <p:spPr/>
        <p:txBody>
          <a:bodyPr/>
          <a:lstStyle/>
          <a:p>
            <a:r>
              <a:rPr lang="en-US" sz="3600" b="1">
                <a:latin typeface="Book Antiqua" pitchFamily="18" charset="0"/>
              </a:rPr>
              <a:t>My Proposal - 3</a:t>
            </a:r>
          </a:p>
        </p:txBody>
      </p:sp>
      <p:sp>
        <p:nvSpPr>
          <p:cNvPr id="82946" name="Rectangle 3"/>
          <p:cNvSpPr>
            <a:spLocks noGrp="1"/>
          </p:cNvSpPr>
          <p:nvPr>
            <p:ph type="body" idx="4294967295"/>
          </p:nvPr>
        </p:nvSpPr>
        <p:spPr/>
        <p:txBody>
          <a:bodyPr/>
          <a:lstStyle/>
          <a:p>
            <a:pPr algn="just">
              <a:lnSpc>
                <a:spcPct val="90000"/>
              </a:lnSpc>
              <a:buFont typeface="Arial" charset="0"/>
              <a:buNone/>
            </a:pPr>
            <a:r>
              <a:rPr lang="en-US" sz="2800">
                <a:latin typeface="Book Antiqua" pitchFamily="18" charset="0"/>
              </a:rPr>
              <a:t>	Continue Existing tax system &amp; even PE                                                                               definition for Brick &amp; Mortar businesses.</a:t>
            </a:r>
          </a:p>
          <a:p>
            <a:pPr algn="just">
              <a:lnSpc>
                <a:spcPct val="90000"/>
              </a:lnSpc>
              <a:buFont typeface="Arial" charset="0"/>
              <a:buNone/>
            </a:pPr>
            <a:r>
              <a:rPr lang="en-US" sz="2800">
                <a:latin typeface="Book Antiqua" pitchFamily="18" charset="0"/>
              </a:rPr>
              <a:t>	For any business that can be conducted without a PE; have additional previsions. For 	Digital tax Under article 5, for PE definition - add clause(9) for SEP.</a:t>
            </a:r>
          </a:p>
          <a:p>
            <a:pPr algn="just">
              <a:lnSpc>
                <a:spcPct val="90000"/>
              </a:lnSpc>
              <a:buFont typeface="Arial" charset="0"/>
              <a:buNone/>
            </a:pPr>
            <a:endParaRPr lang="en-US" sz="2800">
              <a:latin typeface="Book Antiqua" pitchFamily="18" charset="0"/>
            </a:endParaRPr>
          </a:p>
          <a:p>
            <a:pPr algn="just">
              <a:lnSpc>
                <a:spcPct val="90000"/>
              </a:lnSpc>
              <a:buFont typeface="Arial" charset="0"/>
              <a:buNone/>
            </a:pPr>
            <a:r>
              <a:rPr lang="en-US" sz="2800">
                <a:latin typeface="Book Antiqua" pitchFamily="18" charset="0"/>
              </a:rPr>
              <a:t>	After Royalty Article, add one Article for Digital Tax @ 3% of gross revenue.</a:t>
            </a:r>
          </a:p>
          <a:p>
            <a:pPr algn="just">
              <a:lnSpc>
                <a:spcPct val="90000"/>
              </a:lnSpc>
              <a:buFont typeface="Arial" charset="0"/>
              <a:buNone/>
            </a:pPr>
            <a:r>
              <a:rPr lang="en-US" sz="2800">
                <a:latin typeface="Book Antiqua" pitchFamily="18" charset="0"/>
              </a:rPr>
              <a:t>    Note: Both problems of “Nexus” and Attribution of profit are resolved in this one slide.</a:t>
            </a:r>
          </a:p>
        </p:txBody>
      </p:sp>
      <p:sp>
        <p:nvSpPr>
          <p:cNvPr id="2" name="Footer Placeholder 1"/>
          <p:cNvSpPr>
            <a:spLocks noGrp="1"/>
          </p:cNvSpPr>
          <p:nvPr>
            <p:ph type="ftr" sz="quarter" idx="11"/>
          </p:nvPr>
        </p:nvSpPr>
        <p:spPr/>
        <p:txBody>
          <a:bodyPr/>
          <a:lstStyle/>
          <a:p>
            <a:pPr>
              <a:defRPr/>
            </a:pPr>
            <a:r>
              <a:rPr lang="en-US"/>
              <a:t>Digital Taxation                                                       Rashmin Sanghvi </a:t>
            </a:r>
            <a:endParaRPr lang="en-US" dirty="0"/>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I.4.3</a:t>
            </a:r>
          </a:p>
        </p:txBody>
      </p:sp>
    </p:spTree>
    <p:extLst>
      <p:ext uri="{BB962C8B-B14F-4D97-AF65-F5344CB8AC3E}">
        <p14:creationId xmlns:p14="http://schemas.microsoft.com/office/powerpoint/2010/main" val="716256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idx="4294967295"/>
          </p:nvPr>
        </p:nvSpPr>
        <p:spPr>
          <a:xfrm>
            <a:off x="457200" y="304800"/>
            <a:ext cx="8229600" cy="1143000"/>
          </a:xfrm>
        </p:spPr>
        <p:txBody>
          <a:bodyPr/>
          <a:lstStyle/>
          <a:p>
            <a:r>
              <a:rPr lang="en-US" sz="3600" b="1" dirty="0">
                <a:latin typeface="Book Antiqua" pitchFamily="18" charset="0"/>
              </a:rPr>
              <a:t>My Proposal – 4 - SEP</a:t>
            </a:r>
          </a:p>
        </p:txBody>
      </p:sp>
      <p:sp>
        <p:nvSpPr>
          <p:cNvPr id="84994" name="Rectangle 3"/>
          <p:cNvSpPr>
            <a:spLocks noGrp="1"/>
          </p:cNvSpPr>
          <p:nvPr>
            <p:ph type="body" idx="4294967295"/>
          </p:nvPr>
        </p:nvSpPr>
        <p:spPr/>
        <p:txBody>
          <a:bodyPr/>
          <a:lstStyle/>
          <a:p>
            <a:pPr algn="just">
              <a:buFont typeface="Arial" charset="0"/>
              <a:buNone/>
            </a:pPr>
            <a:r>
              <a:rPr lang="en-US" sz="2800" dirty="0">
                <a:latin typeface="Book Antiqua" pitchFamily="18" charset="0"/>
              </a:rPr>
              <a:t>	SEP is only a threshold. A practical way of avoiding procedures in case of insignificant revenue potential.</a:t>
            </a:r>
          </a:p>
          <a:p>
            <a:pPr>
              <a:buFont typeface="Arial" charset="0"/>
              <a:buNone/>
            </a:pPr>
            <a:r>
              <a:rPr lang="en-US" sz="2800" dirty="0">
                <a:latin typeface="Book Antiqua" pitchFamily="18" charset="0"/>
              </a:rPr>
              <a:t>	 </a:t>
            </a:r>
          </a:p>
          <a:p>
            <a:pPr algn="just">
              <a:buFont typeface="Arial" charset="0"/>
              <a:buNone/>
            </a:pPr>
            <a:r>
              <a:rPr lang="en-US" sz="2800" dirty="0">
                <a:latin typeface="Book Antiqua" pitchFamily="18" charset="0"/>
              </a:rPr>
              <a:t>	We can keep Rs. One Crore as SEP. At 3%, the minimum revenue per NR assessee will be Rs. 3,00,000/- p.a.</a:t>
            </a:r>
          </a:p>
        </p:txBody>
      </p:sp>
      <p:sp>
        <p:nvSpPr>
          <p:cNvPr id="84995"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I.4.4</a:t>
            </a:r>
          </a:p>
        </p:txBody>
      </p:sp>
    </p:spTree>
    <p:extLst>
      <p:ext uri="{BB962C8B-B14F-4D97-AF65-F5344CB8AC3E}">
        <p14:creationId xmlns:p14="http://schemas.microsoft.com/office/powerpoint/2010/main" val="579316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idx="4294967295"/>
          </p:nvPr>
        </p:nvSpPr>
        <p:spPr/>
        <p:txBody>
          <a:bodyPr/>
          <a:lstStyle/>
          <a:p>
            <a:r>
              <a:rPr lang="en-US" sz="3600" b="1">
                <a:latin typeface="Book Antiqua" pitchFamily="18" charset="0"/>
              </a:rPr>
              <a:t>My Proposal – 5 - SEP</a:t>
            </a:r>
          </a:p>
        </p:txBody>
      </p:sp>
      <p:sp>
        <p:nvSpPr>
          <p:cNvPr id="87042" name="Rectangle 3"/>
          <p:cNvSpPr>
            <a:spLocks noGrp="1"/>
          </p:cNvSpPr>
          <p:nvPr>
            <p:ph type="body" idx="4294967295"/>
          </p:nvPr>
        </p:nvSpPr>
        <p:spPr/>
        <p:txBody>
          <a:bodyPr/>
          <a:lstStyle/>
          <a:p>
            <a:pPr algn="just">
              <a:buFont typeface="Arial" charset="0"/>
              <a:buNone/>
            </a:pPr>
            <a:r>
              <a:rPr lang="en-US" sz="2800">
                <a:latin typeface="Book Antiqua" pitchFamily="18" charset="0"/>
              </a:rPr>
              <a:t>	If a non- Resident person gets a revenue of more than Rs. One Crore in a previous year from India, it will be subject to income- tax in India.</a:t>
            </a:r>
          </a:p>
          <a:p>
            <a:pPr>
              <a:buFont typeface="Arial" charset="0"/>
              <a:buNone/>
            </a:pPr>
            <a:endParaRPr lang="en-US" sz="2800">
              <a:latin typeface="Book Antiqua" pitchFamily="18" charset="0"/>
            </a:endParaRPr>
          </a:p>
          <a:p>
            <a:pPr algn="just">
              <a:buFont typeface="Arial" charset="0"/>
              <a:buNone/>
            </a:pPr>
            <a:r>
              <a:rPr lang="en-US" sz="2800">
                <a:latin typeface="Book Antiqua" pitchFamily="18" charset="0"/>
              </a:rPr>
              <a:t>	SEP is the amount of </a:t>
            </a:r>
            <a:r>
              <a:rPr lang="en-US" sz="2800" b="1">
                <a:latin typeface="Book Antiqua" pitchFamily="18" charset="0"/>
              </a:rPr>
              <a:t>Turnover Received </a:t>
            </a:r>
            <a:r>
              <a:rPr lang="en-US" sz="2800">
                <a:latin typeface="Book Antiqua" pitchFamily="18" charset="0"/>
              </a:rPr>
              <a:t>from COM.</a:t>
            </a:r>
          </a:p>
        </p:txBody>
      </p:sp>
      <p:sp>
        <p:nvSpPr>
          <p:cNvPr id="87043"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I.4.5</a:t>
            </a:r>
          </a:p>
        </p:txBody>
      </p:sp>
    </p:spTree>
    <p:extLst>
      <p:ext uri="{BB962C8B-B14F-4D97-AF65-F5344CB8AC3E}">
        <p14:creationId xmlns:p14="http://schemas.microsoft.com/office/powerpoint/2010/main" val="1857827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p:txBody>
          <a:bodyPr/>
          <a:lstStyle/>
          <a:p>
            <a:r>
              <a:rPr lang="en-US" sz="3600" b="1" dirty="0">
                <a:latin typeface="Book Antiqua" pitchFamily="18" charset="0"/>
              </a:rPr>
              <a:t>My Proposal – 6 – Prescribed Business</a:t>
            </a:r>
          </a:p>
        </p:txBody>
      </p:sp>
      <p:sp>
        <p:nvSpPr>
          <p:cNvPr id="89090" name="Rectangle 3"/>
          <p:cNvSpPr>
            <a:spLocks noGrp="1"/>
          </p:cNvSpPr>
          <p:nvPr>
            <p:ph type="body" idx="4294967295"/>
          </p:nvPr>
        </p:nvSpPr>
        <p:spPr>
          <a:xfrm>
            <a:off x="381000" y="1600200"/>
            <a:ext cx="8458200" cy="4525963"/>
          </a:xfrm>
        </p:spPr>
        <p:txBody>
          <a:bodyPr/>
          <a:lstStyle/>
          <a:p>
            <a:pPr algn="just">
              <a:buFont typeface="Arial" panose="020B0604020202020204" pitchFamily="34" charset="0"/>
              <a:buChar char="•"/>
            </a:pPr>
            <a:r>
              <a:rPr lang="en-US" sz="2800" dirty="0">
                <a:latin typeface="Book Antiqua" pitchFamily="18" charset="0"/>
              </a:rPr>
              <a:t> This provision may apply to – only those businesses which CBDT may notify.</a:t>
            </a:r>
          </a:p>
          <a:p>
            <a:pPr algn="just">
              <a:buFont typeface="Arial" panose="020B0604020202020204" pitchFamily="34" charset="0"/>
              <a:buChar char="•"/>
            </a:pPr>
            <a:r>
              <a:rPr lang="en-US" sz="2800" dirty="0">
                <a:latin typeface="Book Antiqua" pitchFamily="18" charset="0"/>
              </a:rPr>
              <a:t>Intention may be declared that only “Digital &amp; similar Commerce” will be covered. Traditional business will not be covered.</a:t>
            </a:r>
          </a:p>
          <a:p>
            <a:pPr algn="just">
              <a:buFont typeface="Arial" panose="020B0604020202020204" pitchFamily="34" charset="0"/>
              <a:buChar char="•"/>
            </a:pPr>
            <a:r>
              <a:rPr lang="en-US" sz="2800" dirty="0">
                <a:latin typeface="Book Antiqua" pitchFamily="18" charset="0"/>
              </a:rPr>
              <a:t>Reason for prescribing business –</a:t>
            </a:r>
          </a:p>
          <a:p>
            <a:pPr algn="just">
              <a:buFont typeface="Arial" panose="020B0604020202020204" pitchFamily="34" charset="0"/>
              <a:buChar char="•"/>
            </a:pPr>
            <a:r>
              <a:rPr lang="en-US" sz="2800" dirty="0">
                <a:latin typeface="Book Antiqua" pitchFamily="18" charset="0"/>
              </a:rPr>
              <a:t>Digital Economy is constantly evolving at a fast rate. A definition within ITA would require constant changes in ITA &amp; DTA</a:t>
            </a:r>
          </a:p>
        </p:txBody>
      </p:sp>
      <p:sp>
        <p:nvSpPr>
          <p:cNvPr id="89091"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I.4.6</a:t>
            </a:r>
          </a:p>
        </p:txBody>
      </p:sp>
    </p:spTree>
    <p:extLst>
      <p:ext uri="{BB962C8B-B14F-4D97-AF65-F5344CB8AC3E}">
        <p14:creationId xmlns:p14="http://schemas.microsoft.com/office/powerpoint/2010/main" val="1247267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idx="4294967295"/>
          </p:nvPr>
        </p:nvSpPr>
        <p:spPr/>
        <p:txBody>
          <a:bodyPr/>
          <a:lstStyle/>
          <a:p>
            <a:r>
              <a:rPr lang="en-US" sz="3600" b="1" dirty="0">
                <a:latin typeface="Book Antiqua" pitchFamily="18" charset="0"/>
              </a:rPr>
              <a:t>My Proposal – 7 - TDS</a:t>
            </a:r>
          </a:p>
        </p:txBody>
      </p:sp>
      <p:sp>
        <p:nvSpPr>
          <p:cNvPr id="91138" name="Rectangle 3"/>
          <p:cNvSpPr>
            <a:spLocks noGrp="1"/>
          </p:cNvSpPr>
          <p:nvPr>
            <p:ph type="body" idx="4294967295"/>
          </p:nvPr>
        </p:nvSpPr>
        <p:spPr/>
        <p:txBody>
          <a:bodyPr/>
          <a:lstStyle/>
          <a:p>
            <a:pPr algn="just">
              <a:buFont typeface="Arial" charset="0"/>
              <a:buNone/>
            </a:pPr>
            <a:r>
              <a:rPr lang="en-US" sz="2800">
                <a:latin typeface="Book Antiqua" pitchFamily="18" charset="0"/>
              </a:rPr>
              <a:t>	For prescribed business - TDS on payment to such entities in excess of Rs. 10,00,000.</a:t>
            </a:r>
          </a:p>
          <a:p>
            <a:pPr algn="just">
              <a:buFont typeface="Arial" charset="0"/>
              <a:buNone/>
            </a:pPr>
            <a:endParaRPr lang="en-US" sz="2800">
              <a:latin typeface="Book Antiqua" pitchFamily="18" charset="0"/>
            </a:endParaRPr>
          </a:p>
          <a:p>
            <a:pPr algn="just">
              <a:buFont typeface="Arial" charset="0"/>
              <a:buNone/>
            </a:pPr>
            <a:r>
              <a:rPr lang="en-US" sz="2800">
                <a:latin typeface="Book Antiqua" pitchFamily="18" charset="0"/>
              </a:rPr>
              <a:t>	No TDS if payer is not claiming the amount as business expenditure</a:t>
            </a:r>
          </a:p>
          <a:p>
            <a:pPr>
              <a:buFont typeface="Arial" charset="0"/>
              <a:buNone/>
            </a:pPr>
            <a:endParaRPr lang="en-US" sz="2800">
              <a:latin typeface="Book Antiqua" pitchFamily="18" charset="0"/>
            </a:endParaRPr>
          </a:p>
          <a:p>
            <a:pPr>
              <a:buFont typeface="Arial" charset="0"/>
              <a:buNone/>
            </a:pPr>
            <a:r>
              <a:rPr lang="en-US" sz="2800">
                <a:latin typeface="Book Antiqua" pitchFamily="18" charset="0"/>
              </a:rPr>
              <a:t>	TDS @ 3%. Tax @ 3%</a:t>
            </a:r>
          </a:p>
          <a:p>
            <a:pPr>
              <a:buFont typeface="Arial" charset="0"/>
              <a:buNone/>
            </a:pPr>
            <a:r>
              <a:rPr lang="en-US" sz="2800">
                <a:latin typeface="Book Antiqua" pitchFamily="18" charset="0"/>
              </a:rPr>
              <a:t>		</a:t>
            </a:r>
          </a:p>
          <a:p>
            <a:pPr>
              <a:buFont typeface="Arial" charset="0"/>
              <a:buNone/>
            </a:pPr>
            <a:endParaRPr lang="en-US" sz="2800">
              <a:latin typeface="Book Antiqua" pitchFamily="18" charset="0"/>
            </a:endParaRPr>
          </a:p>
        </p:txBody>
      </p:sp>
      <p:sp>
        <p:nvSpPr>
          <p:cNvPr id="2" name="Footer Placeholder 1"/>
          <p:cNvSpPr>
            <a:spLocks noGrp="1"/>
          </p:cNvSpPr>
          <p:nvPr>
            <p:ph type="ftr" sz="quarter" idx="11"/>
          </p:nvPr>
        </p:nvSpPr>
        <p:spPr/>
        <p:txBody>
          <a:bodyPr/>
          <a:lstStyle/>
          <a:p>
            <a:pPr>
              <a:defRPr/>
            </a:pPr>
            <a:r>
              <a:rPr lang="en-US" dirty="0"/>
              <a:t>Digital Taxation                                                       Rashmin Sanghvi </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I.4.7</a:t>
            </a:r>
          </a:p>
        </p:txBody>
      </p:sp>
    </p:spTree>
    <p:extLst>
      <p:ext uri="{BB962C8B-B14F-4D97-AF65-F5344CB8AC3E}">
        <p14:creationId xmlns:p14="http://schemas.microsoft.com/office/powerpoint/2010/main" val="469555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idx="4294967295"/>
          </p:nvPr>
        </p:nvSpPr>
        <p:spPr/>
        <p:txBody>
          <a:bodyPr/>
          <a:lstStyle/>
          <a:p>
            <a:r>
              <a:rPr lang="en-US" sz="3600" b="1" dirty="0">
                <a:latin typeface="Book Antiqua" pitchFamily="18" charset="0"/>
              </a:rPr>
              <a:t>My Proposal – 8 - Return</a:t>
            </a:r>
          </a:p>
        </p:txBody>
      </p:sp>
      <p:sp>
        <p:nvSpPr>
          <p:cNvPr id="88066" name="Rectangle 3"/>
          <p:cNvSpPr>
            <a:spLocks noGrp="1"/>
          </p:cNvSpPr>
          <p:nvPr>
            <p:ph type="body" idx="4294967295"/>
          </p:nvPr>
        </p:nvSpPr>
        <p:spPr/>
        <p:txBody>
          <a:bodyPr/>
          <a:lstStyle/>
          <a:p>
            <a:pPr>
              <a:buFont typeface="Arial" charset="0"/>
              <a:buNone/>
              <a:defRPr/>
            </a:pPr>
            <a:r>
              <a:rPr lang="en-US" dirty="0">
                <a:latin typeface="Book Antiqua" pitchFamily="18" charset="0"/>
              </a:rPr>
              <a:t>    </a:t>
            </a:r>
            <a:r>
              <a:rPr lang="en-US" sz="2800" dirty="0" err="1">
                <a:latin typeface="Book Antiqua" pitchFamily="18" charset="0"/>
              </a:rPr>
              <a:t>Assessee</a:t>
            </a:r>
            <a:r>
              <a:rPr lang="en-US" sz="2800" dirty="0">
                <a:latin typeface="Book Antiqua" pitchFamily="18" charset="0"/>
              </a:rPr>
              <a:t> to file annual return declaring-</a:t>
            </a:r>
          </a:p>
          <a:p>
            <a:pPr marL="571500" indent="-571500">
              <a:buFont typeface="+mj-lt"/>
              <a:buAutoNum type="romanLcPeriod"/>
              <a:defRPr/>
            </a:pPr>
            <a:r>
              <a:rPr lang="en-US" sz="2800" dirty="0">
                <a:latin typeface="Book Antiqua" pitchFamily="18" charset="0"/>
              </a:rPr>
              <a:t>Revenue</a:t>
            </a:r>
            <a:r>
              <a:rPr lang="en-US" sz="2800" b="1" dirty="0">
                <a:latin typeface="Book Antiqua" pitchFamily="18" charset="0"/>
              </a:rPr>
              <a:t> received</a:t>
            </a:r>
            <a:r>
              <a:rPr lang="en-US" sz="2800" dirty="0">
                <a:latin typeface="Book Antiqua" pitchFamily="18" charset="0"/>
              </a:rPr>
              <a:t> from India;</a:t>
            </a:r>
          </a:p>
          <a:p>
            <a:pPr marL="571500" indent="-571500">
              <a:buFont typeface="+mj-lt"/>
              <a:buAutoNum type="romanLcPeriod"/>
              <a:defRPr/>
            </a:pPr>
            <a:r>
              <a:rPr lang="en-US" sz="2800" dirty="0">
                <a:latin typeface="Book Antiqua" pitchFamily="18" charset="0"/>
              </a:rPr>
              <a:t>TDS;</a:t>
            </a:r>
          </a:p>
          <a:p>
            <a:pPr marL="571500" indent="-571500" algn="just">
              <a:buFont typeface="+mj-lt"/>
              <a:buAutoNum type="romanLcPeriod"/>
              <a:defRPr/>
            </a:pPr>
            <a:r>
              <a:rPr lang="en-US" sz="2800" dirty="0">
                <a:latin typeface="Book Antiqua" pitchFamily="18" charset="0"/>
              </a:rPr>
              <a:t>Balance tax payable &amp; paid by </a:t>
            </a:r>
            <a:r>
              <a:rPr lang="en-US" sz="2800" dirty="0" err="1">
                <a:latin typeface="Book Antiqua" pitchFamily="18" charset="0"/>
              </a:rPr>
              <a:t>assessee</a:t>
            </a:r>
            <a:r>
              <a:rPr lang="en-US" sz="2800" dirty="0">
                <a:latin typeface="Book Antiqua" pitchFamily="18" charset="0"/>
              </a:rPr>
              <a:t> on self- assessment.</a:t>
            </a:r>
          </a:p>
          <a:p>
            <a:pPr>
              <a:buFont typeface="Arial" charset="0"/>
              <a:buNone/>
              <a:defRPr/>
            </a:pPr>
            <a:r>
              <a:rPr lang="en-US" sz="2800" dirty="0">
                <a:latin typeface="Book Antiqua" pitchFamily="18" charset="0"/>
              </a:rPr>
              <a:t>Note:</a:t>
            </a:r>
          </a:p>
          <a:p>
            <a:pPr algn="just">
              <a:buFont typeface="Arial" charset="0"/>
              <a:buNone/>
              <a:defRPr/>
            </a:pPr>
            <a:r>
              <a:rPr lang="en-US" sz="2800" dirty="0">
                <a:latin typeface="Book Antiqua" pitchFamily="18" charset="0"/>
              </a:rPr>
              <a:t>	“Receipt” simplifies compliance by tax payer &amp; administration by tax officer.</a:t>
            </a:r>
          </a:p>
        </p:txBody>
      </p:sp>
      <p:sp>
        <p:nvSpPr>
          <p:cNvPr id="92163"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I.4.8</a:t>
            </a:r>
          </a:p>
        </p:txBody>
      </p:sp>
    </p:spTree>
    <p:extLst>
      <p:ext uri="{BB962C8B-B14F-4D97-AF65-F5344CB8AC3E}">
        <p14:creationId xmlns:p14="http://schemas.microsoft.com/office/powerpoint/2010/main" val="1774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Content Placeholder 1"/>
          <p:cNvSpPr>
            <a:spLocks noGrp="1"/>
          </p:cNvSpPr>
          <p:nvPr>
            <p:ph idx="1"/>
          </p:nvPr>
        </p:nvSpPr>
        <p:spPr/>
        <p:txBody>
          <a:bodyPr/>
          <a:lstStyle/>
          <a:p>
            <a:r>
              <a:rPr lang="en-US" sz="2800" dirty="0" smtClean="0">
                <a:latin typeface="Book Antiqua" pitchFamily="18" charset="0"/>
              </a:rPr>
              <a:t>Taxing a Non – Resident’s Income. </a:t>
            </a:r>
          </a:p>
          <a:p>
            <a:r>
              <a:rPr lang="en-US" sz="2800" dirty="0" smtClean="0">
                <a:latin typeface="Book Antiqua" pitchFamily="18" charset="0"/>
              </a:rPr>
              <a:t>Cross Border Taxation.</a:t>
            </a:r>
          </a:p>
          <a:p>
            <a:r>
              <a:rPr lang="en-US" sz="2800" dirty="0" smtClean="0">
                <a:latin typeface="Book Antiqua" pitchFamily="18" charset="0"/>
              </a:rPr>
              <a:t>International Tax.</a:t>
            </a:r>
          </a:p>
          <a:p>
            <a:r>
              <a:rPr lang="en-US" sz="2800" dirty="0" smtClean="0">
                <a:latin typeface="Book Antiqua" pitchFamily="18" charset="0"/>
              </a:rPr>
              <a:t>When a person resident in COR earns income from some other country – COS / COM / COP; and both countries want to tax that income, it is called International Taxation.</a:t>
            </a:r>
          </a:p>
          <a:p>
            <a:endParaRPr lang="en-US" dirty="0" smtClean="0"/>
          </a:p>
        </p:txBody>
      </p:sp>
      <p:sp>
        <p:nvSpPr>
          <p:cNvPr id="173058" name="Title 2"/>
          <p:cNvSpPr>
            <a:spLocks noGrp="1"/>
          </p:cNvSpPr>
          <p:nvPr>
            <p:ph type="title"/>
          </p:nvPr>
        </p:nvSpPr>
        <p:spPr/>
        <p:txBody>
          <a:bodyPr/>
          <a:lstStyle/>
          <a:p>
            <a:r>
              <a:rPr lang="en-US" b="1" dirty="0" smtClean="0">
                <a:latin typeface="Book Antiqua" pitchFamily="18" charset="0"/>
              </a:rPr>
              <a:t>PREFACE</a:t>
            </a:r>
            <a:endParaRPr lang="en-US" dirty="0" smtClean="0"/>
          </a:p>
        </p:txBody>
      </p:sp>
      <p:sp>
        <p:nvSpPr>
          <p:cNvPr id="4" name="Footer Placeholder 3">
            <a:extLst>
              <a:ext uri="{FF2B5EF4-FFF2-40B4-BE49-F238E27FC236}"/>
            </a:extLst>
          </p:cNvPr>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848600" y="236538"/>
            <a:ext cx="106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I.1.7</a:t>
            </a:r>
          </a:p>
        </p:txBody>
      </p:sp>
    </p:spTree>
    <p:extLst>
      <p:ext uri="{BB962C8B-B14F-4D97-AF65-F5344CB8AC3E}">
        <p14:creationId xmlns:p14="http://schemas.microsoft.com/office/powerpoint/2010/main" val="11105007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p:txBody>
          <a:bodyPr/>
          <a:lstStyle/>
          <a:p>
            <a:r>
              <a:rPr lang="en-US" sz="3600" b="1" dirty="0">
                <a:latin typeface="Book Antiqua" pitchFamily="18" charset="0"/>
              </a:rPr>
              <a:t>My Proposal – 9 – Advance Tax</a:t>
            </a:r>
          </a:p>
        </p:txBody>
      </p:sp>
      <p:sp>
        <p:nvSpPr>
          <p:cNvPr id="93186" name="Rectangle 3"/>
          <p:cNvSpPr>
            <a:spLocks noGrp="1"/>
          </p:cNvSpPr>
          <p:nvPr>
            <p:ph type="body" idx="4294967295"/>
          </p:nvPr>
        </p:nvSpPr>
        <p:spPr>
          <a:xfrm>
            <a:off x="381000" y="1524000"/>
            <a:ext cx="8229600" cy="4525963"/>
          </a:xfrm>
        </p:spPr>
        <p:txBody>
          <a:bodyPr/>
          <a:lstStyle/>
          <a:p>
            <a:pPr marL="609600" indent="-609600" algn="just">
              <a:buFont typeface="Arial" charset="0"/>
              <a:buNone/>
            </a:pPr>
            <a:r>
              <a:rPr lang="en-US" sz="2800" dirty="0">
                <a:latin typeface="Book Antiqua" pitchFamily="18" charset="0"/>
              </a:rPr>
              <a:t>      </a:t>
            </a:r>
          </a:p>
          <a:p>
            <a:pPr marL="87313" indent="-87313" algn="just">
              <a:buFont typeface="Arial" charset="0"/>
              <a:buNone/>
            </a:pPr>
            <a:r>
              <a:rPr lang="en-US" sz="2800" dirty="0">
                <a:latin typeface="Book Antiqua" pitchFamily="18" charset="0"/>
              </a:rPr>
              <a:t> </a:t>
            </a:r>
          </a:p>
          <a:p>
            <a:pPr marL="87313" indent="-87313" algn="just">
              <a:buFont typeface="Arial" charset="0"/>
              <a:buNone/>
            </a:pPr>
            <a:r>
              <a:rPr lang="en-US" sz="2800" dirty="0">
                <a:latin typeface="Book Antiqua" pitchFamily="18" charset="0"/>
              </a:rPr>
              <a:t>Companies having annual Indian receipt of more than Rs.100 crores - liable to pay advance tax Quarterly like other corporate assessees.</a:t>
            </a:r>
          </a:p>
        </p:txBody>
      </p:sp>
      <p:sp>
        <p:nvSpPr>
          <p:cNvPr id="2" name="Footer Placeholder 1"/>
          <p:cNvSpPr>
            <a:spLocks noGrp="1"/>
          </p:cNvSpPr>
          <p:nvPr>
            <p:ph type="ftr" sz="quarter" idx="11"/>
          </p:nvPr>
        </p:nvSpPr>
        <p:spPr/>
        <p:txBody>
          <a:bodyPr/>
          <a:lstStyle/>
          <a:p>
            <a:pPr>
              <a:defRPr/>
            </a:pPr>
            <a:r>
              <a:rPr lang="en-US"/>
              <a:t>Digital Taxation                                                       Rashmin Sanghvi </a:t>
            </a:r>
            <a:endParaRPr lang="en-US" dirty="0"/>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I.4.9</a:t>
            </a:r>
          </a:p>
        </p:txBody>
      </p:sp>
    </p:spTree>
    <p:extLst>
      <p:ext uri="{BB962C8B-B14F-4D97-AF65-F5344CB8AC3E}">
        <p14:creationId xmlns:p14="http://schemas.microsoft.com/office/powerpoint/2010/main" val="514572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a:xfrm>
            <a:off x="381000" y="304800"/>
            <a:ext cx="8305800" cy="1143000"/>
          </a:xfrm>
        </p:spPr>
        <p:txBody>
          <a:bodyPr/>
          <a:lstStyle/>
          <a:p>
            <a:r>
              <a:rPr lang="en-US" sz="3600" b="1">
                <a:latin typeface="Book Antiqua" pitchFamily="18" charset="0"/>
              </a:rPr>
              <a:t>My Proposal – 10 </a:t>
            </a:r>
            <a:br>
              <a:rPr lang="en-US" sz="3600" b="1">
                <a:latin typeface="Book Antiqua" pitchFamily="18" charset="0"/>
              </a:rPr>
            </a:br>
            <a:r>
              <a:rPr lang="en-US" sz="3600" b="1">
                <a:latin typeface="Book Antiqua" pitchFamily="18" charset="0"/>
              </a:rPr>
              <a:t>Verification System</a:t>
            </a:r>
          </a:p>
        </p:txBody>
      </p:sp>
      <p:sp>
        <p:nvSpPr>
          <p:cNvPr id="94210"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94212" name="Rectangle 6"/>
          <p:cNvSpPr>
            <a:spLocks noChangeArrowheads="1"/>
          </p:cNvSpPr>
          <p:nvPr/>
        </p:nvSpPr>
        <p:spPr bwMode="auto">
          <a:xfrm>
            <a:off x="2438400" y="2286000"/>
            <a:ext cx="4572000" cy="366713"/>
          </a:xfrm>
          <a:prstGeom prst="rect">
            <a:avLst/>
          </a:prstGeom>
          <a:noFill/>
          <a:ln w="9525">
            <a:noFill/>
            <a:miter lim="800000"/>
            <a:headEnd/>
            <a:tailEnd/>
          </a:ln>
        </p:spPr>
        <p:txBody>
          <a:bodyPr>
            <a:spAutoFit/>
          </a:bodyPr>
          <a:lstStyle/>
          <a:p>
            <a:endParaRPr lang="en-US"/>
          </a:p>
        </p:txBody>
      </p:sp>
      <p:sp>
        <p:nvSpPr>
          <p:cNvPr id="94213" name="Rectangle 7"/>
          <p:cNvSpPr>
            <a:spLocks noGrp="1"/>
          </p:cNvSpPr>
          <p:nvPr>
            <p:ph type="body" idx="4294967295"/>
          </p:nvPr>
        </p:nvSpPr>
        <p:spPr/>
        <p:txBody>
          <a:bodyPr/>
          <a:lstStyle/>
          <a:p>
            <a:pPr algn="just">
              <a:buFont typeface="Arial" charset="0"/>
              <a:buNone/>
            </a:pPr>
            <a:r>
              <a:rPr lang="en-US" sz="2800" b="1" dirty="0">
                <a:latin typeface="Book Antiqua" pitchFamily="18" charset="0"/>
              </a:rPr>
              <a:t>    Computation of profit </a:t>
            </a:r>
            <a:r>
              <a:rPr lang="en-US" sz="2800" dirty="0">
                <a:latin typeface="Book Antiqua" pitchFamily="18" charset="0"/>
              </a:rPr>
              <a:t>is not necessary. </a:t>
            </a:r>
            <a:r>
              <a:rPr lang="en-US" sz="2800" b="1" dirty="0">
                <a:latin typeface="Book Antiqua" pitchFamily="18" charset="0"/>
              </a:rPr>
              <a:t>No </a:t>
            </a:r>
            <a:r>
              <a:rPr lang="en-US" sz="2800" b="1" dirty="0" err="1">
                <a:latin typeface="Book Antiqua" pitchFamily="18" charset="0"/>
              </a:rPr>
              <a:t>Categorisation</a:t>
            </a:r>
            <a:r>
              <a:rPr lang="en-US" sz="2800" b="1" dirty="0">
                <a:latin typeface="Book Antiqua" pitchFamily="18" charset="0"/>
              </a:rPr>
              <a:t> </a:t>
            </a:r>
            <a:r>
              <a:rPr lang="en-US" sz="2800" dirty="0">
                <a:latin typeface="Book Antiqua" pitchFamily="18" charset="0"/>
              </a:rPr>
              <a:t>of income . No CBCR. No need for data from other countries. </a:t>
            </a:r>
          </a:p>
          <a:p>
            <a:pPr algn="just">
              <a:buFont typeface="Arial" charset="0"/>
              <a:buNone/>
            </a:pPr>
            <a:endParaRPr lang="en-US" sz="2000" dirty="0">
              <a:latin typeface="Book Antiqua" pitchFamily="18" charset="0"/>
            </a:endParaRPr>
          </a:p>
          <a:p>
            <a:pPr algn="just">
              <a:buFont typeface="Arial" charset="0"/>
              <a:buNone/>
            </a:pPr>
            <a:r>
              <a:rPr lang="en-US" sz="2800" dirty="0">
                <a:latin typeface="Book Antiqua" pitchFamily="18" charset="0"/>
              </a:rPr>
              <a:t>    </a:t>
            </a:r>
            <a:r>
              <a:rPr lang="en-US" sz="2800" dirty="0" err="1">
                <a:latin typeface="Book Antiqua" pitchFamily="18" charset="0"/>
              </a:rPr>
              <a:t>Assessees</a:t>
            </a:r>
            <a:r>
              <a:rPr lang="en-US" sz="2800" dirty="0">
                <a:latin typeface="Book Antiqua" pitchFamily="18" charset="0"/>
              </a:rPr>
              <a:t> to specify banks and credit card companies within India through which revenue will be received.</a:t>
            </a:r>
          </a:p>
          <a:p>
            <a:pPr algn="just">
              <a:buFont typeface="Arial" charset="0"/>
              <a:buNone/>
            </a:pPr>
            <a:endParaRPr lang="en-US" sz="2400" dirty="0">
              <a:latin typeface="Book Antiqua" pitchFamily="18" charset="0"/>
            </a:endParaRPr>
          </a:p>
          <a:p>
            <a:pPr algn="just">
              <a:buFont typeface="Arial" charset="0"/>
              <a:buNone/>
            </a:pPr>
            <a:r>
              <a:rPr lang="en-US" sz="2800" dirty="0">
                <a:latin typeface="Book Antiqua" pitchFamily="18" charset="0"/>
              </a:rPr>
              <a:t>	Their websites will declare these banks &amp; credit cards.</a:t>
            </a:r>
          </a:p>
          <a:p>
            <a:pPr>
              <a:buFont typeface="Arial" charset="0"/>
              <a:buNone/>
            </a:pPr>
            <a:endParaRPr lang="en-US" sz="2800" dirty="0">
              <a:latin typeface="Book Antiqua" pitchFamily="18" charset="0"/>
            </a:endParaRPr>
          </a:p>
        </p:txBody>
      </p:sp>
      <p:sp>
        <p:nvSpPr>
          <p:cNvPr id="8" name="Rectangle 7"/>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I.4.10</a:t>
            </a:r>
          </a:p>
        </p:txBody>
      </p:sp>
    </p:spTree>
    <p:extLst>
      <p:ext uri="{BB962C8B-B14F-4D97-AF65-F5344CB8AC3E}">
        <p14:creationId xmlns:p14="http://schemas.microsoft.com/office/powerpoint/2010/main" val="3757887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a:xfrm>
            <a:off x="381000" y="274638"/>
            <a:ext cx="8305800" cy="1143000"/>
          </a:xfrm>
        </p:spPr>
        <p:txBody>
          <a:bodyPr/>
          <a:lstStyle/>
          <a:p>
            <a:r>
              <a:rPr lang="en-US" sz="3600" b="1">
                <a:latin typeface="Book Antiqua" pitchFamily="18" charset="0"/>
              </a:rPr>
              <a:t>My Proposal – 11</a:t>
            </a:r>
            <a:br>
              <a:rPr lang="en-US" sz="3600" b="1">
                <a:latin typeface="Book Antiqua" pitchFamily="18" charset="0"/>
              </a:rPr>
            </a:br>
            <a:r>
              <a:rPr lang="en-US" sz="3600" b="1">
                <a:latin typeface="Book Antiqua" pitchFamily="18" charset="0"/>
              </a:rPr>
              <a:t> Verification System</a:t>
            </a:r>
          </a:p>
        </p:txBody>
      </p:sp>
      <p:sp>
        <p:nvSpPr>
          <p:cNvPr id="95234" name="Rectangle 3"/>
          <p:cNvSpPr>
            <a:spLocks noGrp="1"/>
          </p:cNvSpPr>
          <p:nvPr>
            <p:ph type="body" idx="4294967295"/>
          </p:nvPr>
        </p:nvSpPr>
        <p:spPr>
          <a:xfrm>
            <a:off x="457200" y="1752600"/>
            <a:ext cx="8229600" cy="4373563"/>
          </a:xfrm>
        </p:spPr>
        <p:txBody>
          <a:bodyPr/>
          <a:lstStyle/>
          <a:p>
            <a:pPr marL="660400" indent="-660400" algn="just">
              <a:lnSpc>
                <a:spcPct val="90000"/>
              </a:lnSpc>
              <a:buFont typeface="Arial" charset="0"/>
              <a:buNone/>
            </a:pPr>
            <a:r>
              <a:rPr lang="en-US" sz="2800" dirty="0">
                <a:latin typeface="Book Antiqua" pitchFamily="18" charset="0"/>
              </a:rPr>
              <a:t>	No direct Foreign payments to be allowed. Bank &amp; credit card companies to file return with IT Department for payment to:</a:t>
            </a:r>
          </a:p>
          <a:p>
            <a:pPr marL="660400" indent="-660400">
              <a:lnSpc>
                <a:spcPct val="90000"/>
              </a:lnSpc>
              <a:buFont typeface="Arial" charset="0"/>
              <a:buNone/>
            </a:pPr>
            <a:endParaRPr lang="en-US" sz="2800" dirty="0">
              <a:latin typeface="Book Antiqua" pitchFamily="18" charset="0"/>
            </a:endParaRPr>
          </a:p>
          <a:p>
            <a:pPr marL="660400" indent="-660400" algn="just">
              <a:lnSpc>
                <a:spcPct val="90000"/>
              </a:lnSpc>
              <a:buFont typeface="Calibri" pitchFamily="34" charset="0"/>
              <a:buAutoNum type="romanLcPeriod"/>
            </a:pPr>
            <a:r>
              <a:rPr lang="en-US" sz="2800" dirty="0">
                <a:latin typeface="Book Antiqua" pitchFamily="18" charset="0"/>
              </a:rPr>
              <a:t>NR Companies with turnover &gt; 100 crore – Monthly Report.</a:t>
            </a:r>
          </a:p>
          <a:p>
            <a:pPr marL="660400" indent="-660400">
              <a:lnSpc>
                <a:spcPct val="90000"/>
              </a:lnSpc>
              <a:buFont typeface="Calibri" pitchFamily="34" charset="0"/>
              <a:buAutoNum type="romanLcPeriod"/>
            </a:pPr>
            <a:endParaRPr lang="en-US" sz="2800" dirty="0">
              <a:latin typeface="Book Antiqua" pitchFamily="18" charset="0"/>
            </a:endParaRPr>
          </a:p>
          <a:p>
            <a:pPr marL="660400" indent="-660400" algn="just">
              <a:lnSpc>
                <a:spcPct val="90000"/>
              </a:lnSpc>
              <a:buFont typeface="Calibri" pitchFamily="34" charset="0"/>
              <a:buAutoNum type="romanLcPeriod"/>
            </a:pPr>
            <a:r>
              <a:rPr lang="en-US" sz="2800" dirty="0">
                <a:latin typeface="Book Antiqua" pitchFamily="18" charset="0"/>
              </a:rPr>
              <a:t>NR companies with turnover &gt;1 crore &amp; &lt; 100 Crores - Quarterly Report.</a:t>
            </a:r>
          </a:p>
        </p:txBody>
      </p:sp>
      <p:sp>
        <p:nvSpPr>
          <p:cNvPr id="95235"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I.4.11</a:t>
            </a:r>
          </a:p>
        </p:txBody>
      </p:sp>
    </p:spTree>
    <p:extLst>
      <p:ext uri="{BB962C8B-B14F-4D97-AF65-F5344CB8AC3E}">
        <p14:creationId xmlns:p14="http://schemas.microsoft.com/office/powerpoint/2010/main" val="11406902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idx="4294967295"/>
          </p:nvPr>
        </p:nvSpPr>
        <p:spPr/>
        <p:txBody>
          <a:bodyPr/>
          <a:lstStyle/>
          <a:p>
            <a:r>
              <a:rPr lang="en-US" sz="3600" b="1">
                <a:latin typeface="Book Antiqua" pitchFamily="18" charset="0"/>
              </a:rPr>
              <a:t>My Proposal – 12 </a:t>
            </a:r>
            <a:br>
              <a:rPr lang="en-US" sz="3600" b="1">
                <a:latin typeface="Book Antiqua" pitchFamily="18" charset="0"/>
              </a:rPr>
            </a:br>
            <a:r>
              <a:rPr lang="en-US" sz="3600" b="1">
                <a:latin typeface="Book Antiqua" pitchFamily="18" charset="0"/>
              </a:rPr>
              <a:t>Verification System</a:t>
            </a:r>
          </a:p>
        </p:txBody>
      </p:sp>
      <p:sp>
        <p:nvSpPr>
          <p:cNvPr id="96258" name="Rectangle 3"/>
          <p:cNvSpPr>
            <a:spLocks noGrp="1"/>
          </p:cNvSpPr>
          <p:nvPr>
            <p:ph type="body" idx="4294967295"/>
          </p:nvPr>
        </p:nvSpPr>
        <p:spPr>
          <a:xfrm>
            <a:off x="228600" y="2667000"/>
            <a:ext cx="8458200" cy="3459163"/>
          </a:xfrm>
        </p:spPr>
        <p:txBody>
          <a:bodyPr/>
          <a:lstStyle/>
          <a:p>
            <a:pPr algn="just">
              <a:buFont typeface="Arial" charset="0"/>
              <a:buNone/>
            </a:pPr>
            <a:r>
              <a:rPr lang="en-US" sz="2800" dirty="0">
                <a:latin typeface="Book Antiqua" pitchFamily="18" charset="0"/>
              </a:rPr>
              <a:t>	Company in its IT Return to reconcile Banks’  reports with its own return &amp; TDS + Self Assessment payments.</a:t>
            </a:r>
          </a:p>
        </p:txBody>
      </p:sp>
      <p:sp>
        <p:nvSpPr>
          <p:cNvPr id="96259"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I.4.12</a:t>
            </a:r>
          </a:p>
        </p:txBody>
      </p:sp>
    </p:spTree>
    <p:extLst>
      <p:ext uri="{BB962C8B-B14F-4D97-AF65-F5344CB8AC3E}">
        <p14:creationId xmlns:p14="http://schemas.microsoft.com/office/powerpoint/2010/main" val="3581218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idx="4294967295"/>
          </p:nvPr>
        </p:nvSpPr>
        <p:spPr/>
        <p:txBody>
          <a:bodyPr/>
          <a:lstStyle/>
          <a:p>
            <a:r>
              <a:rPr lang="en-US" sz="3600" b="1">
                <a:latin typeface="Book Antiqua" pitchFamily="18" charset="0"/>
              </a:rPr>
              <a:t>My Proposal – 13 </a:t>
            </a:r>
            <a:br>
              <a:rPr lang="en-US" sz="3600" b="1">
                <a:latin typeface="Book Antiqua" pitchFamily="18" charset="0"/>
              </a:rPr>
            </a:br>
            <a:r>
              <a:rPr lang="en-US" sz="3600" b="1">
                <a:latin typeface="Book Antiqua" pitchFamily="18" charset="0"/>
              </a:rPr>
              <a:t> Assessment</a:t>
            </a:r>
          </a:p>
        </p:txBody>
      </p:sp>
      <p:sp>
        <p:nvSpPr>
          <p:cNvPr id="97282" name="Rectangle 3"/>
          <p:cNvSpPr>
            <a:spLocks noGrp="1"/>
          </p:cNvSpPr>
          <p:nvPr>
            <p:ph type="body" idx="4294967295"/>
          </p:nvPr>
        </p:nvSpPr>
        <p:spPr/>
        <p:txBody>
          <a:bodyPr/>
          <a:lstStyle/>
          <a:p>
            <a:pPr>
              <a:buFont typeface="Arial" charset="0"/>
              <a:buNone/>
            </a:pPr>
            <a:r>
              <a:rPr lang="en-US"/>
              <a:t>     </a:t>
            </a:r>
            <a:endParaRPr lang="en-US" sz="2800">
              <a:latin typeface="Book Antiqua" pitchFamily="18" charset="0"/>
            </a:endParaRPr>
          </a:p>
          <a:p>
            <a:pPr algn="just">
              <a:buFont typeface="Arial" charset="0"/>
              <a:buNone/>
            </a:pPr>
            <a:r>
              <a:rPr lang="en-US" sz="2800">
                <a:latin typeface="Book Antiqua" pitchFamily="18" charset="0"/>
              </a:rPr>
              <a:t>	Assessing officer has to simply verify Foreign remittance &amp; total tax received.</a:t>
            </a:r>
          </a:p>
          <a:p>
            <a:pPr>
              <a:buFont typeface="Arial" charset="0"/>
              <a:buNone/>
            </a:pPr>
            <a:endParaRPr lang="en-US" sz="2800">
              <a:latin typeface="Book Antiqua" pitchFamily="18" charset="0"/>
            </a:endParaRPr>
          </a:p>
          <a:p>
            <a:pPr>
              <a:buFont typeface="Arial" charset="0"/>
              <a:buNone/>
            </a:pPr>
            <a:r>
              <a:rPr lang="en-US" sz="2800">
                <a:latin typeface="Book Antiqua" pitchFamily="18" charset="0"/>
              </a:rPr>
              <a:t>	Return filing &amp; assessment can be completed Online.</a:t>
            </a:r>
          </a:p>
          <a:p>
            <a:pPr>
              <a:buFont typeface="Arial" charset="0"/>
              <a:buNone/>
            </a:pPr>
            <a:r>
              <a:rPr lang="en-US" sz="2800">
                <a:latin typeface="Book Antiqua" pitchFamily="18" charset="0"/>
              </a:rPr>
              <a:t>	Assessment will not require audit of books of accounts but may need expertise in internet transactions.</a:t>
            </a:r>
          </a:p>
        </p:txBody>
      </p:sp>
      <p:sp>
        <p:nvSpPr>
          <p:cNvPr id="97283" name="Footer Placeholder 3"/>
          <p:cNvSpPr txBox="1">
            <a:spLocks noGrp="1"/>
          </p:cNvSpPr>
          <p:nvPr/>
        </p:nvSpPr>
        <p:spPr bwMode="auto">
          <a:xfrm>
            <a:off x="381000" y="624840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I.4.13</a:t>
            </a:r>
          </a:p>
        </p:txBody>
      </p:sp>
    </p:spTree>
    <p:extLst>
      <p:ext uri="{BB962C8B-B14F-4D97-AF65-F5344CB8AC3E}">
        <p14:creationId xmlns:p14="http://schemas.microsoft.com/office/powerpoint/2010/main" val="2603394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lvl="4" indent="-514350" algn="just">
              <a:buNone/>
              <a:defRPr/>
            </a:pPr>
            <a:r>
              <a:rPr lang="en-US" sz="2800" dirty="0">
                <a:latin typeface="Book Antiqua" panose="02040602050305030304" pitchFamily="18" charset="0"/>
              </a:rPr>
              <a:t>1.  If ultimately the Digital Income – tax will be a flat rate  on Gross import cost ;  </a:t>
            </a:r>
          </a:p>
          <a:p>
            <a:pPr marL="514350" indent="-457200" algn="just">
              <a:buFont typeface="Arial" panose="020B0604020202020204" pitchFamily="34" charset="0"/>
              <a:buChar char="•"/>
              <a:defRPr/>
            </a:pPr>
            <a:r>
              <a:rPr lang="en-US" sz="2800" dirty="0">
                <a:latin typeface="Book Antiqua" panose="02040602050305030304" pitchFamily="18" charset="0"/>
              </a:rPr>
              <a:t>Why not increase the Customs Duties by</a:t>
            </a:r>
          </a:p>
          <a:p>
            <a:pPr marL="514350" indent="-457200" algn="just">
              <a:buFont typeface="Arial" panose="020B0604020202020204" pitchFamily="34" charset="0"/>
              <a:buChar char="•"/>
              <a:defRPr/>
            </a:pPr>
            <a:r>
              <a:rPr lang="en-US" sz="2800" dirty="0">
                <a:latin typeface="Book Antiqua" panose="02040602050305030304" pitchFamily="18" charset="0"/>
              </a:rPr>
              <a:t>Necessary percentage ?</a:t>
            </a:r>
          </a:p>
          <a:p>
            <a:pPr marL="514350" indent="-457200" algn="just">
              <a:buFont typeface="Arial" panose="020B0604020202020204" pitchFamily="34" charset="0"/>
              <a:buChar char="•"/>
              <a:defRPr/>
            </a:pPr>
            <a:r>
              <a:rPr lang="en-US" sz="2800" dirty="0">
                <a:latin typeface="Book Antiqua" panose="02040602050305030304" pitchFamily="18" charset="0"/>
              </a:rPr>
              <a:t>It will simplify matters.</a:t>
            </a:r>
          </a:p>
          <a:p>
            <a:pPr marL="87313" indent="-30163" algn="just">
              <a:buFont typeface="Arial" charset="0"/>
              <a:buNone/>
              <a:defRPr/>
            </a:pPr>
            <a:r>
              <a:rPr lang="en-US" sz="2800" dirty="0">
                <a:latin typeface="Book Antiqua" panose="02040602050305030304" pitchFamily="18" charset="0"/>
              </a:rPr>
              <a:t>2.</a:t>
            </a:r>
            <a:r>
              <a:rPr lang="en-US" dirty="0">
                <a:latin typeface="Book Antiqua" pitchFamily="18" charset="0"/>
              </a:rPr>
              <a:t> Income – tax is borne by the </a:t>
            </a:r>
            <a:r>
              <a:rPr lang="en-US" sz="2800" dirty="0">
                <a:latin typeface="Book Antiqua" pitchFamily="18" charset="0"/>
              </a:rPr>
              <a:t>Country of  Exports.	 </a:t>
            </a:r>
          </a:p>
          <a:p>
            <a:pPr>
              <a:buFont typeface="Arial" panose="020B0604020202020204" pitchFamily="34" charset="0"/>
              <a:buChar char="•"/>
            </a:pPr>
            <a:r>
              <a:rPr lang="en-US" sz="2800" dirty="0">
                <a:latin typeface="Book Antiqua" pitchFamily="18" charset="0"/>
              </a:rPr>
              <a:t>Customs duty is borne by the Country of Imports.</a:t>
            </a:r>
            <a:endParaRPr lang="en-US" dirty="0"/>
          </a:p>
          <a:p>
            <a:pPr marL="87313" indent="-30163">
              <a:buFont typeface="Arial" charset="0"/>
              <a:buNone/>
              <a:defRPr/>
            </a:pPr>
            <a:r>
              <a:rPr lang="en-US" sz="2800" dirty="0">
                <a:latin typeface="Book Antiqua" panose="02040602050305030304" pitchFamily="18" charset="0"/>
              </a:rPr>
              <a:t>		</a:t>
            </a:r>
          </a:p>
          <a:p>
            <a:pPr marL="87313" indent="-30163">
              <a:buFont typeface="Arial" charset="0"/>
              <a:buNone/>
              <a:defRPr/>
            </a:pPr>
            <a:r>
              <a:rPr lang="en-US" sz="2800" dirty="0">
                <a:latin typeface="Book Antiqua" panose="02040602050305030304" pitchFamily="18" charset="0"/>
              </a:rPr>
              <a:t>			</a:t>
            </a:r>
          </a:p>
          <a:p>
            <a:pPr>
              <a:defRPr/>
            </a:pPr>
            <a:endParaRPr lang="en-US" dirty="0"/>
          </a:p>
        </p:txBody>
      </p:sp>
      <p:sp>
        <p:nvSpPr>
          <p:cNvPr id="141314" name="Title 2"/>
          <p:cNvSpPr>
            <a:spLocks noGrp="1"/>
          </p:cNvSpPr>
          <p:nvPr>
            <p:ph type="title"/>
          </p:nvPr>
        </p:nvSpPr>
        <p:spPr/>
        <p:txBody>
          <a:bodyPr/>
          <a:lstStyle/>
          <a:p>
            <a:r>
              <a:rPr lang="en-US" sz="3600" b="1" dirty="0">
                <a:latin typeface="Book Antiqua" pitchFamily="18" charset="0"/>
              </a:rPr>
              <a:t>My proposals - 14</a:t>
            </a:r>
            <a:br>
              <a:rPr lang="en-US" sz="3600" b="1" dirty="0">
                <a:latin typeface="Book Antiqua" pitchFamily="18" charset="0"/>
              </a:rPr>
            </a:br>
            <a:r>
              <a:rPr lang="en-US" sz="3600" b="1" dirty="0">
                <a:latin typeface="Book Antiqua" pitchFamily="18" charset="0"/>
              </a:rPr>
              <a:t>Income-tax Vs. Customs Duty</a:t>
            </a:r>
            <a:endParaRPr lang="en-US" sz="3600" dirty="0"/>
          </a:p>
        </p:txBody>
      </p:sp>
      <p:sp>
        <p:nvSpPr>
          <p:cNvPr id="4" name="Footer Placeholder 3"/>
          <p:cNvSpPr>
            <a:spLocks noGrp="1"/>
          </p:cNvSpPr>
          <p:nvPr>
            <p:ph type="ftr" sz="quarter" idx="11"/>
          </p:nvPr>
        </p:nvSpPr>
        <p:spPr/>
        <p:txBody>
          <a:bodyPr/>
          <a:lstStyle/>
          <a:p>
            <a:pPr>
              <a:defRPr/>
            </a:pPr>
            <a:r>
              <a:rPr lang="en-US"/>
              <a:t>Digital Taxation                                                       Rashmin Sanghvi </a:t>
            </a:r>
            <a:endParaRPr lang="en-US" dirty="0"/>
          </a:p>
        </p:txBody>
      </p:sp>
      <p:sp>
        <p:nvSpPr>
          <p:cNvPr id="6" name="Rectangle 5"/>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I.4.14</a:t>
            </a:r>
          </a:p>
        </p:txBody>
      </p:sp>
    </p:spTree>
    <p:extLst>
      <p:ext uri="{BB962C8B-B14F-4D97-AF65-F5344CB8AC3E}">
        <p14:creationId xmlns:p14="http://schemas.microsoft.com/office/powerpoint/2010/main" val="3200719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p:cNvSpPr>
          <p:nvPr>
            <p:ph type="title"/>
          </p:nvPr>
        </p:nvSpPr>
        <p:spPr>
          <a:xfrm>
            <a:off x="457200" y="274638"/>
            <a:ext cx="8229600" cy="1401762"/>
          </a:xfrm>
        </p:spPr>
        <p:txBody>
          <a:bodyPr/>
          <a:lstStyle/>
          <a:p>
            <a:r>
              <a:rPr lang="en-US" sz="3600" b="1" dirty="0">
                <a:latin typeface="Book Antiqua" pitchFamily="18" charset="0"/>
              </a:rPr>
              <a:t>My proposals - 15</a:t>
            </a:r>
            <a:br>
              <a:rPr lang="en-US" sz="3600" b="1" dirty="0">
                <a:latin typeface="Book Antiqua" pitchFamily="18" charset="0"/>
              </a:rPr>
            </a:br>
            <a:r>
              <a:rPr lang="en-US" sz="3600" b="1" dirty="0">
                <a:latin typeface="Book Antiqua" pitchFamily="18" charset="0"/>
              </a:rPr>
              <a:t>Data Collection from COM </a:t>
            </a:r>
            <a:br>
              <a:rPr lang="en-US" sz="3600" b="1" dirty="0">
                <a:latin typeface="Book Antiqua" pitchFamily="18" charset="0"/>
              </a:rPr>
            </a:br>
            <a:r>
              <a:rPr lang="en-US" sz="3600" b="1" dirty="0">
                <a:latin typeface="Book Antiqua" pitchFamily="18" charset="0"/>
              </a:rPr>
              <a:t>Sales outside COM</a:t>
            </a:r>
          </a:p>
        </p:txBody>
      </p:sp>
      <p:sp>
        <p:nvSpPr>
          <p:cNvPr id="146434" name="Rectangle 3"/>
          <p:cNvSpPr>
            <a:spLocks noGrp="1"/>
          </p:cNvSpPr>
          <p:nvPr>
            <p:ph type="body" idx="1"/>
          </p:nvPr>
        </p:nvSpPr>
        <p:spPr>
          <a:xfrm>
            <a:off x="457200" y="2209800"/>
            <a:ext cx="8229600" cy="3916363"/>
          </a:xfrm>
        </p:spPr>
        <p:txBody>
          <a:bodyPr/>
          <a:lstStyle/>
          <a:p>
            <a:r>
              <a:rPr lang="en-US" sz="2800" dirty="0">
                <a:latin typeface="Book Antiqua" pitchFamily="18" charset="0"/>
              </a:rPr>
              <a:t>Pass laws that all data collected from India must be stored, processed &amp; protected in India. It is an India based asset.</a:t>
            </a:r>
          </a:p>
          <a:p>
            <a:endParaRPr lang="en-US" sz="2800" dirty="0">
              <a:latin typeface="Book Antiqua" pitchFamily="18" charset="0"/>
            </a:endParaRPr>
          </a:p>
          <a:p>
            <a:r>
              <a:rPr lang="en-US" sz="2800" dirty="0">
                <a:latin typeface="Book Antiqua" pitchFamily="18" charset="0"/>
              </a:rPr>
              <a:t>All considerations received on the lease of the data - is an income taxable in India.</a:t>
            </a:r>
          </a:p>
        </p:txBody>
      </p:sp>
      <p:sp>
        <p:nvSpPr>
          <p:cNvPr id="146435" name="Slide Number Placeholder 3"/>
          <p:cNvSpPr txBox="1">
            <a:spLocks noGrp="1"/>
          </p:cNvSpPr>
          <p:nvPr/>
        </p:nvSpPr>
        <p:spPr bwMode="auto">
          <a:xfrm>
            <a:off x="6629400" y="228600"/>
            <a:ext cx="2133600" cy="365125"/>
          </a:xfrm>
          <a:prstGeom prst="rect">
            <a:avLst/>
          </a:prstGeom>
          <a:noFill/>
          <a:ln w="9525">
            <a:noFill/>
            <a:miter lim="800000"/>
            <a:headEnd/>
            <a:tailEnd/>
          </a:ln>
        </p:spPr>
        <p:txBody>
          <a:bodyPr anchor="ctr"/>
          <a:lstStyle/>
          <a:p>
            <a:pPr algn="r"/>
            <a:r>
              <a:rPr lang="en-US" sz="2000" dirty="0">
                <a:solidFill>
                  <a:srgbClr val="898989"/>
                </a:solidFill>
                <a:latin typeface="Book Antiqua" pitchFamily="18" charset="0"/>
              </a:rPr>
              <a:t>I.4.15</a:t>
            </a:r>
          </a:p>
        </p:txBody>
      </p:sp>
      <p:sp>
        <p:nvSpPr>
          <p:cNvPr id="146436"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Tree>
    <p:extLst>
      <p:ext uri="{BB962C8B-B14F-4D97-AF65-F5344CB8AC3E}">
        <p14:creationId xmlns:p14="http://schemas.microsoft.com/office/powerpoint/2010/main" val="1423725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lgn="just">
              <a:buFont typeface="+mj-lt"/>
              <a:buAutoNum type="arabicPeriod"/>
              <a:defRPr/>
            </a:pPr>
            <a:r>
              <a:rPr lang="en-US" sz="2800" dirty="0">
                <a:latin typeface="Book Antiqua" panose="02040602050305030304" pitchFamily="18" charset="0"/>
              </a:rPr>
              <a:t>Important objection to taxation of NR’s Income based on a flat rate of tax on revenue is as under. </a:t>
            </a:r>
          </a:p>
          <a:p>
            <a:pPr marL="0" indent="0" algn="just">
              <a:buFont typeface="Arial" charset="0"/>
              <a:buNone/>
              <a:defRPr/>
            </a:pPr>
            <a:r>
              <a:rPr lang="en-US" sz="2800" dirty="0">
                <a:latin typeface="Book Antiqua" panose="02040602050305030304" pitchFamily="18" charset="0"/>
              </a:rPr>
              <a:t>     The NR may be actually making losses.</a:t>
            </a:r>
          </a:p>
          <a:p>
            <a:pPr marL="0" indent="0" algn="just">
              <a:buFont typeface="Arial" charset="0"/>
              <a:buNone/>
              <a:defRPr/>
            </a:pPr>
            <a:r>
              <a:rPr lang="en-US" sz="2800" dirty="0">
                <a:latin typeface="Book Antiqua" panose="02040602050305030304" pitchFamily="18" charset="0"/>
              </a:rPr>
              <a:t>      Income- tax is on income, not on revenue.</a:t>
            </a:r>
          </a:p>
          <a:p>
            <a:pPr marL="0" indent="0" algn="just">
              <a:buFont typeface="Arial" charset="0"/>
              <a:buNone/>
              <a:defRPr/>
            </a:pPr>
            <a:r>
              <a:rPr lang="en-US" sz="2800" dirty="0">
                <a:latin typeface="Book Antiqua" panose="02040602050305030304" pitchFamily="18" charset="0"/>
              </a:rPr>
              <a:t>Response – Consider all the difficulties in BEPS proposals Litigation. Prosecutors. We must simply tax laws.</a:t>
            </a:r>
          </a:p>
        </p:txBody>
      </p:sp>
      <p:sp>
        <p:nvSpPr>
          <p:cNvPr id="159746" name="Title 2"/>
          <p:cNvSpPr>
            <a:spLocks noGrp="1"/>
          </p:cNvSpPr>
          <p:nvPr>
            <p:ph type="title"/>
          </p:nvPr>
        </p:nvSpPr>
        <p:spPr/>
        <p:txBody>
          <a:bodyPr/>
          <a:lstStyle/>
          <a:p>
            <a:r>
              <a:rPr lang="en-US" sz="3600" b="1" dirty="0">
                <a:latin typeface="Book Antiqua" pitchFamily="18" charset="0"/>
              </a:rPr>
              <a:t>My proposal</a:t>
            </a:r>
            <a:br>
              <a:rPr lang="en-US" sz="3600" b="1" dirty="0">
                <a:latin typeface="Book Antiqua" pitchFamily="18" charset="0"/>
              </a:rPr>
            </a:br>
            <a:r>
              <a:rPr lang="en-US" sz="3600" b="1" dirty="0">
                <a:latin typeface="Book Antiqua" pitchFamily="18" charset="0"/>
              </a:rPr>
              <a:t>Objections to Flat Rates of Tax</a:t>
            </a:r>
          </a:p>
        </p:txBody>
      </p:sp>
      <p:sp>
        <p:nvSpPr>
          <p:cNvPr id="4" name="Footer Placeholder 3"/>
          <p:cNvSpPr>
            <a:spLocks noGrp="1"/>
          </p:cNvSpPr>
          <p:nvPr>
            <p:ph type="ftr" sz="quarter" idx="11"/>
          </p:nvPr>
        </p:nvSpPr>
        <p:spPr/>
        <p:txBody>
          <a:bodyPr/>
          <a:lstStyle/>
          <a:p>
            <a:pPr>
              <a:defRPr/>
            </a:pPr>
            <a:r>
              <a:rPr lang="en-US"/>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I.4.16</a:t>
            </a:r>
          </a:p>
        </p:txBody>
      </p:sp>
    </p:spTree>
    <p:extLst>
      <p:ext uri="{BB962C8B-B14F-4D97-AF65-F5344CB8AC3E}">
        <p14:creationId xmlns:p14="http://schemas.microsoft.com/office/powerpoint/2010/main" val="132564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800" dirty="0">
                <a:latin typeface="Book Antiqua" panose="02040602050305030304" pitchFamily="18" charset="0"/>
              </a:rPr>
              <a:t>Royalty etc. are taxed @ 10% or more.</a:t>
            </a:r>
          </a:p>
          <a:p>
            <a:r>
              <a:rPr lang="en-IN" sz="2800" dirty="0">
                <a:latin typeface="Book Antiqua" panose="02040602050305030304" pitchFamily="18" charset="0"/>
              </a:rPr>
              <a:t>Why Digital tax @ 3%?</a:t>
            </a:r>
          </a:p>
          <a:p>
            <a:r>
              <a:rPr lang="en-IN" sz="2800" dirty="0">
                <a:latin typeface="Book Antiqua" panose="02040602050305030304" pitchFamily="18" charset="0"/>
              </a:rPr>
              <a:t>Royalty is an item of expenditure for COS payer.</a:t>
            </a:r>
          </a:p>
          <a:p>
            <a:r>
              <a:rPr lang="en-IN" sz="2800" dirty="0">
                <a:latin typeface="Book Antiqua" panose="02040602050305030304" pitchFamily="18" charset="0"/>
              </a:rPr>
              <a:t>It is taxed as a matter of Base Erosion.</a:t>
            </a:r>
          </a:p>
          <a:p>
            <a:r>
              <a:rPr lang="en-IN" sz="2800" dirty="0">
                <a:latin typeface="Book Antiqua" panose="02040602050305030304" pitchFamily="18" charset="0"/>
              </a:rPr>
              <a:t>Digital Tax is an Gross Turnover.</a:t>
            </a:r>
          </a:p>
        </p:txBody>
      </p:sp>
      <p:sp>
        <p:nvSpPr>
          <p:cNvPr id="3" name="Title 2"/>
          <p:cNvSpPr>
            <a:spLocks noGrp="1"/>
          </p:cNvSpPr>
          <p:nvPr>
            <p:ph type="title"/>
          </p:nvPr>
        </p:nvSpPr>
        <p:spPr/>
        <p:txBody>
          <a:bodyPr/>
          <a:lstStyle/>
          <a:p>
            <a:r>
              <a:rPr lang="en-IN" sz="3600" b="1" dirty="0">
                <a:latin typeface="Book Antiqua" panose="02040602050305030304" pitchFamily="18" charset="0"/>
              </a:rPr>
              <a:t>My proposal</a:t>
            </a:r>
            <a:br>
              <a:rPr lang="en-IN" sz="3600" b="1" dirty="0">
                <a:latin typeface="Book Antiqua" panose="02040602050305030304" pitchFamily="18" charset="0"/>
              </a:rPr>
            </a:br>
            <a:r>
              <a:rPr lang="en-IN" sz="3600" b="1" dirty="0">
                <a:latin typeface="Book Antiqua" panose="02040602050305030304" pitchFamily="18" charset="0"/>
              </a:rPr>
              <a:t>Tax Rate</a:t>
            </a:r>
          </a:p>
        </p:txBody>
      </p:sp>
      <p:sp>
        <p:nvSpPr>
          <p:cNvPr id="4" name="Footer Placeholder 3"/>
          <p:cNvSpPr>
            <a:spLocks noGrp="1"/>
          </p:cNvSpPr>
          <p:nvPr>
            <p:ph type="ftr" sz="quarter" idx="11"/>
          </p:nvPr>
        </p:nvSpPr>
        <p:spPr/>
        <p:txBody>
          <a:bodyPr/>
          <a:lstStyle/>
          <a:p>
            <a:pPr>
              <a:defRPr/>
            </a:pPr>
            <a:r>
              <a:rPr lang="en-US"/>
              <a:t>Digital Taxation                                                       Rashmin Sanghvi </a:t>
            </a:r>
            <a:endParaRPr lang="en-US" dirty="0"/>
          </a:p>
        </p:txBody>
      </p:sp>
      <p:sp>
        <p:nvSpPr>
          <p:cNvPr id="6" name="Rectangle 5">
            <a:extLst>
              <a:ext uri="{FF2B5EF4-FFF2-40B4-BE49-F238E27FC236}">
                <a16:creationId xmlns="" xmlns:a16="http://schemas.microsoft.com/office/drawing/2014/main" id="{73CCECEB-8A80-4666-A983-8C4105CB208C}"/>
              </a:ext>
            </a:extLst>
          </p:cNvPr>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I.4.17</a:t>
            </a:r>
          </a:p>
        </p:txBody>
      </p:sp>
    </p:spTree>
    <p:extLst>
      <p:ext uri="{BB962C8B-B14F-4D97-AF65-F5344CB8AC3E}">
        <p14:creationId xmlns:p14="http://schemas.microsoft.com/office/powerpoint/2010/main" val="1730862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p:cNvSpPr>
          <p:nvPr>
            <p:ph type="title" idx="4294967295"/>
          </p:nvPr>
        </p:nvSpPr>
        <p:spPr/>
        <p:txBody>
          <a:bodyPr/>
          <a:lstStyle/>
          <a:p>
            <a:r>
              <a:rPr lang="en-US" sz="3600" b="1" dirty="0">
                <a:latin typeface="Book Antiqua" pitchFamily="18" charset="0"/>
              </a:rPr>
              <a:t>Objections to Proposal. </a:t>
            </a:r>
            <a:br>
              <a:rPr lang="en-US" sz="3600" b="1" dirty="0">
                <a:latin typeface="Book Antiqua" pitchFamily="18" charset="0"/>
              </a:rPr>
            </a:br>
            <a:r>
              <a:rPr lang="en-US" sz="3600" b="1" dirty="0">
                <a:latin typeface="Book Antiqua" pitchFamily="18" charset="0"/>
              </a:rPr>
              <a:t>Ring Fencing</a:t>
            </a:r>
          </a:p>
        </p:txBody>
      </p:sp>
      <p:sp>
        <p:nvSpPr>
          <p:cNvPr id="185346" name="Rectangle 3"/>
          <p:cNvSpPr>
            <a:spLocks noGrp="1"/>
          </p:cNvSpPr>
          <p:nvPr>
            <p:ph type="body" idx="4294967295"/>
          </p:nvPr>
        </p:nvSpPr>
        <p:spPr/>
        <p:txBody>
          <a:bodyPr/>
          <a:lstStyle/>
          <a:p>
            <a:r>
              <a:rPr lang="en-US" sz="2800" dirty="0">
                <a:latin typeface="Book Antiqua" pitchFamily="18" charset="0"/>
              </a:rPr>
              <a:t>You cannot Ring Fence Digital Economy.</a:t>
            </a:r>
          </a:p>
          <a:p>
            <a:r>
              <a:rPr lang="en-US" sz="2800" dirty="0">
                <a:latin typeface="Book Antiqua" pitchFamily="18" charset="0"/>
              </a:rPr>
              <a:t>Of course not.</a:t>
            </a:r>
          </a:p>
          <a:p>
            <a:r>
              <a:rPr lang="en-US" sz="2800" dirty="0">
                <a:latin typeface="Book Antiqua" pitchFamily="18" charset="0"/>
              </a:rPr>
              <a:t>Cover all Distance / Remote Economies that do not require PE in COM.</a:t>
            </a:r>
          </a:p>
          <a:p>
            <a:r>
              <a:rPr lang="en-US" sz="2800" dirty="0">
                <a:latin typeface="Book Antiqua" pitchFamily="18" charset="0"/>
              </a:rPr>
              <a:t>It is accepted that there can be different kinds of Nexus Rules = PE</a:t>
            </a:r>
          </a:p>
        </p:txBody>
      </p:sp>
      <p:sp>
        <p:nvSpPr>
          <p:cNvPr id="185347" name="Footer Placeholder 3"/>
          <p:cNvSpPr txBox="1">
            <a:spLocks noGrp="1"/>
          </p:cNvSpPr>
          <p:nvPr/>
        </p:nvSpPr>
        <p:spPr bwMode="auto">
          <a:xfrm>
            <a:off x="304800" y="6356350"/>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5" name="Rectangle 4">
            <a:extLst>
              <a:ext uri="{FF2B5EF4-FFF2-40B4-BE49-F238E27FC236}">
                <a16:creationId xmlns="" xmlns:a16="http://schemas.microsoft.com/office/drawing/2014/main" id="{AF8C5005-9FE9-4FF5-86CB-C8009699F631}"/>
              </a:ext>
            </a:extLst>
          </p:cNvPr>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I.4.18</a:t>
            </a:r>
          </a:p>
        </p:txBody>
      </p:sp>
    </p:spTree>
    <p:extLst>
      <p:ext uri="{BB962C8B-B14F-4D97-AF65-F5344CB8AC3E}">
        <p14:creationId xmlns:p14="http://schemas.microsoft.com/office/powerpoint/2010/main" val="62075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34000"/>
          </a:xfrm>
        </p:spPr>
        <p:txBody>
          <a:bodyPr/>
          <a:lstStyle/>
          <a:p>
            <a:endParaRPr lang="en-IN" sz="1200" dirty="0" smtClean="0">
              <a:latin typeface="Book Antiqua" panose="02040602050305030304" pitchFamily="18" charset="0"/>
            </a:endParaRPr>
          </a:p>
          <a:p>
            <a:r>
              <a:rPr lang="en-IN" sz="2800" dirty="0" smtClean="0">
                <a:latin typeface="Book Antiqua" panose="02040602050305030304" pitchFamily="18" charset="0"/>
              </a:rPr>
              <a:t>Main Issue is </a:t>
            </a:r>
            <a:r>
              <a:rPr lang="en-IN" sz="2800" b="1" dirty="0" smtClean="0">
                <a:latin typeface="Book Antiqua" panose="02040602050305030304" pitchFamily="18" charset="0"/>
              </a:rPr>
              <a:t>Jurisdiction</a:t>
            </a:r>
            <a:r>
              <a:rPr lang="en-IN" sz="2800" dirty="0" smtClean="0">
                <a:latin typeface="Book Antiqua" panose="02040602050305030304" pitchFamily="18" charset="0"/>
              </a:rPr>
              <a:t>.</a:t>
            </a:r>
          </a:p>
          <a:p>
            <a:pPr algn="just"/>
            <a:r>
              <a:rPr lang="en-IN" sz="2800" dirty="0" smtClean="0">
                <a:latin typeface="Book Antiqua" panose="02040602050305030304" pitchFamily="18" charset="0"/>
              </a:rPr>
              <a:t>NR would say “You have no jurisdiction to tax me.”</a:t>
            </a:r>
          </a:p>
          <a:p>
            <a:pPr algn="just"/>
            <a:r>
              <a:rPr lang="en-IN" sz="2800" dirty="0" smtClean="0">
                <a:latin typeface="Book Antiqua" panose="02040602050305030304" pitchFamily="18" charset="0"/>
              </a:rPr>
              <a:t>For Jurisdiction there must be a </a:t>
            </a:r>
            <a:r>
              <a:rPr lang="en-IN" sz="2800" b="1" dirty="0" smtClean="0">
                <a:latin typeface="Book Antiqua" panose="02040602050305030304" pitchFamily="18" charset="0"/>
              </a:rPr>
              <a:t>Nexus </a:t>
            </a:r>
            <a:r>
              <a:rPr lang="en-IN" sz="2800" dirty="0" smtClean="0">
                <a:latin typeface="Book Antiqua" panose="02040602050305030304" pitchFamily="18" charset="0"/>
              </a:rPr>
              <a:t>between the business entity &amp; the Government that wants to Regulate it or Tax it.</a:t>
            </a:r>
          </a:p>
          <a:p>
            <a:pPr algn="just"/>
            <a:r>
              <a:rPr lang="en-IN" sz="2800" dirty="0" smtClean="0">
                <a:latin typeface="Book Antiqua" panose="02040602050305030304" pitchFamily="18" charset="0"/>
              </a:rPr>
              <a:t>Once </a:t>
            </a:r>
            <a:r>
              <a:rPr lang="en-IN" sz="2800" dirty="0">
                <a:latin typeface="Book Antiqua" panose="02040602050305030304" pitchFamily="18" charset="0"/>
              </a:rPr>
              <a:t>a Nexus is decided </a:t>
            </a:r>
            <a:r>
              <a:rPr lang="en-IN" sz="2800" dirty="0" smtClean="0">
                <a:latin typeface="Book Antiqua" panose="02040602050305030304" pitchFamily="18" charset="0"/>
              </a:rPr>
              <a:t>one </a:t>
            </a:r>
            <a:r>
              <a:rPr lang="en-IN" sz="2800" dirty="0">
                <a:latin typeface="Book Antiqua" panose="02040602050305030304" pitchFamily="18" charset="0"/>
              </a:rPr>
              <a:t>needs to compute taxable profits and </a:t>
            </a:r>
            <a:r>
              <a:rPr lang="en-IN" sz="2800" b="1" dirty="0">
                <a:latin typeface="Book Antiqua" panose="02040602050305030304" pitchFamily="18" charset="0"/>
              </a:rPr>
              <a:t>Attribute </a:t>
            </a:r>
            <a:r>
              <a:rPr lang="en-IN" sz="2800" dirty="0">
                <a:latin typeface="Book Antiqua" panose="02040602050305030304" pitchFamily="18" charset="0"/>
              </a:rPr>
              <a:t>a portion of the profits to the COM.</a:t>
            </a:r>
          </a:p>
          <a:p>
            <a:pPr marL="0" indent="0">
              <a:buNone/>
            </a:pPr>
            <a:endParaRPr lang="en-IN" sz="2800" dirty="0">
              <a:latin typeface="Book Antiqua" panose="02040602050305030304" pitchFamily="18" charset="0"/>
            </a:endParaRPr>
          </a:p>
          <a:p>
            <a:endParaRPr lang="en-IN" sz="2800" dirty="0">
              <a:latin typeface="Book Antiqua" panose="02040602050305030304" pitchFamily="18" charset="0"/>
            </a:endParaRPr>
          </a:p>
        </p:txBody>
      </p:sp>
      <p:sp>
        <p:nvSpPr>
          <p:cNvPr id="3" name="Title 2"/>
          <p:cNvSpPr>
            <a:spLocks noGrp="1"/>
          </p:cNvSpPr>
          <p:nvPr>
            <p:ph type="title"/>
          </p:nvPr>
        </p:nvSpPr>
        <p:spPr>
          <a:xfrm>
            <a:off x="457200" y="197305"/>
            <a:ext cx="8229600" cy="792162"/>
          </a:xfrm>
        </p:spPr>
        <p:txBody>
          <a:bodyPr/>
          <a:lstStyle/>
          <a:p>
            <a:r>
              <a:rPr lang="en-IN" sz="3600" b="1" dirty="0" smtClean="0">
                <a:latin typeface="Book Antiqua" panose="02040602050305030304" pitchFamily="18" charset="0"/>
              </a:rPr>
              <a:t>Digital Economy Transaction</a:t>
            </a:r>
            <a:br>
              <a:rPr lang="en-IN" sz="3600" b="1" dirty="0" smtClean="0">
                <a:latin typeface="Book Antiqua" panose="02040602050305030304" pitchFamily="18" charset="0"/>
              </a:rPr>
            </a:br>
            <a:r>
              <a:rPr lang="en-IN" sz="3600" b="1" dirty="0" smtClean="0">
                <a:latin typeface="Book Antiqua" panose="02040602050305030304" pitchFamily="18" charset="0"/>
              </a:rPr>
              <a:t>Jurisdiction</a:t>
            </a:r>
            <a:endParaRPr lang="en-IN" sz="3600" b="1" dirty="0">
              <a:latin typeface="Book Antiqua" panose="02040602050305030304" pitchFamily="18" charset="0"/>
            </a:endParaRPr>
          </a:p>
        </p:txBody>
      </p:sp>
      <p:sp>
        <p:nvSpPr>
          <p:cNvPr id="4" name="Footer Placeholder 3"/>
          <p:cNvSpPr>
            <a:spLocks noGrp="1"/>
          </p:cNvSpPr>
          <p:nvPr>
            <p:ph type="ftr" sz="quarter" idx="11"/>
          </p:nvPr>
        </p:nvSpPr>
        <p:spPr>
          <a:xfrm>
            <a:off x="348343" y="6492875"/>
            <a:ext cx="8534400" cy="365125"/>
          </a:xfrm>
        </p:spPr>
        <p:txBody>
          <a:bodyPr/>
          <a:lstStyle/>
          <a:p>
            <a:pPr>
              <a:defRPr/>
            </a:pPr>
            <a:r>
              <a:rPr lang="en-US" dirty="0" smtClean="0"/>
              <a:t>Digital Taxation                                                       Rashmin Sanghvi </a:t>
            </a:r>
            <a:endParaRPr lang="en-US" dirty="0"/>
          </a:p>
        </p:txBody>
      </p:sp>
      <p:sp>
        <p:nvSpPr>
          <p:cNvPr id="5" name="Rectangle 4"/>
          <p:cNvSpPr/>
          <p:nvPr/>
        </p:nvSpPr>
        <p:spPr>
          <a:xfrm>
            <a:off x="8001000" y="236538"/>
            <a:ext cx="91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I.1.8</a:t>
            </a:r>
          </a:p>
        </p:txBody>
      </p:sp>
    </p:spTree>
    <p:extLst>
      <p:ext uri="{BB962C8B-B14F-4D97-AF65-F5344CB8AC3E}">
        <p14:creationId xmlns:p14="http://schemas.microsoft.com/office/powerpoint/2010/main" val="3031324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idx="4294967295"/>
          </p:nvPr>
        </p:nvSpPr>
        <p:spPr>
          <a:xfrm>
            <a:off x="457200" y="304800"/>
            <a:ext cx="8229600" cy="1143000"/>
          </a:xfrm>
        </p:spPr>
        <p:txBody>
          <a:bodyPr/>
          <a:lstStyle/>
          <a:p>
            <a:r>
              <a:rPr lang="en-US" sz="3600" b="1">
                <a:latin typeface="Book Antiqua" pitchFamily="18" charset="0"/>
              </a:rPr>
              <a:t>Objections to Proposal </a:t>
            </a:r>
            <a:br>
              <a:rPr lang="en-US" sz="3600" b="1">
                <a:latin typeface="Book Antiqua" pitchFamily="18" charset="0"/>
              </a:rPr>
            </a:br>
            <a:r>
              <a:rPr lang="en-US" sz="3600" b="1">
                <a:latin typeface="Book Antiqua" pitchFamily="18" charset="0"/>
              </a:rPr>
              <a:t>Ring Fencing</a:t>
            </a:r>
          </a:p>
        </p:txBody>
      </p:sp>
      <p:sp>
        <p:nvSpPr>
          <p:cNvPr id="189443" name="Rectangle 3"/>
          <p:cNvSpPr>
            <a:spLocks noGrp="1"/>
          </p:cNvSpPr>
          <p:nvPr>
            <p:ph type="body" idx="4294967295"/>
          </p:nvPr>
        </p:nvSpPr>
        <p:spPr/>
        <p:txBody>
          <a:bodyPr/>
          <a:lstStyle/>
          <a:p>
            <a:pPr>
              <a:buNone/>
            </a:pPr>
            <a:r>
              <a:rPr lang="en-US" dirty="0"/>
              <a:t>	</a:t>
            </a:r>
            <a:r>
              <a:rPr lang="en-US" dirty="0">
                <a:latin typeface="Book Antiqua" pitchFamily="18" charset="0"/>
              </a:rPr>
              <a:t>Fixed Base PE                   5(1) &amp; (2)</a:t>
            </a:r>
          </a:p>
          <a:p>
            <a:pPr>
              <a:buNone/>
            </a:pPr>
            <a:r>
              <a:rPr lang="en-US" dirty="0">
                <a:latin typeface="Book Antiqua" pitchFamily="18" charset="0"/>
              </a:rPr>
              <a:t>   Branch etc.		    	  5(2)</a:t>
            </a:r>
            <a:endParaRPr lang="en-US" dirty="0"/>
          </a:p>
          <a:p>
            <a:pPr>
              <a:buFont typeface="Arial" charset="0"/>
              <a:buNone/>
            </a:pPr>
            <a:r>
              <a:rPr lang="en-US" sz="2800" dirty="0">
                <a:latin typeface="Book Antiqua" pitchFamily="18" charset="0"/>
              </a:rPr>
              <a:t>	Service PE	                       5(3)  UN. Model</a:t>
            </a:r>
          </a:p>
          <a:p>
            <a:pPr>
              <a:buFont typeface="Arial" charset="0"/>
              <a:buNone/>
            </a:pPr>
            <a:r>
              <a:rPr lang="en-US" sz="2800" dirty="0">
                <a:latin typeface="Book Antiqua" pitchFamily="18" charset="0"/>
              </a:rPr>
              <a:t>	Project / Construction PE    5(3)</a:t>
            </a:r>
          </a:p>
          <a:p>
            <a:pPr>
              <a:buFont typeface="Arial" charset="0"/>
              <a:buNone/>
            </a:pPr>
            <a:r>
              <a:rPr lang="en-US" sz="2800" dirty="0">
                <a:latin typeface="Book Antiqua" pitchFamily="18" charset="0"/>
              </a:rPr>
              <a:t>	Agency PE	                      5(5)</a:t>
            </a:r>
          </a:p>
          <a:p>
            <a:pPr>
              <a:buFont typeface="Arial" charset="0"/>
              <a:buNone/>
            </a:pPr>
            <a:r>
              <a:rPr lang="en-US" sz="2800" dirty="0">
                <a:latin typeface="Book Antiqua" pitchFamily="18" charset="0"/>
              </a:rPr>
              <a:t>	Have one more – SEP.           5(9)</a:t>
            </a:r>
          </a:p>
          <a:p>
            <a:endParaRPr lang="en-US" sz="2800" dirty="0">
              <a:latin typeface="Book Antiqua" pitchFamily="18" charset="0"/>
            </a:endParaRPr>
          </a:p>
          <a:p>
            <a:r>
              <a:rPr lang="en-US" sz="2800" dirty="0">
                <a:latin typeface="Book Antiqua" pitchFamily="18" charset="0"/>
              </a:rPr>
              <a:t>Let all other rules of taxation be same.</a:t>
            </a:r>
          </a:p>
        </p:txBody>
      </p:sp>
      <p:sp>
        <p:nvSpPr>
          <p:cNvPr id="4" name="AutoShape 5">
            <a:extLst>
              <a:ext uri="{FF2B5EF4-FFF2-40B4-BE49-F238E27FC236}">
                <a16:creationId xmlns="" xmlns:a16="http://schemas.microsoft.com/office/drawing/2014/main" id="{3953B5CE-3C2B-44E5-8410-DC86DEA3BDBF}"/>
              </a:ext>
            </a:extLst>
          </p:cNvPr>
          <p:cNvSpPr>
            <a:spLocks/>
          </p:cNvSpPr>
          <p:nvPr/>
        </p:nvSpPr>
        <p:spPr bwMode="auto">
          <a:xfrm>
            <a:off x="3810000" y="1752600"/>
            <a:ext cx="76200" cy="914400"/>
          </a:xfrm>
          <a:prstGeom prst="rightBrace">
            <a:avLst>
              <a:gd name="adj1" fmla="val 100000"/>
              <a:gd name="adj2" fmla="val 50000"/>
            </a:avLst>
          </a:prstGeom>
          <a:noFill/>
          <a:ln w="9525">
            <a:solidFill>
              <a:schemeClr val="tx1"/>
            </a:solidFill>
            <a:round/>
            <a:headEnd/>
            <a:tailEnd/>
          </a:ln>
          <a:effectLst/>
        </p:spPr>
        <p:txBody>
          <a:bodyPr wrap="none" anchor="ctr"/>
          <a:lstStyle/>
          <a:p>
            <a:endParaRPr lang="en-US"/>
          </a:p>
        </p:txBody>
      </p:sp>
      <p:sp>
        <p:nvSpPr>
          <p:cNvPr id="5" name="Rectangle 4">
            <a:extLst>
              <a:ext uri="{FF2B5EF4-FFF2-40B4-BE49-F238E27FC236}">
                <a16:creationId xmlns="" xmlns:a16="http://schemas.microsoft.com/office/drawing/2014/main" id="{C51F9CD5-5552-4F1B-8EF6-CA6810B0C15F}"/>
              </a:ext>
            </a:extLst>
          </p:cNvPr>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Book Antiqua" panose="02040602050305030304" pitchFamily="18" charset="0"/>
              </a:rPr>
              <a:t>I.4.19</a:t>
            </a:r>
          </a:p>
        </p:txBody>
      </p:sp>
    </p:spTree>
    <p:extLst>
      <p:ext uri="{BB962C8B-B14F-4D97-AF65-F5344CB8AC3E}">
        <p14:creationId xmlns:p14="http://schemas.microsoft.com/office/powerpoint/2010/main" val="30532151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endParaRPr lang="en-IN" dirty="0"/>
          </a:p>
        </p:txBody>
      </p:sp>
      <p:sp>
        <p:nvSpPr>
          <p:cNvPr id="3" name="Content Placeholder 2"/>
          <p:cNvSpPr>
            <a:spLocks noGrp="1"/>
          </p:cNvSpPr>
          <p:nvPr>
            <p:ph idx="1"/>
          </p:nvPr>
        </p:nvSpPr>
        <p:spPr>
          <a:xfrm>
            <a:off x="457200" y="1066800"/>
            <a:ext cx="8229600" cy="5059363"/>
          </a:xfrm>
        </p:spPr>
        <p:txBody>
          <a:bodyPr/>
          <a:lstStyle/>
          <a:p>
            <a:pPr marL="0" indent="0">
              <a:buNone/>
            </a:pPr>
            <a:r>
              <a:rPr lang="en-IN" sz="2800" dirty="0">
                <a:latin typeface="Book Antiqua" panose="02040602050305030304" pitchFamily="18" charset="0"/>
              </a:rPr>
              <a:t>(i) Uber is moving its invoicing to India.</a:t>
            </a:r>
          </a:p>
          <a:p>
            <a:pPr marL="0" indent="0">
              <a:buNone/>
            </a:pPr>
            <a:r>
              <a:rPr lang="en-IN" sz="2800" dirty="0">
                <a:latin typeface="Book Antiqua" panose="02040602050305030304" pitchFamily="18" charset="0"/>
              </a:rPr>
              <a:t>Accepting Indian taxation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799" y="2209800"/>
            <a:ext cx="4863339" cy="3962400"/>
          </a:xfrm>
          <a:prstGeom prst="rect">
            <a:avLst/>
          </a:prstGeom>
        </p:spPr>
      </p:pic>
      <p:sp>
        <p:nvSpPr>
          <p:cNvPr id="6" name="Footer Placeholder 3"/>
          <p:cNvSpPr>
            <a:spLocks noGrp="1"/>
          </p:cNvSpPr>
          <p:nvPr>
            <p:ph type="ftr" sz="quarter" idx="11"/>
          </p:nvPr>
        </p:nvSpPr>
        <p:spPr>
          <a:xfrm>
            <a:off x="304800" y="6356350"/>
            <a:ext cx="8534400" cy="365125"/>
          </a:xfrm>
        </p:spPr>
        <p:txBody>
          <a:bodyPr/>
          <a:lstStyle/>
          <a:p>
            <a:pPr>
              <a:defRPr/>
            </a:pPr>
            <a:r>
              <a:rPr lang="en-US" sz="1800" dirty="0">
                <a:latin typeface="Book Antiqua" panose="02040602050305030304" pitchFamily="18" charset="0"/>
              </a:rPr>
              <a:t>Digital Taxation                                                                                   Rashmin Sanghvi </a:t>
            </a:r>
          </a:p>
        </p:txBody>
      </p:sp>
      <p:sp>
        <p:nvSpPr>
          <p:cNvPr id="7" name="Slide Number Placeholder 3"/>
          <p:cNvSpPr txBox="1">
            <a:spLocks noGrp="1"/>
          </p:cNvSpPr>
          <p:nvPr/>
        </p:nvSpPr>
        <p:spPr bwMode="auto">
          <a:xfrm>
            <a:off x="7696200" y="228600"/>
            <a:ext cx="1066800" cy="365125"/>
          </a:xfrm>
          <a:prstGeom prst="rect">
            <a:avLst/>
          </a:prstGeom>
          <a:noFill/>
          <a:ln w="9525">
            <a:noFill/>
            <a:miter lim="800000"/>
            <a:headEnd/>
            <a:tailEnd/>
          </a:ln>
        </p:spPr>
        <p:txBody>
          <a:bodyPr anchor="ctr"/>
          <a:lstStyle/>
          <a:p>
            <a:pPr algn="r"/>
            <a:r>
              <a:rPr lang="en-US" sz="2000" dirty="0">
                <a:solidFill>
                  <a:srgbClr val="898989"/>
                </a:solidFill>
                <a:latin typeface="Book Antiqua" pitchFamily="18" charset="0"/>
              </a:rPr>
              <a:t>I.4.20</a:t>
            </a:r>
          </a:p>
        </p:txBody>
      </p:sp>
    </p:spTree>
    <p:extLst>
      <p:ext uri="{BB962C8B-B14F-4D97-AF65-F5344CB8AC3E}">
        <p14:creationId xmlns:p14="http://schemas.microsoft.com/office/powerpoint/2010/main" val="233730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p:cNvSpPr>
          <p:nvPr>
            <p:ph type="title"/>
          </p:nvPr>
        </p:nvSpPr>
        <p:spPr>
          <a:xfrm>
            <a:off x="457200" y="411162"/>
            <a:ext cx="8229600" cy="1570038"/>
          </a:xfrm>
        </p:spPr>
        <p:txBody>
          <a:bodyPr/>
          <a:lstStyle/>
          <a:p>
            <a:r>
              <a:rPr lang="en-US" sz="3600" b="1" dirty="0" smtClean="0">
                <a:latin typeface="Book Antiqua" pitchFamily="18" charset="0"/>
              </a:rPr>
              <a:t>My proposals - 17</a:t>
            </a:r>
            <a:br>
              <a:rPr lang="en-US" sz="3600" b="1" dirty="0" smtClean="0">
                <a:latin typeface="Book Antiqua" pitchFamily="18" charset="0"/>
              </a:rPr>
            </a:br>
            <a:r>
              <a:rPr lang="en-US" sz="3600" b="1" dirty="0" smtClean="0">
                <a:latin typeface="Book Antiqua" pitchFamily="18" charset="0"/>
              </a:rPr>
              <a:t>There are two different ways of attributing profits. First:</a:t>
            </a:r>
          </a:p>
        </p:txBody>
      </p:sp>
      <p:sp>
        <p:nvSpPr>
          <p:cNvPr id="135171" name="Rectangle 3"/>
          <p:cNvSpPr>
            <a:spLocks noGrp="1"/>
          </p:cNvSpPr>
          <p:nvPr>
            <p:ph type="body" idx="1"/>
          </p:nvPr>
        </p:nvSpPr>
        <p:spPr>
          <a:xfrm>
            <a:off x="533400" y="2133600"/>
            <a:ext cx="8229600" cy="3916363"/>
          </a:xfrm>
        </p:spPr>
        <p:txBody>
          <a:bodyPr/>
          <a:lstStyle/>
          <a:p>
            <a:pPr marL="0" indent="0">
              <a:buFont typeface="Arial" charset="0"/>
              <a:buNone/>
              <a:defRPr/>
            </a:pPr>
            <a:r>
              <a:rPr lang="en-US" sz="2800" dirty="0">
                <a:latin typeface="Book Antiqua" pitchFamily="18" charset="0"/>
              </a:rPr>
              <a:t>     Entirely dependent upon seller. Functions –</a:t>
            </a:r>
          </a:p>
          <a:p>
            <a:pPr marL="0" indent="0">
              <a:buFont typeface="Arial" charset="0"/>
              <a:buNone/>
              <a:defRPr/>
            </a:pPr>
            <a:r>
              <a:rPr lang="en-US" sz="2800" dirty="0">
                <a:latin typeface="Book Antiqua" pitchFamily="18" charset="0"/>
              </a:rPr>
              <a:t>     Purchase, Production.</a:t>
            </a:r>
          </a:p>
          <a:p>
            <a:pPr marL="0" indent="0">
              <a:buFont typeface="Arial" charset="0"/>
              <a:buNone/>
              <a:defRPr/>
            </a:pPr>
            <a:r>
              <a:rPr lang="en-US" sz="2800" dirty="0">
                <a:latin typeface="Book Antiqua" pitchFamily="18" charset="0"/>
              </a:rPr>
              <a:t>     Asset - Tangible &amp; Intangibles Risks. </a:t>
            </a:r>
          </a:p>
          <a:p>
            <a:pPr marL="609600" indent="-609600">
              <a:buFont typeface="Arial" charset="0"/>
              <a:buNone/>
              <a:defRPr/>
            </a:pPr>
            <a:r>
              <a:rPr lang="en-US" sz="2800" dirty="0">
                <a:latin typeface="Book Antiqua" pitchFamily="18" charset="0"/>
              </a:rPr>
              <a:t>     Marketing &amp; Sales.</a:t>
            </a:r>
          </a:p>
          <a:p>
            <a:pPr marL="609600" indent="-609600">
              <a:buFont typeface="Arial" charset="0"/>
              <a:buNone/>
              <a:defRPr/>
            </a:pPr>
            <a:r>
              <a:rPr lang="en-US" sz="2800" dirty="0">
                <a:latin typeface="Book Antiqua" pitchFamily="18" charset="0"/>
              </a:rPr>
              <a:t>     If the seller has none of these in COM, then it</a:t>
            </a:r>
          </a:p>
          <a:p>
            <a:pPr marL="609600" indent="-609600">
              <a:buFont typeface="Arial" charset="0"/>
              <a:buNone/>
              <a:defRPr/>
            </a:pPr>
            <a:r>
              <a:rPr lang="en-US" sz="2800" dirty="0">
                <a:latin typeface="Book Antiqua" pitchFamily="18" charset="0"/>
              </a:rPr>
              <a:t>     has no taxable profit in COS.</a:t>
            </a:r>
          </a:p>
          <a:p>
            <a:pPr marL="609600" indent="-609600">
              <a:buFont typeface="Arial" charset="0"/>
              <a:buNone/>
              <a:defRPr/>
            </a:pPr>
            <a:r>
              <a:rPr lang="en-US" sz="2800" dirty="0">
                <a:latin typeface="Book Antiqua" pitchFamily="18" charset="0"/>
              </a:rPr>
              <a:t>     Supply side.</a:t>
            </a:r>
          </a:p>
          <a:p>
            <a:pPr marL="609600" indent="-609600">
              <a:buFont typeface="Arial" charset="0"/>
              <a:buNone/>
              <a:defRPr/>
            </a:pPr>
            <a:endParaRPr lang="en-US" sz="2800" dirty="0">
              <a:latin typeface="Book Antiqua" pitchFamily="18" charset="0"/>
            </a:endParaRPr>
          </a:p>
        </p:txBody>
      </p:sp>
      <p:sp>
        <p:nvSpPr>
          <p:cNvPr id="147460"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7" name="Slide Number Placeholder 3"/>
          <p:cNvSpPr txBox="1">
            <a:spLocks noGrp="1"/>
          </p:cNvSpPr>
          <p:nvPr/>
        </p:nvSpPr>
        <p:spPr bwMode="auto">
          <a:xfrm>
            <a:off x="8001000" y="228600"/>
            <a:ext cx="762000" cy="365125"/>
          </a:xfrm>
          <a:prstGeom prst="rect">
            <a:avLst/>
          </a:prstGeom>
          <a:noFill/>
          <a:ln w="9525">
            <a:noFill/>
            <a:miter lim="800000"/>
            <a:headEnd/>
            <a:tailEnd/>
          </a:ln>
        </p:spPr>
        <p:txBody>
          <a:bodyPr anchor="ctr"/>
          <a:lstStyle/>
          <a:p>
            <a:pPr algn="r"/>
            <a:r>
              <a:rPr lang="en-US" sz="2400" dirty="0" smtClean="0">
                <a:solidFill>
                  <a:srgbClr val="898989"/>
                </a:solidFill>
                <a:latin typeface="Book Antiqua" pitchFamily="18" charset="0"/>
              </a:rPr>
              <a:t>I.4</a:t>
            </a:r>
            <a:endParaRPr lang="en-US" sz="2400" dirty="0">
              <a:solidFill>
                <a:srgbClr val="898989"/>
              </a:solidFill>
              <a:latin typeface="Book Antiqua" pitchFamily="18" charset="0"/>
            </a:endParaRPr>
          </a:p>
        </p:txBody>
      </p:sp>
    </p:spTree>
    <p:extLst>
      <p:ext uri="{BB962C8B-B14F-4D97-AF65-F5344CB8AC3E}">
        <p14:creationId xmlns:p14="http://schemas.microsoft.com/office/powerpoint/2010/main" val="27250578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p:cNvSpPr>
          <p:nvPr>
            <p:ph type="title"/>
          </p:nvPr>
        </p:nvSpPr>
        <p:spPr>
          <a:xfrm>
            <a:off x="457200" y="274638"/>
            <a:ext cx="8229600" cy="1401762"/>
          </a:xfrm>
        </p:spPr>
        <p:txBody>
          <a:bodyPr/>
          <a:lstStyle/>
          <a:p>
            <a:r>
              <a:rPr lang="en-US" sz="3600" b="1" dirty="0" smtClean="0">
                <a:latin typeface="Book Antiqua" pitchFamily="18" charset="0"/>
              </a:rPr>
              <a:t>My proposals - 18</a:t>
            </a:r>
            <a:br>
              <a:rPr lang="en-US" sz="3600" b="1" dirty="0" smtClean="0">
                <a:latin typeface="Book Antiqua" pitchFamily="18" charset="0"/>
              </a:rPr>
            </a:br>
            <a:r>
              <a:rPr lang="en-US" sz="3600" b="1" dirty="0" smtClean="0">
                <a:latin typeface="Book Antiqua" pitchFamily="18" charset="0"/>
              </a:rPr>
              <a:t>There are two different ways of attributing profits. Second:</a:t>
            </a:r>
          </a:p>
        </p:txBody>
      </p:sp>
      <p:sp>
        <p:nvSpPr>
          <p:cNvPr id="148482" name="Rectangle 3"/>
          <p:cNvSpPr>
            <a:spLocks noGrp="1"/>
          </p:cNvSpPr>
          <p:nvPr>
            <p:ph type="body" idx="1"/>
          </p:nvPr>
        </p:nvSpPr>
        <p:spPr>
          <a:xfrm>
            <a:off x="457200" y="2209800"/>
            <a:ext cx="8229600" cy="3916363"/>
          </a:xfrm>
        </p:spPr>
        <p:txBody>
          <a:bodyPr/>
          <a:lstStyle/>
          <a:p>
            <a:pPr marL="0" indent="0">
              <a:buFont typeface="Arial" charset="0"/>
              <a:buNone/>
            </a:pPr>
            <a:r>
              <a:rPr lang="en-US" sz="2800" dirty="0" smtClean="0">
                <a:latin typeface="Book Antiqua" pitchFamily="18" charset="0"/>
              </a:rPr>
              <a:t>    Profits are contributed by both – Supply side   &amp; </a:t>
            </a:r>
          </a:p>
          <a:p>
            <a:pPr marL="0" indent="0">
              <a:buFont typeface="Arial" charset="0"/>
              <a:buNone/>
            </a:pPr>
            <a:r>
              <a:rPr lang="en-US" sz="2800" dirty="0" smtClean="0">
                <a:latin typeface="Book Antiqua" pitchFamily="18" charset="0"/>
              </a:rPr>
              <a:t>    Demand side, Seller &amp; Buyer, COR &amp; COM.</a:t>
            </a:r>
          </a:p>
          <a:p>
            <a:pPr marL="0" indent="0">
              <a:buFont typeface="Arial" charset="0"/>
              <a:buNone/>
            </a:pPr>
            <a:r>
              <a:rPr lang="en-US" sz="2800" dirty="0" smtClean="0">
                <a:latin typeface="Book Antiqua" pitchFamily="18" charset="0"/>
              </a:rPr>
              <a:t>    Hence COR &amp; COM – both should have right</a:t>
            </a:r>
          </a:p>
          <a:p>
            <a:pPr marL="0" indent="0">
              <a:buFont typeface="Arial" charset="0"/>
              <a:buNone/>
            </a:pPr>
            <a:r>
              <a:rPr lang="en-US" sz="2800" dirty="0" smtClean="0">
                <a:latin typeface="Book Antiqua" pitchFamily="18" charset="0"/>
              </a:rPr>
              <a:t>    to tax a portion of the cross – border income. </a:t>
            </a:r>
          </a:p>
          <a:p>
            <a:pPr marL="0" indent="0">
              <a:buFont typeface="Arial" charset="0"/>
              <a:buNone/>
            </a:pPr>
            <a:r>
              <a:rPr lang="en-US" sz="2800" dirty="0" smtClean="0">
                <a:latin typeface="Book Antiqua" pitchFamily="18" charset="0"/>
              </a:rPr>
              <a:t>   </a:t>
            </a:r>
          </a:p>
          <a:p>
            <a:pPr marL="0" indent="0">
              <a:buFont typeface="Arial" charset="0"/>
              <a:buNone/>
            </a:pPr>
            <a:r>
              <a:rPr lang="en-US" sz="2800" dirty="0" smtClean="0">
                <a:latin typeface="Book Antiqua" pitchFamily="18" charset="0"/>
              </a:rPr>
              <a:t>   Centre Supply Side &amp; Demand Side.                  	 </a:t>
            </a:r>
          </a:p>
        </p:txBody>
      </p:sp>
      <p:sp>
        <p:nvSpPr>
          <p:cNvPr id="148483" name="Footer Placeholder 2"/>
          <p:cNvSpPr txBox="1">
            <a:spLocks noGrp="1"/>
          </p:cNvSpPr>
          <p:nvPr/>
        </p:nvSpPr>
        <p:spPr bwMode="auto">
          <a:xfrm>
            <a:off x="3048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	</a:t>
            </a:r>
          </a:p>
        </p:txBody>
      </p:sp>
      <p:sp>
        <p:nvSpPr>
          <p:cNvPr id="148484" name="Slide Number Placeholder 3"/>
          <p:cNvSpPr txBox="1">
            <a:spLocks noGrp="1"/>
          </p:cNvSpPr>
          <p:nvPr/>
        </p:nvSpPr>
        <p:spPr bwMode="auto">
          <a:xfrm>
            <a:off x="6629400" y="228600"/>
            <a:ext cx="21336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I.4</a:t>
            </a:r>
            <a:endParaRPr lang="en-US" sz="2000" dirty="0">
              <a:solidFill>
                <a:srgbClr val="898989"/>
              </a:solidFill>
              <a:latin typeface="Book Antiqua" pitchFamily="18" charset="0"/>
            </a:endParaRPr>
          </a:p>
        </p:txBody>
      </p:sp>
    </p:spTree>
    <p:extLst>
      <p:ext uri="{BB962C8B-B14F-4D97-AF65-F5344CB8AC3E}">
        <p14:creationId xmlns:p14="http://schemas.microsoft.com/office/powerpoint/2010/main" val="16267406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389120"/>
        </p:xfrm>
        <a:graphic>
          <a:graphicData uri="http://schemas.openxmlformats.org/drawingml/2006/table">
            <a:tbl>
              <a:tblPr firstRow="1" bandRow="1">
                <a:tableStyleId>{2D5ABB26-0587-4C30-8999-92F81FD0307C}</a:tableStyleId>
              </a:tblPr>
              <a:tblGrid>
                <a:gridCol w="2057400">
                  <a:extLst>
                    <a:ext uri="{9D8B030D-6E8A-4147-A177-3AD203B41FA5}"/>
                  </a:extLst>
                </a:gridCol>
                <a:gridCol w="2438400">
                  <a:extLst>
                    <a:ext uri="{9D8B030D-6E8A-4147-A177-3AD203B41FA5}"/>
                  </a:extLst>
                </a:gridCol>
                <a:gridCol w="3733800">
                  <a:extLst>
                    <a:ext uri="{9D8B030D-6E8A-4147-A177-3AD203B41FA5}"/>
                  </a:extLst>
                </a:gridCol>
              </a:tblGrid>
              <a:tr h="370840">
                <a:tc>
                  <a:txBody>
                    <a:bodyPr/>
                    <a:lstStyle/>
                    <a:p>
                      <a:pPr algn="ctr"/>
                      <a:r>
                        <a:rPr lang="en-US" sz="2400" b="1" dirty="0">
                          <a:latin typeface="Book Antiqua" panose="02040602050305030304" pitchFamily="18" charset="0"/>
                        </a:rPr>
                        <a:t>Year of Inception</a:t>
                      </a:r>
                      <a:endParaRPr lang="en-IN" sz="2400" b="1" dirty="0">
                        <a:latin typeface="Book Antiqua" panose="02040602050305030304" pitchFamily="18" charset="0"/>
                      </a:endParaRPr>
                    </a:p>
                  </a:txBody>
                  <a:tcPr/>
                </a:tc>
                <a:tc>
                  <a:txBody>
                    <a:bodyPr/>
                    <a:lstStyle/>
                    <a:p>
                      <a:pPr algn="ctr"/>
                      <a:r>
                        <a:rPr lang="en-US" sz="2400" b="1" dirty="0">
                          <a:latin typeface="Book Antiqua" panose="02040602050305030304" pitchFamily="18" charset="0"/>
                        </a:rPr>
                        <a:t>Name of Company</a:t>
                      </a:r>
                    </a:p>
                  </a:txBody>
                  <a:tcPr/>
                </a:tc>
                <a:tc>
                  <a:txBody>
                    <a:bodyPr/>
                    <a:lstStyle/>
                    <a:p>
                      <a:pPr algn="ctr"/>
                      <a:r>
                        <a:rPr lang="en-US" sz="2400" b="1" dirty="0">
                          <a:latin typeface="Book Antiqua" panose="02040602050305030304" pitchFamily="18" charset="0"/>
                        </a:rPr>
                        <a:t>Remarks</a:t>
                      </a:r>
                      <a:endParaRPr lang="en-IN" sz="2400" b="1" dirty="0">
                        <a:latin typeface="Book Antiqua" panose="02040602050305030304" pitchFamily="18" charset="0"/>
                      </a:endParaRPr>
                    </a:p>
                  </a:txBody>
                  <a:tcPr/>
                </a:tc>
                <a:extLst>
                  <a:ext uri="{0D108BD9-81ED-4DB2-BD59-A6C34878D82A}"/>
                </a:extLst>
              </a:tr>
              <a:tr h="370840">
                <a:tc>
                  <a:txBody>
                    <a:bodyPr/>
                    <a:lstStyle/>
                    <a:p>
                      <a:pPr algn="ctr"/>
                      <a:r>
                        <a:rPr lang="en-US" sz="2400" dirty="0">
                          <a:latin typeface="Book Antiqua" panose="02040602050305030304" pitchFamily="18" charset="0"/>
                        </a:rPr>
                        <a:t>1996</a:t>
                      </a:r>
                      <a:endParaRPr lang="en-IN" sz="2400" dirty="0">
                        <a:latin typeface="Book Antiqua" panose="02040602050305030304" pitchFamily="18" charset="0"/>
                      </a:endParaRPr>
                    </a:p>
                  </a:txBody>
                  <a:tcPr/>
                </a:tc>
                <a:tc>
                  <a:txBody>
                    <a:bodyPr/>
                    <a:lstStyle/>
                    <a:p>
                      <a:pPr algn="ctr"/>
                      <a:r>
                        <a:rPr lang="en-US" sz="2400" dirty="0">
                          <a:latin typeface="Book Antiqua" pitchFamily="18" charset="0"/>
                        </a:rPr>
                        <a:t>Apple</a:t>
                      </a:r>
                      <a:endParaRPr lang="en-IN" sz="2400" dirty="0">
                        <a:latin typeface="Book Antiqua" panose="02040602050305030304" pitchFamily="18" charset="0"/>
                      </a:endParaRPr>
                    </a:p>
                  </a:txBody>
                  <a:tcPr/>
                </a:tc>
                <a:tc>
                  <a:txBody>
                    <a:bodyPr/>
                    <a:lstStyle/>
                    <a:p>
                      <a:pPr algn="just"/>
                      <a:r>
                        <a:rPr lang="en-US" sz="2400" dirty="0">
                          <a:latin typeface="Book Antiqua" pitchFamily="18" charset="0"/>
                        </a:rPr>
                        <a:t>E Commerce sale started much later. All products sold for a price.</a:t>
                      </a:r>
                      <a:endParaRPr lang="en-IN" sz="2400" dirty="0">
                        <a:latin typeface="Book Antiqua" panose="02040602050305030304" pitchFamily="18" charset="0"/>
                      </a:endParaRPr>
                    </a:p>
                  </a:txBody>
                  <a:tcPr/>
                </a:tc>
                <a:extLst>
                  <a:ext uri="{0D108BD9-81ED-4DB2-BD59-A6C34878D82A}"/>
                </a:extLst>
              </a:tr>
              <a:tr h="274320">
                <a:tc>
                  <a:txBody>
                    <a:bodyPr/>
                    <a:lstStyle/>
                    <a:p>
                      <a:pPr algn="ctr"/>
                      <a:endParaRPr lang="en-IN" sz="2400" dirty="0">
                        <a:latin typeface="Book Antiqua" panose="02040602050305030304" pitchFamily="18" charset="0"/>
                      </a:endParaRPr>
                    </a:p>
                  </a:txBody>
                  <a:tcPr/>
                </a:tc>
                <a:tc>
                  <a:txBody>
                    <a:bodyPr/>
                    <a:lstStyle/>
                    <a:p>
                      <a:pPr algn="ctr"/>
                      <a:endParaRPr lang="en-IN" sz="2400" dirty="0">
                        <a:latin typeface="Book Antiqua" panose="02040602050305030304" pitchFamily="18" charset="0"/>
                      </a:endParaRPr>
                    </a:p>
                  </a:txBody>
                  <a:tcPr/>
                </a:tc>
                <a:tc>
                  <a:txBody>
                    <a:bodyPr/>
                    <a:lstStyle/>
                    <a:p>
                      <a:pPr algn="just"/>
                      <a:endParaRPr lang="en-IN" sz="2400" dirty="0">
                        <a:latin typeface="Book Antiqua" panose="02040602050305030304" pitchFamily="18" charset="0"/>
                      </a:endParaRPr>
                    </a:p>
                  </a:txBody>
                  <a:tcPr/>
                </a:tc>
                <a:extLst>
                  <a:ext uri="{0D108BD9-81ED-4DB2-BD59-A6C34878D82A}"/>
                </a:extLst>
              </a:tr>
              <a:tr h="370840">
                <a:tc>
                  <a:txBody>
                    <a:bodyPr/>
                    <a:lstStyle/>
                    <a:p>
                      <a:pPr algn="ctr"/>
                      <a:r>
                        <a:rPr lang="en-US" sz="2400" dirty="0">
                          <a:latin typeface="Book Antiqua" pitchFamily="18" charset="0"/>
                        </a:rPr>
                        <a:t>1997</a:t>
                      </a:r>
                      <a:endParaRPr lang="en-IN" sz="2400" dirty="0">
                        <a:latin typeface="Book Antiqua" panose="02040602050305030304" pitchFamily="18" charset="0"/>
                      </a:endParaRPr>
                    </a:p>
                  </a:txBody>
                  <a:tcPr/>
                </a:tc>
                <a:tc>
                  <a:txBody>
                    <a:bodyPr/>
                    <a:lstStyle/>
                    <a:p>
                      <a:pPr algn="ctr"/>
                      <a:r>
                        <a:rPr lang="en-US" sz="2400" dirty="0">
                          <a:latin typeface="Book Antiqua" pitchFamily="18" charset="0"/>
                        </a:rPr>
                        <a:t>Netflix </a:t>
                      </a:r>
                      <a:endParaRPr lang="en-IN" sz="2400" dirty="0">
                        <a:latin typeface="Book Antiqua" panose="02040602050305030304" pitchFamily="18" charset="0"/>
                      </a:endParaRPr>
                    </a:p>
                  </a:txBody>
                  <a:tcPr/>
                </a:tc>
                <a:tc>
                  <a:txBody>
                    <a:bodyPr/>
                    <a:lstStyle/>
                    <a:p>
                      <a:pPr algn="just"/>
                      <a:r>
                        <a:rPr lang="en-US" sz="2400" dirty="0">
                          <a:latin typeface="Book Antiqua" pitchFamily="18" charset="0"/>
                        </a:rPr>
                        <a:t>Online streaming</a:t>
                      </a:r>
                      <a:r>
                        <a:rPr lang="en-US" sz="2400" baseline="0" dirty="0">
                          <a:latin typeface="Book Antiqua" pitchFamily="18" charset="0"/>
                        </a:rPr>
                        <a:t> – web series, </a:t>
                      </a:r>
                      <a:r>
                        <a:rPr lang="en-US" sz="2400" dirty="0">
                          <a:latin typeface="Book Antiqua" pitchFamily="18" charset="0"/>
                        </a:rPr>
                        <a:t>films etc. Expanded internationally in 2010. Subscription</a:t>
                      </a:r>
                      <a:r>
                        <a:rPr lang="en-US" sz="2400" baseline="0" dirty="0">
                          <a:latin typeface="Book Antiqua" pitchFamily="18" charset="0"/>
                        </a:rPr>
                        <a:t> for a price.</a:t>
                      </a:r>
                      <a:endParaRPr lang="en-IN" sz="2400" dirty="0">
                        <a:latin typeface="Book Antiqua" panose="02040602050305030304" pitchFamily="18" charset="0"/>
                      </a:endParaRPr>
                    </a:p>
                  </a:txBody>
                  <a:tcPr/>
                </a:tc>
                <a:extLst>
                  <a:ext uri="{0D108BD9-81ED-4DB2-BD59-A6C34878D82A}"/>
                </a:extLst>
              </a:tr>
            </a:tbl>
          </a:graphicData>
        </a:graphic>
      </p:graphicFrame>
      <p:sp>
        <p:nvSpPr>
          <p:cNvPr id="98318" name="Title 2"/>
          <p:cNvSpPr>
            <a:spLocks noGrp="1"/>
          </p:cNvSpPr>
          <p:nvPr>
            <p:ph type="title"/>
          </p:nvPr>
        </p:nvSpPr>
        <p:spPr/>
        <p:txBody>
          <a:bodyPr/>
          <a:lstStyle/>
          <a:p>
            <a:r>
              <a:rPr lang="en-US" sz="3600" b="1" dirty="0" smtClean="0">
                <a:latin typeface="Book Antiqua" pitchFamily="18" charset="0"/>
              </a:rPr>
              <a:t>Global Trends – </a:t>
            </a:r>
            <a:br>
              <a:rPr lang="en-US" sz="3600" b="1" dirty="0" smtClean="0">
                <a:latin typeface="Book Antiqua" pitchFamily="18" charset="0"/>
              </a:rPr>
            </a:br>
            <a:r>
              <a:rPr lang="en-US" sz="3600" b="1" dirty="0" smtClean="0">
                <a:latin typeface="Book Antiqua" pitchFamily="18" charset="0"/>
              </a:rPr>
              <a:t>Business Developments </a:t>
            </a:r>
            <a:endParaRPr lang="en-IN" sz="3600" dirty="0" smtClean="0"/>
          </a:p>
        </p:txBody>
      </p:sp>
      <p:sp>
        <p:nvSpPr>
          <p:cNvPr id="4" name="Footer Placeholder 3"/>
          <p:cNvSpPr>
            <a:spLocks noGrp="1"/>
          </p:cNvSpPr>
          <p:nvPr>
            <p:ph type="ftr" sz="quarter" idx="11"/>
          </p:nvPr>
        </p:nvSpPr>
        <p:spPr/>
        <p:txBody>
          <a:bodyPr/>
          <a:lstStyle/>
          <a:p>
            <a:pPr>
              <a:defRPr/>
            </a:pPr>
            <a:r>
              <a:rPr lang="en-US" smtClean="0">
                <a:solidFill>
                  <a:srgbClr val="898989"/>
                </a:solidFill>
              </a:rPr>
              <a:t>Digital Taxation                                                       Rashmin Sanghvi </a:t>
            </a:r>
            <a:endParaRPr lang="en-US" dirty="0">
              <a:solidFill>
                <a:srgbClr val="898989"/>
              </a:solidFill>
            </a:endParaRP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II.5.(i).1</a:t>
            </a:r>
          </a:p>
        </p:txBody>
      </p:sp>
    </p:spTree>
    <p:extLst>
      <p:ext uri="{BB962C8B-B14F-4D97-AF65-F5344CB8AC3E}">
        <p14:creationId xmlns:p14="http://schemas.microsoft.com/office/powerpoint/2010/main" val="13614119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3291840"/>
        </p:xfrm>
        <a:graphic>
          <a:graphicData uri="http://schemas.openxmlformats.org/drawingml/2006/table">
            <a:tbl>
              <a:tblPr firstRow="1" bandRow="1">
                <a:tableStyleId>{2D5ABB26-0587-4C30-8999-92F81FD0307C}</a:tableStyleId>
              </a:tblPr>
              <a:tblGrid>
                <a:gridCol w="2057400">
                  <a:extLst>
                    <a:ext uri="{9D8B030D-6E8A-4147-A177-3AD203B41FA5}"/>
                  </a:extLst>
                </a:gridCol>
                <a:gridCol w="2438400">
                  <a:extLst>
                    <a:ext uri="{9D8B030D-6E8A-4147-A177-3AD203B41FA5}"/>
                  </a:extLst>
                </a:gridCol>
                <a:gridCol w="3733800">
                  <a:extLst>
                    <a:ext uri="{9D8B030D-6E8A-4147-A177-3AD203B41FA5}"/>
                  </a:extLst>
                </a:gridCol>
              </a:tblGrid>
              <a:tr h="370840">
                <a:tc>
                  <a:txBody>
                    <a:bodyPr/>
                    <a:lstStyle/>
                    <a:p>
                      <a:pPr algn="ctr"/>
                      <a:r>
                        <a:rPr lang="en-US" sz="2400" b="1" dirty="0">
                          <a:latin typeface="Book Antiqua" panose="02040602050305030304" pitchFamily="18" charset="0"/>
                        </a:rPr>
                        <a:t>Year of Inception</a:t>
                      </a:r>
                      <a:endParaRPr lang="en-IN" sz="2400" b="1" dirty="0">
                        <a:latin typeface="Book Antiqua" panose="02040602050305030304" pitchFamily="18" charset="0"/>
                      </a:endParaRPr>
                    </a:p>
                  </a:txBody>
                  <a:tcPr/>
                </a:tc>
                <a:tc>
                  <a:txBody>
                    <a:bodyPr/>
                    <a:lstStyle/>
                    <a:p>
                      <a:pPr algn="ctr"/>
                      <a:r>
                        <a:rPr lang="en-US" sz="2400" b="1" dirty="0">
                          <a:latin typeface="Book Antiqua" panose="02040602050305030304" pitchFamily="18" charset="0"/>
                        </a:rPr>
                        <a:t>Name of Company</a:t>
                      </a:r>
                    </a:p>
                  </a:txBody>
                  <a:tcPr/>
                </a:tc>
                <a:tc>
                  <a:txBody>
                    <a:bodyPr/>
                    <a:lstStyle/>
                    <a:p>
                      <a:pPr algn="ctr"/>
                      <a:r>
                        <a:rPr lang="en-US" sz="2400" b="1" dirty="0">
                          <a:latin typeface="Book Antiqua" panose="02040602050305030304" pitchFamily="18" charset="0"/>
                        </a:rPr>
                        <a:t>Remarks</a:t>
                      </a:r>
                      <a:endParaRPr lang="en-IN" sz="2400" b="1" dirty="0">
                        <a:latin typeface="Book Antiqua" panose="02040602050305030304" pitchFamily="18" charset="0"/>
                      </a:endParaRPr>
                    </a:p>
                  </a:txBody>
                  <a:tcPr/>
                </a:tc>
                <a:extLst>
                  <a:ext uri="{0D108BD9-81ED-4DB2-BD59-A6C34878D82A}"/>
                </a:extLst>
              </a:tr>
              <a:tr h="370840">
                <a:tc>
                  <a:txBody>
                    <a:bodyPr/>
                    <a:lstStyle/>
                    <a:p>
                      <a:pPr algn="ctr"/>
                      <a:r>
                        <a:rPr lang="en-US" sz="2400" dirty="0">
                          <a:latin typeface="Book Antiqua" pitchFamily="18" charset="0"/>
                        </a:rPr>
                        <a:t>1998</a:t>
                      </a:r>
                      <a:endParaRPr lang="en-IN" sz="2400" dirty="0">
                        <a:latin typeface="Book Antiqua" panose="02040602050305030304" pitchFamily="18" charset="0"/>
                      </a:endParaRPr>
                    </a:p>
                  </a:txBody>
                  <a:tcPr/>
                </a:tc>
                <a:tc>
                  <a:txBody>
                    <a:bodyPr/>
                    <a:lstStyle/>
                    <a:p>
                      <a:pPr algn="ctr"/>
                      <a:r>
                        <a:rPr lang="en-US" sz="2400" dirty="0">
                          <a:latin typeface="Book Antiqua" pitchFamily="18" charset="0"/>
                        </a:rPr>
                        <a:t>Google</a:t>
                      </a:r>
                      <a:endParaRPr lang="en-IN" sz="2400" dirty="0">
                        <a:latin typeface="Book Antiqua" panose="0204060205030503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a:latin typeface="Book Antiqua" pitchFamily="18" charset="0"/>
                        </a:rPr>
                        <a:t>Most Services Free of charge. Dependent on Advertisement.</a:t>
                      </a:r>
                    </a:p>
                  </a:txBody>
                  <a:tcPr/>
                </a:tc>
                <a:extLst>
                  <a:ext uri="{0D108BD9-81ED-4DB2-BD59-A6C34878D82A}"/>
                </a:extLst>
              </a:tr>
              <a:tr h="274320">
                <a:tc>
                  <a:txBody>
                    <a:bodyPr/>
                    <a:lstStyle/>
                    <a:p>
                      <a:pPr algn="ctr"/>
                      <a:endParaRPr lang="en-IN" sz="2400" dirty="0">
                        <a:latin typeface="Book Antiqua" panose="02040602050305030304" pitchFamily="18" charset="0"/>
                      </a:endParaRPr>
                    </a:p>
                  </a:txBody>
                  <a:tcPr/>
                </a:tc>
                <a:tc>
                  <a:txBody>
                    <a:bodyPr/>
                    <a:lstStyle/>
                    <a:p>
                      <a:pPr algn="ctr"/>
                      <a:endParaRPr lang="en-IN" sz="2400" dirty="0">
                        <a:latin typeface="Book Antiqua" panose="02040602050305030304" pitchFamily="18" charset="0"/>
                      </a:endParaRPr>
                    </a:p>
                  </a:txBody>
                  <a:tcPr/>
                </a:tc>
                <a:tc>
                  <a:txBody>
                    <a:bodyPr/>
                    <a:lstStyle/>
                    <a:p>
                      <a:pPr algn="just"/>
                      <a:endParaRPr lang="en-IN" sz="2400" dirty="0">
                        <a:latin typeface="Book Antiqua" panose="02040602050305030304" pitchFamily="18" charset="0"/>
                      </a:endParaRPr>
                    </a:p>
                  </a:txBody>
                  <a:tcPr/>
                </a:tc>
                <a:extLst>
                  <a:ext uri="{0D108BD9-81ED-4DB2-BD59-A6C34878D82A}"/>
                </a:extLst>
              </a:tr>
              <a:tr h="370840">
                <a:tc>
                  <a:txBody>
                    <a:bodyPr/>
                    <a:lstStyle/>
                    <a:p>
                      <a:pPr algn="ctr"/>
                      <a:r>
                        <a:rPr lang="en-US" sz="2400" dirty="0">
                          <a:latin typeface="Book Antiqua" panose="02040602050305030304" pitchFamily="18" charset="0"/>
                        </a:rPr>
                        <a:t>2004</a:t>
                      </a:r>
                      <a:endParaRPr lang="en-IN" sz="2400" dirty="0">
                        <a:latin typeface="Book Antiqua" panose="02040602050305030304" pitchFamily="18" charset="0"/>
                      </a:endParaRPr>
                    </a:p>
                  </a:txBody>
                  <a:tcPr/>
                </a:tc>
                <a:tc>
                  <a:txBody>
                    <a:bodyPr/>
                    <a:lstStyle/>
                    <a:p>
                      <a:pPr algn="ctr"/>
                      <a:r>
                        <a:rPr lang="en-US" sz="2400" dirty="0">
                          <a:latin typeface="Book Antiqua" panose="02040602050305030304" pitchFamily="18" charset="0"/>
                        </a:rPr>
                        <a:t>Facebook</a:t>
                      </a:r>
                      <a:endParaRPr lang="en-IN" sz="2400" dirty="0">
                        <a:latin typeface="Book Antiqua" panose="02040602050305030304" pitchFamily="18" charset="0"/>
                      </a:endParaRPr>
                    </a:p>
                  </a:txBody>
                  <a:tcPr/>
                </a:tc>
                <a:tc>
                  <a:txBody>
                    <a:bodyPr/>
                    <a:lstStyle/>
                    <a:p>
                      <a:pPr algn="just"/>
                      <a:r>
                        <a:rPr lang="en-US" sz="2400" dirty="0">
                          <a:latin typeface="Book Antiqua" pitchFamily="18" charset="0"/>
                        </a:rPr>
                        <a:t>Dependent on Advertisement.</a:t>
                      </a:r>
                      <a:endParaRPr lang="en-IN" sz="2400" dirty="0">
                        <a:latin typeface="Book Antiqua" panose="02040602050305030304" pitchFamily="18" charset="0"/>
                      </a:endParaRPr>
                    </a:p>
                  </a:txBody>
                  <a:tcPr/>
                </a:tc>
                <a:extLst>
                  <a:ext uri="{0D108BD9-81ED-4DB2-BD59-A6C34878D82A}"/>
                </a:extLst>
              </a:tr>
            </a:tbl>
          </a:graphicData>
        </a:graphic>
      </p:graphicFrame>
      <p:sp>
        <p:nvSpPr>
          <p:cNvPr id="99342" name="Title 2"/>
          <p:cNvSpPr>
            <a:spLocks noGrp="1"/>
          </p:cNvSpPr>
          <p:nvPr>
            <p:ph type="title"/>
          </p:nvPr>
        </p:nvSpPr>
        <p:spPr/>
        <p:txBody>
          <a:bodyPr/>
          <a:lstStyle/>
          <a:p>
            <a:r>
              <a:rPr lang="en-US" sz="3600" b="1" dirty="0" smtClean="0">
                <a:latin typeface="Book Antiqua" pitchFamily="18" charset="0"/>
              </a:rPr>
              <a:t>Global Trends Business Developments </a:t>
            </a:r>
            <a:endParaRPr lang="en-IN" sz="3600" dirty="0" smtClean="0"/>
          </a:p>
        </p:txBody>
      </p:sp>
      <p:sp>
        <p:nvSpPr>
          <p:cNvPr id="4" name="Footer Placeholder 3"/>
          <p:cNvSpPr>
            <a:spLocks noGrp="1"/>
          </p:cNvSpPr>
          <p:nvPr>
            <p:ph type="ftr" sz="quarter" idx="11"/>
          </p:nvPr>
        </p:nvSpPr>
        <p:spPr/>
        <p:txBody>
          <a:bodyPr/>
          <a:lstStyle/>
          <a:p>
            <a:pPr>
              <a:defRPr/>
            </a:pPr>
            <a:r>
              <a:rPr lang="en-US" smtClean="0">
                <a:solidFill>
                  <a:srgbClr val="898989"/>
                </a:solidFill>
              </a:rPr>
              <a:t>Digital Taxation                                                       Rashmin Sanghvi </a:t>
            </a:r>
            <a:endParaRPr lang="en-US" dirty="0">
              <a:solidFill>
                <a:srgbClr val="898989"/>
              </a:solidFill>
            </a:endParaRP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II.5.(i).2</a:t>
            </a:r>
          </a:p>
        </p:txBody>
      </p:sp>
    </p:spTree>
    <p:extLst>
      <p:ext uri="{BB962C8B-B14F-4D97-AF65-F5344CB8AC3E}">
        <p14:creationId xmlns:p14="http://schemas.microsoft.com/office/powerpoint/2010/main" val="23398867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5"/>
          <p:cNvSpPr>
            <a:spLocks noGrp="1"/>
          </p:cNvSpPr>
          <p:nvPr>
            <p:ph type="title" idx="4294967295"/>
          </p:nvPr>
        </p:nvSpPr>
        <p:spPr/>
        <p:txBody>
          <a:bodyPr/>
          <a:lstStyle/>
          <a:p>
            <a:r>
              <a:rPr lang="en-US" sz="3600" b="1" dirty="0" smtClean="0">
                <a:latin typeface="Book Antiqua" pitchFamily="18" charset="0"/>
              </a:rPr>
              <a:t>Global Trends – </a:t>
            </a:r>
            <a:br>
              <a:rPr lang="en-US" sz="3600" b="1" dirty="0" smtClean="0">
                <a:latin typeface="Book Antiqua" pitchFamily="18" charset="0"/>
              </a:rPr>
            </a:br>
            <a:r>
              <a:rPr lang="en-US" sz="3600" b="1" dirty="0" smtClean="0">
                <a:latin typeface="Book Antiqua" pitchFamily="18" charset="0"/>
              </a:rPr>
              <a:t>Business Developments</a:t>
            </a:r>
          </a:p>
        </p:txBody>
      </p:sp>
      <p:sp>
        <p:nvSpPr>
          <p:cNvPr id="100354" name="Rectangle 3"/>
          <p:cNvSpPr>
            <a:spLocks noGrp="1"/>
          </p:cNvSpPr>
          <p:nvPr>
            <p:ph type="body" idx="4294967295"/>
          </p:nvPr>
        </p:nvSpPr>
        <p:spPr/>
        <p:txBody>
          <a:bodyPr/>
          <a:lstStyle/>
          <a:p>
            <a:pPr>
              <a:buFont typeface="Arial" charset="0"/>
              <a:buNone/>
            </a:pPr>
            <a:r>
              <a:rPr lang="en-US" sz="2800" smtClean="0">
                <a:latin typeface="Book Antiqua" pitchFamily="18" charset="0"/>
              </a:rPr>
              <a:t>	</a:t>
            </a:r>
          </a:p>
          <a:p>
            <a:pPr algn="just">
              <a:buFont typeface="Arial" charset="0"/>
              <a:buNone/>
            </a:pPr>
            <a:r>
              <a:rPr lang="en-US" sz="2800" smtClean="0">
                <a:latin typeface="Book Antiqua" pitchFamily="18" charset="0"/>
              </a:rPr>
              <a:t>	Amazon, Apple, Google &amp; Facebook are considered Big 4 US Technology Companies.</a:t>
            </a:r>
          </a:p>
          <a:p>
            <a:pPr>
              <a:buFont typeface="Arial" charset="0"/>
              <a:buNone/>
            </a:pPr>
            <a:endParaRPr lang="en-US" sz="2800" smtClean="0">
              <a:latin typeface="Book Antiqua" pitchFamily="18" charset="0"/>
            </a:endParaRPr>
          </a:p>
          <a:p>
            <a:pPr algn="just">
              <a:buFont typeface="Arial" charset="0"/>
              <a:buNone/>
            </a:pPr>
            <a:r>
              <a:rPr lang="en-US" sz="2800" smtClean="0">
                <a:latin typeface="Book Antiqua" pitchFamily="18" charset="0"/>
              </a:rPr>
              <a:t>	Alibaba &amp; Baidu are Big 2 Chinese Technology Companies.</a:t>
            </a:r>
          </a:p>
          <a:p>
            <a:pPr>
              <a:buFont typeface="Arial" charset="0"/>
              <a:buNone/>
            </a:pPr>
            <a:r>
              <a:rPr lang="en-US" sz="2800" smtClean="0">
                <a:latin typeface="Book Antiqua" pitchFamily="18" charset="0"/>
              </a:rPr>
              <a:t>                                                              	</a:t>
            </a:r>
          </a:p>
        </p:txBody>
      </p:sp>
      <p:sp>
        <p:nvSpPr>
          <p:cNvPr id="100355"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II.5.(i).3</a:t>
            </a:r>
          </a:p>
        </p:txBody>
      </p:sp>
    </p:spTree>
    <p:extLst>
      <p:ext uri="{BB962C8B-B14F-4D97-AF65-F5344CB8AC3E}">
        <p14:creationId xmlns:p14="http://schemas.microsoft.com/office/powerpoint/2010/main" val="26183770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idx="4294967295"/>
          </p:nvPr>
        </p:nvSpPr>
        <p:spPr/>
        <p:txBody>
          <a:bodyPr/>
          <a:lstStyle/>
          <a:p>
            <a:r>
              <a:rPr lang="en-US" sz="3600" b="1" dirty="0">
                <a:latin typeface="Book Antiqua" pitchFamily="18" charset="0"/>
              </a:rPr>
              <a:t>Global Trends – </a:t>
            </a:r>
            <a:br>
              <a:rPr lang="en-US" sz="3600" b="1" dirty="0">
                <a:latin typeface="Book Antiqua" pitchFamily="18" charset="0"/>
              </a:rPr>
            </a:br>
            <a:r>
              <a:rPr lang="en-US" sz="3600" b="1" dirty="0" smtClean="0">
                <a:latin typeface="Book Antiqua" pitchFamily="18" charset="0"/>
              </a:rPr>
              <a:t>Business - USA</a:t>
            </a:r>
          </a:p>
        </p:txBody>
      </p:sp>
      <p:sp>
        <p:nvSpPr>
          <p:cNvPr id="101378" name="Rectangle 3"/>
          <p:cNvSpPr>
            <a:spLocks noGrp="1"/>
          </p:cNvSpPr>
          <p:nvPr>
            <p:ph type="body" idx="4294967295"/>
          </p:nvPr>
        </p:nvSpPr>
        <p:spPr/>
        <p:txBody>
          <a:bodyPr/>
          <a:lstStyle/>
          <a:p>
            <a:pPr algn="just">
              <a:buFont typeface="Arial" charset="0"/>
              <a:buNone/>
            </a:pPr>
            <a:r>
              <a:rPr lang="en-US" sz="2800" smtClean="0">
                <a:latin typeface="Book Antiqua" pitchFamily="18" charset="0"/>
              </a:rPr>
              <a:t>	</a:t>
            </a:r>
          </a:p>
          <a:p>
            <a:pPr algn="just">
              <a:buFont typeface="Arial" charset="0"/>
              <a:buNone/>
            </a:pPr>
            <a:r>
              <a:rPr lang="en-US" sz="2800" smtClean="0">
                <a:latin typeface="Book Antiqua" pitchFamily="18" charset="0"/>
              </a:rPr>
              <a:t>	Between the years 1993 and 1997 several Digital Corporations were incorporated in USA. They flourished into global giants. </a:t>
            </a:r>
          </a:p>
          <a:p>
            <a:pPr algn="just">
              <a:buFont typeface="Arial" charset="0"/>
              <a:buNone/>
            </a:pPr>
            <a:endParaRPr lang="en-US" sz="2800" smtClean="0">
              <a:latin typeface="Book Antiqua" pitchFamily="18" charset="0"/>
            </a:endParaRPr>
          </a:p>
          <a:p>
            <a:pPr algn="just">
              <a:buFont typeface="Arial" charset="0"/>
              <a:buNone/>
            </a:pPr>
            <a:r>
              <a:rPr lang="en-US" sz="2800" smtClean="0">
                <a:latin typeface="Book Antiqua" pitchFamily="18" charset="0"/>
              </a:rPr>
              <a:t>	Amazon, Google, Apple, Uber, Microsoft &amp; Netflix. Facebook came late in the year 2004.</a:t>
            </a:r>
          </a:p>
          <a:p>
            <a:pPr algn="just">
              <a:buFont typeface="Arial" charset="0"/>
              <a:buNone/>
            </a:pPr>
            <a:r>
              <a:rPr lang="en-US" sz="2800" smtClean="0">
                <a:latin typeface="Book Antiqua" pitchFamily="18" charset="0"/>
              </a:rPr>
              <a:t>		</a:t>
            </a:r>
            <a:endParaRPr lang="en-US" sz="2800" smtClean="0">
              <a:solidFill>
                <a:schemeClr val="accent2"/>
              </a:solidFill>
              <a:latin typeface="Book Antiqua" pitchFamily="18" charset="0"/>
            </a:endParaRPr>
          </a:p>
        </p:txBody>
      </p:sp>
      <p:sp>
        <p:nvSpPr>
          <p:cNvPr id="101379"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II.5.(i).4</a:t>
            </a:r>
          </a:p>
        </p:txBody>
      </p:sp>
    </p:spTree>
    <p:extLst>
      <p:ext uri="{BB962C8B-B14F-4D97-AF65-F5344CB8AC3E}">
        <p14:creationId xmlns:p14="http://schemas.microsoft.com/office/powerpoint/2010/main" val="9369196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idx="4294967295"/>
          </p:nvPr>
        </p:nvSpPr>
        <p:spPr>
          <a:xfrm>
            <a:off x="381000" y="304800"/>
            <a:ext cx="8534400" cy="1143000"/>
          </a:xfrm>
        </p:spPr>
        <p:txBody>
          <a:bodyPr/>
          <a:lstStyle/>
          <a:p>
            <a:r>
              <a:rPr lang="en-US" sz="3600" b="1" dirty="0" smtClean="0">
                <a:latin typeface="Book Antiqua" pitchFamily="18" charset="0"/>
              </a:rPr>
              <a:t>Global Trends – </a:t>
            </a:r>
            <a:br>
              <a:rPr lang="en-US" sz="3600" b="1" dirty="0" smtClean="0">
                <a:latin typeface="Book Antiqua" pitchFamily="18" charset="0"/>
              </a:rPr>
            </a:br>
            <a:r>
              <a:rPr lang="en-US" sz="3600" b="1" dirty="0" smtClean="0">
                <a:latin typeface="Book Antiqua" pitchFamily="18" charset="0"/>
              </a:rPr>
              <a:t>Business - China </a:t>
            </a:r>
          </a:p>
        </p:txBody>
      </p:sp>
      <p:sp>
        <p:nvSpPr>
          <p:cNvPr id="102402" name="Rectangle 3"/>
          <p:cNvSpPr>
            <a:spLocks noGrp="1"/>
          </p:cNvSpPr>
          <p:nvPr>
            <p:ph type="body" idx="4294967295"/>
          </p:nvPr>
        </p:nvSpPr>
        <p:spPr>
          <a:xfrm>
            <a:off x="381000" y="1676400"/>
            <a:ext cx="8229600" cy="4525963"/>
          </a:xfrm>
        </p:spPr>
        <p:txBody>
          <a:bodyPr/>
          <a:lstStyle/>
          <a:p>
            <a:pPr>
              <a:buFont typeface="Arial" charset="0"/>
              <a:buNone/>
            </a:pPr>
            <a:r>
              <a:rPr lang="en-US" sz="2800" dirty="0" smtClean="0">
                <a:latin typeface="Book Antiqua" pitchFamily="18" charset="0"/>
              </a:rPr>
              <a:t>	China prohibited entry of Google &amp; Amazon. China developed its own Chinese</a:t>
            </a:r>
            <a:r>
              <a:rPr lang="en-US" sz="2800" dirty="0" smtClean="0">
                <a:solidFill>
                  <a:schemeClr val="accent2"/>
                </a:solidFill>
                <a:latin typeface="Book Antiqua" pitchFamily="18" charset="0"/>
              </a:rPr>
              <a:t> </a:t>
            </a:r>
            <a:r>
              <a:rPr lang="en-US" sz="2800" dirty="0" smtClean="0">
                <a:latin typeface="Book Antiqua" pitchFamily="18" charset="0"/>
              </a:rPr>
              <a:t>companies – </a:t>
            </a:r>
          </a:p>
          <a:p>
            <a:pPr>
              <a:buFont typeface="Arial" charset="0"/>
              <a:buNone/>
            </a:pPr>
            <a:endParaRPr lang="en-US" sz="2800" dirty="0" smtClean="0">
              <a:latin typeface="Book Antiqua" pitchFamily="18" charset="0"/>
            </a:endParaRPr>
          </a:p>
          <a:p>
            <a:pPr>
              <a:buFont typeface="Arial" charset="0"/>
              <a:buNone/>
            </a:pPr>
            <a:r>
              <a:rPr lang="en-US" sz="2800" dirty="0" smtClean="0">
                <a:latin typeface="Book Antiqua" pitchFamily="18" charset="0"/>
              </a:rPr>
              <a:t>	Alibaba -Year 1999</a:t>
            </a:r>
          </a:p>
          <a:p>
            <a:pPr>
              <a:buFont typeface="Arial" charset="0"/>
              <a:buNone/>
            </a:pPr>
            <a:r>
              <a:rPr lang="en-US" sz="2800" dirty="0" smtClean="0">
                <a:latin typeface="Book Antiqua" pitchFamily="18" charset="0"/>
              </a:rPr>
              <a:t>	Baidu - Year 2000</a:t>
            </a:r>
          </a:p>
          <a:p>
            <a:pPr>
              <a:buFont typeface="Arial" charset="0"/>
              <a:buNone/>
            </a:pPr>
            <a:r>
              <a:rPr lang="en-US" sz="2800" dirty="0" smtClean="0">
                <a:latin typeface="Book Antiqua" pitchFamily="18" charset="0"/>
              </a:rPr>
              <a:t>	</a:t>
            </a:r>
          </a:p>
          <a:p>
            <a:pPr>
              <a:buFont typeface="Arial" charset="0"/>
              <a:buNone/>
            </a:pPr>
            <a:r>
              <a:rPr lang="en-US" sz="2800" dirty="0" smtClean="0">
                <a:latin typeface="Book Antiqua" pitchFamily="18" charset="0"/>
              </a:rPr>
              <a:t>	Swift action by China. </a:t>
            </a:r>
          </a:p>
          <a:p>
            <a:pPr algn="ctr">
              <a:buFont typeface="Arial" charset="0"/>
              <a:buNone/>
            </a:pPr>
            <a:r>
              <a:rPr lang="en-US" sz="2800" dirty="0" smtClean="0">
                <a:latin typeface="Book Antiqua" pitchFamily="18" charset="0"/>
              </a:rPr>
              <a:t>	Inaction by India.</a:t>
            </a:r>
          </a:p>
        </p:txBody>
      </p:sp>
      <p:sp>
        <p:nvSpPr>
          <p:cNvPr id="102403"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II.5.(i).5</a:t>
            </a:r>
          </a:p>
        </p:txBody>
      </p:sp>
    </p:spTree>
    <p:extLst>
      <p:ext uri="{BB962C8B-B14F-4D97-AF65-F5344CB8AC3E}">
        <p14:creationId xmlns:p14="http://schemas.microsoft.com/office/powerpoint/2010/main" val="38963641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5"/>
          <p:cNvSpPr>
            <a:spLocks noGrp="1"/>
          </p:cNvSpPr>
          <p:nvPr>
            <p:ph type="title" idx="4294967295"/>
          </p:nvPr>
        </p:nvSpPr>
        <p:spPr/>
        <p:txBody>
          <a:bodyPr/>
          <a:lstStyle/>
          <a:p>
            <a:r>
              <a:rPr lang="en-US" sz="3600" b="1" dirty="0" smtClean="0">
                <a:latin typeface="Book Antiqua" pitchFamily="18" charset="0"/>
              </a:rPr>
              <a:t>Global Trends –</a:t>
            </a:r>
            <a:br>
              <a:rPr lang="en-US" sz="3600" b="1" dirty="0" smtClean="0">
                <a:latin typeface="Book Antiqua" pitchFamily="18" charset="0"/>
              </a:rPr>
            </a:br>
            <a:r>
              <a:rPr lang="en-US" sz="3600" b="1" dirty="0" smtClean="0">
                <a:latin typeface="Book Antiqua" pitchFamily="18" charset="0"/>
              </a:rPr>
              <a:t>Business Developments </a:t>
            </a:r>
          </a:p>
        </p:txBody>
      </p:sp>
      <p:sp>
        <p:nvSpPr>
          <p:cNvPr id="103426" name="Rectangle 3"/>
          <p:cNvSpPr>
            <a:spLocks noGrp="1"/>
          </p:cNvSpPr>
          <p:nvPr>
            <p:ph type="body" idx="4294967295"/>
          </p:nvPr>
        </p:nvSpPr>
        <p:spPr/>
        <p:txBody>
          <a:bodyPr/>
          <a:lstStyle/>
          <a:p>
            <a:pPr algn="just">
              <a:buFont typeface="Arial" charset="0"/>
              <a:buNone/>
            </a:pPr>
            <a:r>
              <a:rPr lang="en-US" sz="2800" smtClean="0">
                <a:latin typeface="Book Antiqua" pitchFamily="18" charset="0"/>
              </a:rPr>
              <a:t>	Today, globally there are two Digital giant countries: USA (epitome of </a:t>
            </a:r>
            <a:r>
              <a:rPr lang="en-US" sz="2800" b="1" smtClean="0">
                <a:latin typeface="Book Antiqua" pitchFamily="18" charset="0"/>
              </a:rPr>
              <a:t>capitalism</a:t>
            </a:r>
            <a:r>
              <a:rPr lang="en-US" sz="2800" smtClean="0">
                <a:latin typeface="Book Antiqua" pitchFamily="18" charset="0"/>
              </a:rPr>
              <a:t>) &amp; China (epitome of </a:t>
            </a:r>
            <a:r>
              <a:rPr lang="en-US" sz="2800" b="1" smtClean="0">
                <a:latin typeface="Book Antiqua" pitchFamily="18" charset="0"/>
              </a:rPr>
              <a:t>communism</a:t>
            </a:r>
            <a:r>
              <a:rPr lang="en-US" sz="2800" smtClean="0">
                <a:latin typeface="Book Antiqua" pitchFamily="18" charset="0"/>
              </a:rPr>
              <a:t>). </a:t>
            </a:r>
          </a:p>
          <a:p>
            <a:pPr algn="just">
              <a:buFont typeface="Arial" charset="0"/>
              <a:buNone/>
            </a:pPr>
            <a:r>
              <a:rPr lang="en-US" sz="2800" smtClean="0">
                <a:latin typeface="Book Antiqua" pitchFamily="18" charset="0"/>
              </a:rPr>
              <a:t>	Tatas, Birlas &amp; many other industrial houses are large Indian groups. They were large houses before 1993. Europe to Australia had MNCs before 1993. Why only US &amp; China developed Digital giants?</a:t>
            </a:r>
          </a:p>
        </p:txBody>
      </p:sp>
      <p:sp>
        <p:nvSpPr>
          <p:cNvPr id="103427"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II.5.(i).6</a:t>
            </a:r>
          </a:p>
        </p:txBody>
      </p:sp>
    </p:spTree>
    <p:extLst>
      <p:ext uri="{BB962C8B-B14F-4D97-AF65-F5344CB8AC3E}">
        <p14:creationId xmlns:p14="http://schemas.microsoft.com/office/powerpoint/2010/main" val="10380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771" y="411162"/>
            <a:ext cx="5921829" cy="5291790"/>
          </a:xfrm>
          <a:prstGeom prst="rect">
            <a:avLst/>
          </a:prstGeom>
        </p:spPr>
      </p:pic>
      <p:sp>
        <p:nvSpPr>
          <p:cNvPr id="6" name="Slide Number Placeholder 3"/>
          <p:cNvSpPr txBox="1">
            <a:spLocks noGrp="1"/>
          </p:cNvSpPr>
          <p:nvPr/>
        </p:nvSpPr>
        <p:spPr bwMode="auto">
          <a:xfrm>
            <a:off x="8077200" y="228600"/>
            <a:ext cx="914400" cy="365125"/>
          </a:xfrm>
          <a:prstGeom prst="rect">
            <a:avLst/>
          </a:prstGeom>
          <a:noFill/>
          <a:ln w="9525">
            <a:noFill/>
            <a:miter lim="800000"/>
            <a:headEnd/>
            <a:tailEnd/>
          </a:ln>
        </p:spPr>
        <p:txBody>
          <a:bodyPr anchor="ctr"/>
          <a:lstStyle/>
          <a:p>
            <a:pPr algn="r"/>
            <a:r>
              <a:rPr lang="en-US" sz="2000" dirty="0" smtClean="0">
                <a:solidFill>
                  <a:srgbClr val="898989"/>
                </a:solidFill>
                <a:latin typeface="Book Antiqua" pitchFamily="18" charset="0"/>
              </a:rPr>
              <a:t>1.1.9</a:t>
            </a:r>
            <a:endParaRPr lang="en-US" sz="2000" dirty="0">
              <a:solidFill>
                <a:srgbClr val="898989"/>
              </a:solidFill>
              <a:latin typeface="Book Antiqua" pitchFamily="18" charset="0"/>
            </a:endParaRPr>
          </a:p>
        </p:txBody>
      </p:sp>
      <p:sp>
        <p:nvSpPr>
          <p:cNvPr id="3" name="Rectangle 2"/>
          <p:cNvSpPr/>
          <p:nvPr/>
        </p:nvSpPr>
        <p:spPr>
          <a:xfrm>
            <a:off x="308429" y="5707700"/>
            <a:ext cx="7924799" cy="954107"/>
          </a:xfrm>
          <a:prstGeom prst="rect">
            <a:avLst/>
          </a:prstGeom>
        </p:spPr>
        <p:txBody>
          <a:bodyPr wrap="square">
            <a:spAutoFit/>
          </a:bodyPr>
          <a:lstStyle/>
          <a:p>
            <a:r>
              <a:rPr lang="en-IN" sz="2800" dirty="0">
                <a:latin typeface="Book Antiqua" panose="02040602050305030304" pitchFamily="18" charset="0"/>
              </a:rPr>
              <a:t>Matter of Jurisdiction has wide ramifications.</a:t>
            </a:r>
          </a:p>
          <a:p>
            <a:r>
              <a:rPr lang="en-IN" sz="2800" dirty="0">
                <a:latin typeface="Book Antiqua" panose="02040602050305030304" pitchFamily="18" charset="0"/>
              </a:rPr>
              <a:t>Law is yet evolving.</a:t>
            </a:r>
          </a:p>
        </p:txBody>
      </p:sp>
    </p:spTree>
    <p:extLst>
      <p:ext uri="{BB962C8B-B14F-4D97-AF65-F5344CB8AC3E}">
        <p14:creationId xmlns:p14="http://schemas.microsoft.com/office/powerpoint/2010/main" val="18058208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Grp="1"/>
          </p:cNvSpPr>
          <p:nvPr>
            <p:ph type="title" idx="4294967295"/>
          </p:nvPr>
        </p:nvSpPr>
        <p:spPr/>
        <p:txBody>
          <a:bodyPr/>
          <a:lstStyle/>
          <a:p>
            <a:r>
              <a:rPr lang="en-US" sz="3600" b="1" dirty="0" smtClean="0">
                <a:latin typeface="Book Antiqua" pitchFamily="18" charset="0"/>
              </a:rPr>
              <a:t>Global Trends –</a:t>
            </a:r>
            <a:br>
              <a:rPr lang="en-US" sz="3600" b="1" dirty="0" smtClean="0">
                <a:latin typeface="Book Antiqua" pitchFamily="18" charset="0"/>
              </a:rPr>
            </a:br>
            <a:r>
              <a:rPr lang="en-US" sz="3600" b="1" dirty="0" smtClean="0">
                <a:latin typeface="Book Antiqua" pitchFamily="18" charset="0"/>
              </a:rPr>
              <a:t>Business Developments</a:t>
            </a:r>
          </a:p>
        </p:txBody>
      </p:sp>
      <p:sp>
        <p:nvSpPr>
          <p:cNvPr id="104450" name="Rectangle 3"/>
          <p:cNvSpPr>
            <a:spLocks noGrp="1"/>
          </p:cNvSpPr>
          <p:nvPr>
            <p:ph type="body" idx="4294967295"/>
          </p:nvPr>
        </p:nvSpPr>
        <p:spPr/>
        <p:txBody>
          <a:bodyPr/>
          <a:lstStyle/>
          <a:p>
            <a:pPr>
              <a:buFont typeface="Arial" charset="0"/>
              <a:buNone/>
            </a:pPr>
            <a:r>
              <a:rPr lang="en-US" sz="2800" smtClean="0">
                <a:latin typeface="Book Antiqua" pitchFamily="18" charset="0"/>
              </a:rPr>
              <a:t>	</a:t>
            </a:r>
          </a:p>
          <a:p>
            <a:pPr>
              <a:buFont typeface="Arial" charset="0"/>
              <a:buNone/>
            </a:pPr>
            <a:r>
              <a:rPr lang="en-US" sz="2800" smtClean="0">
                <a:latin typeface="Book Antiqua" pitchFamily="18" charset="0"/>
              </a:rPr>
              <a:t>	Probably- </a:t>
            </a:r>
          </a:p>
          <a:p>
            <a:pPr>
              <a:buFont typeface="Arial" charset="0"/>
              <a:buNone/>
            </a:pPr>
            <a:r>
              <a:rPr lang="en-US" sz="2800" smtClean="0">
                <a:latin typeface="Book Antiqua" pitchFamily="18" charset="0"/>
              </a:rPr>
              <a:t>	US &amp; China have proved that –</a:t>
            </a:r>
          </a:p>
          <a:p>
            <a:pPr>
              <a:buFont typeface="Arial" charset="0"/>
              <a:buNone/>
            </a:pPr>
            <a:r>
              <a:rPr lang="en-US" sz="2800" smtClean="0">
                <a:latin typeface="Book Antiqua" pitchFamily="18" charset="0"/>
              </a:rPr>
              <a:t>	Government &amp; Business partnership encourages tremendous growth.</a:t>
            </a:r>
          </a:p>
          <a:p>
            <a:pPr>
              <a:buFont typeface="Arial" charset="0"/>
              <a:buNone/>
            </a:pPr>
            <a:r>
              <a:rPr lang="en-US" sz="2800" smtClean="0">
                <a:latin typeface="Book Antiqua" pitchFamily="18" charset="0"/>
              </a:rPr>
              <a:t>	</a:t>
            </a:r>
          </a:p>
          <a:p>
            <a:pPr algn="just">
              <a:buFont typeface="Arial" charset="0"/>
              <a:buNone/>
            </a:pPr>
            <a:r>
              <a:rPr lang="en-US" sz="2800" smtClean="0">
                <a:latin typeface="Book Antiqua" pitchFamily="18" charset="0"/>
              </a:rPr>
              <a:t>	In India there is certainly no partnership between Government &amp; Business. </a:t>
            </a:r>
          </a:p>
        </p:txBody>
      </p:sp>
      <p:sp>
        <p:nvSpPr>
          <p:cNvPr id="104451" name="Footer Placeholder 3"/>
          <p:cNvSpPr txBox="1">
            <a:spLocks noGrp="1"/>
          </p:cNvSpPr>
          <p:nvPr/>
        </p:nvSpPr>
        <p:spPr bwMode="auto">
          <a:xfrm>
            <a:off x="381000" y="6492875"/>
            <a:ext cx="8534400" cy="365125"/>
          </a:xfrm>
          <a:prstGeom prst="rect">
            <a:avLst/>
          </a:prstGeom>
          <a:noFill/>
          <a:ln w="9525">
            <a:noFill/>
            <a:miter lim="800000"/>
            <a:headEnd/>
            <a:tailEnd/>
          </a:ln>
        </p:spPr>
        <p:txBody>
          <a:bodyPr anchor="ctr"/>
          <a:lstStyle/>
          <a:p>
            <a:pPr algn="ctr"/>
            <a:r>
              <a:rPr lang="en-US">
                <a:solidFill>
                  <a:srgbClr val="898989"/>
                </a:solidFill>
                <a:latin typeface="Book Antiqua" pitchFamily="18" charset="0"/>
              </a:rPr>
              <a:t>Digital Taxation                                                                                     Rashmin Sanghvi</a:t>
            </a:r>
          </a:p>
        </p:txBody>
      </p:sp>
      <p:sp>
        <p:nvSpPr>
          <p:cNvPr id="7" name="Rectangle 6"/>
          <p:cNvSpPr/>
          <p:nvPr/>
        </p:nvSpPr>
        <p:spPr>
          <a:xfrm>
            <a:off x="7886700" y="236538"/>
            <a:ext cx="1257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II.5.(i).7</a:t>
            </a:r>
          </a:p>
        </p:txBody>
      </p:sp>
    </p:spTree>
    <p:extLst>
      <p:ext uri="{BB962C8B-B14F-4D97-AF65-F5344CB8AC3E}">
        <p14:creationId xmlns:p14="http://schemas.microsoft.com/office/powerpoint/2010/main" val="40049916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2"/>
          <p:cNvSpPr>
            <a:spLocks noGrp="1"/>
          </p:cNvSpPr>
          <p:nvPr>
            <p:ph type="title"/>
          </p:nvPr>
        </p:nvSpPr>
        <p:spPr>
          <a:xfrm>
            <a:off x="457200" y="304800"/>
            <a:ext cx="8229600" cy="1143000"/>
          </a:xfrm>
        </p:spPr>
        <p:txBody>
          <a:bodyPr/>
          <a:lstStyle/>
          <a:p>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Global </a:t>
            </a:r>
            <a:r>
              <a:rPr lang="en-US" sz="3600" b="1" dirty="0">
                <a:latin typeface="Book Antiqua" pitchFamily="18" charset="0"/>
              </a:rPr>
              <a:t>Trends </a:t>
            </a:r>
            <a:r>
              <a:rPr lang="en-US" sz="3600" b="1" dirty="0" smtClean="0">
                <a:latin typeface="Book Antiqua" pitchFamily="18" charset="0"/>
              </a:rPr>
              <a:t>Technology</a:t>
            </a:r>
          </a:p>
        </p:txBody>
      </p:sp>
      <p:sp>
        <p:nvSpPr>
          <p:cNvPr id="126978" name="Rectangle 10"/>
          <p:cNvSpPr>
            <a:spLocks noGrp="1"/>
          </p:cNvSpPr>
          <p:nvPr>
            <p:ph type="body" idx="4294967295"/>
          </p:nvPr>
        </p:nvSpPr>
        <p:spPr>
          <a:xfrm>
            <a:off x="609600" y="1447800"/>
            <a:ext cx="8229600" cy="4525963"/>
          </a:xfrm>
        </p:spPr>
        <p:txBody>
          <a:bodyPr/>
          <a:lstStyle/>
          <a:p>
            <a:pPr>
              <a:buFont typeface="Arial" charset="0"/>
              <a:buNone/>
            </a:pPr>
            <a:endParaRPr lang="en-US" sz="2800" dirty="0" smtClean="0">
              <a:latin typeface="Book Antiqua" pitchFamily="18" charset="0"/>
            </a:endParaRPr>
          </a:p>
          <a:p>
            <a:pPr>
              <a:buFont typeface="Arial" charset="0"/>
              <a:buNone/>
            </a:pPr>
            <a:r>
              <a:rPr lang="en-US" sz="2800" dirty="0" smtClean="0">
                <a:latin typeface="Book Antiqua" pitchFamily="18" charset="0"/>
              </a:rPr>
              <a:t>Technology 	        Telephone, TV, Computer, 			         Robots, Internet, Satellites 			         Mobile, Drones, 			                              Miniaturisation, all                   				progressing.	</a:t>
            </a:r>
          </a:p>
          <a:p>
            <a:pPr>
              <a:buFont typeface="Arial" charse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sp>
        <p:nvSpPr>
          <p:cNvPr id="124933" name="Line 12"/>
          <p:cNvSpPr>
            <a:spLocks noChangeShapeType="1"/>
          </p:cNvSpPr>
          <p:nvPr/>
        </p:nvSpPr>
        <p:spPr bwMode="auto">
          <a:xfrm flipH="1" flipV="1">
            <a:off x="3733800" y="2057400"/>
            <a:ext cx="0" cy="18288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6" name="Rectangle 5"/>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 (ii) 8</a:t>
            </a:r>
          </a:p>
        </p:txBody>
      </p:sp>
    </p:spTree>
    <p:extLst>
      <p:ext uri="{BB962C8B-B14F-4D97-AF65-F5344CB8AC3E}">
        <p14:creationId xmlns:p14="http://schemas.microsoft.com/office/powerpoint/2010/main" val="10633374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Content Placeholder 1"/>
          <p:cNvSpPr>
            <a:spLocks noGrp="1"/>
          </p:cNvSpPr>
          <p:nvPr>
            <p:ph idx="1"/>
          </p:nvPr>
        </p:nvSpPr>
        <p:spPr>
          <a:xfrm>
            <a:off x="228600" y="1447800"/>
            <a:ext cx="8763000" cy="4525963"/>
          </a:xfrm>
        </p:spPr>
        <p:txBody>
          <a:bodyPr/>
          <a:lstStyle/>
          <a:p>
            <a:pPr marL="0" indent="0">
              <a:buFont typeface="Arial" charset="0"/>
              <a:buNone/>
            </a:pPr>
            <a:r>
              <a:rPr lang="en-US" smtClean="0"/>
              <a:t>					</a:t>
            </a:r>
          </a:p>
          <a:p>
            <a:pPr marL="0" indent="0" algn="just">
              <a:buFont typeface="Arial" charset="0"/>
              <a:buNone/>
            </a:pPr>
            <a:r>
              <a:rPr lang="en-US" sz="2800" smtClean="0">
                <a:latin typeface="Book Antiqua" pitchFamily="18" charset="0"/>
              </a:rPr>
              <a:t>Convergence of		      Unimagined new products.</a:t>
            </a:r>
          </a:p>
          <a:p>
            <a:pPr marL="0" indent="0" algn="just">
              <a:buFont typeface="Arial" charset="0"/>
              <a:buNone/>
            </a:pPr>
            <a:r>
              <a:rPr lang="en-US" sz="2800" smtClean="0">
                <a:latin typeface="Book Antiqua" pitchFamily="18" charset="0"/>
              </a:rPr>
              <a:t>Different technologies        Artificial Intelligence.</a:t>
            </a:r>
          </a:p>
          <a:p>
            <a:pPr marL="0" indent="0">
              <a:buFont typeface="Arial" charset="0"/>
              <a:buNone/>
            </a:pPr>
            <a:endParaRPr lang="en-US" sz="2800" smtClean="0">
              <a:latin typeface="Book Antiqua" pitchFamily="18" charset="0"/>
            </a:endParaRPr>
          </a:p>
          <a:p>
            <a:pPr marL="0" indent="0">
              <a:buFont typeface="Arial" charset="0"/>
              <a:buNone/>
            </a:pPr>
            <a:r>
              <a:rPr lang="en-US" sz="2800" smtClean="0">
                <a:latin typeface="Book Antiqua" pitchFamily="18" charset="0"/>
              </a:rPr>
              <a:t>Business		                Grabbing latest   						      technologies for   		 				      unimagined business   					      models.</a:t>
            </a:r>
          </a:p>
          <a:p>
            <a:pPr marL="0" indent="0" algn="just">
              <a:buFont typeface="Arial" charset="0"/>
              <a:buNone/>
            </a:pPr>
            <a:endParaRPr lang="en-US" sz="2800" smtClean="0">
              <a:latin typeface="Book Antiqua" pitchFamily="18" charset="0"/>
            </a:endParaRPr>
          </a:p>
        </p:txBody>
      </p:sp>
      <p:sp>
        <p:nvSpPr>
          <p:cNvPr id="128002" name="Title 2"/>
          <p:cNvSpPr>
            <a:spLocks noGrp="1"/>
          </p:cNvSpPr>
          <p:nvPr>
            <p:ph type="title"/>
          </p:nvPr>
        </p:nvSpPr>
        <p:spPr>
          <a:xfrm>
            <a:off x="457200" y="304800"/>
            <a:ext cx="8229600" cy="1143000"/>
          </a:xfrm>
        </p:spPr>
        <p:txBody>
          <a:bodyPr/>
          <a:lstStyle/>
          <a:p>
            <a:r>
              <a:rPr lang="en-US" sz="3600" b="1" dirty="0" smtClean="0">
                <a:latin typeface="Book Antiqua" pitchFamily="18" charset="0"/>
              </a:rPr>
              <a:t>Global </a:t>
            </a:r>
            <a:r>
              <a:rPr lang="en-US" sz="3600" b="1" dirty="0">
                <a:latin typeface="Book Antiqua" pitchFamily="18" charset="0"/>
              </a:rPr>
              <a:t>Trends </a:t>
            </a:r>
            <a:r>
              <a:rPr lang="en-US" sz="3600" b="1" dirty="0" smtClean="0">
                <a:latin typeface="Book Antiqua" pitchFamily="18" charset="0"/>
              </a:rPr>
              <a:t>Technology</a:t>
            </a:r>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cxnSp>
        <p:nvCxnSpPr>
          <p:cNvPr id="125957" name="Straight Arrow Connector 8"/>
          <p:cNvCxnSpPr>
            <a:cxnSpLocks noChangeShapeType="1"/>
          </p:cNvCxnSpPr>
          <p:nvPr/>
        </p:nvCxnSpPr>
        <p:spPr bwMode="auto">
          <a:xfrm flipV="1">
            <a:off x="4038600" y="2133600"/>
            <a:ext cx="0" cy="76200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125958" name="Line 9"/>
          <p:cNvSpPr>
            <a:spLocks noChangeShapeType="1"/>
          </p:cNvSpPr>
          <p:nvPr/>
        </p:nvSpPr>
        <p:spPr bwMode="auto">
          <a:xfrm flipV="1">
            <a:off x="4038600" y="3657600"/>
            <a:ext cx="0" cy="14478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7" name="Rectangle 6"/>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 (ii) 9</a:t>
            </a:r>
          </a:p>
        </p:txBody>
      </p:sp>
    </p:spTree>
    <p:extLst>
      <p:ext uri="{BB962C8B-B14F-4D97-AF65-F5344CB8AC3E}">
        <p14:creationId xmlns:p14="http://schemas.microsoft.com/office/powerpoint/2010/main" val="8377851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Content Placeholder 1"/>
          <p:cNvSpPr>
            <a:spLocks noGrp="1"/>
          </p:cNvSpPr>
          <p:nvPr>
            <p:ph idx="1"/>
          </p:nvPr>
        </p:nvSpPr>
        <p:spPr/>
        <p:txBody>
          <a:bodyPr/>
          <a:lstStyle/>
          <a:p>
            <a:pPr marL="0" indent="0">
              <a:buFont typeface="Arial" charset="0"/>
              <a:buNone/>
            </a:pPr>
            <a:endParaRPr lang="en-US" sz="2800" smtClean="0">
              <a:latin typeface="Book Antiqua" pitchFamily="18" charset="0"/>
            </a:endParaRPr>
          </a:p>
          <a:p>
            <a:pPr marL="0" indent="0">
              <a:buFont typeface="Arial" charset="0"/>
              <a:buNone/>
            </a:pPr>
            <a:r>
              <a:rPr lang="en-US" sz="2800" smtClean="0">
                <a:latin typeface="Book Antiqua" pitchFamily="18" charset="0"/>
              </a:rPr>
              <a:t>Law making	        Greed of nations, Conflicting </a:t>
            </a:r>
          </a:p>
          <a:p>
            <a:pPr marL="0" indent="0">
              <a:buFont typeface="Arial" charset="0"/>
              <a:buNone/>
            </a:pPr>
            <a:r>
              <a:rPr lang="en-US" sz="2800" smtClean="0">
                <a:latin typeface="Book Antiqua" pitchFamily="18" charset="0"/>
              </a:rPr>
              <a:t>DTA Model	        vested interests do not allow 			         reconciliation.</a:t>
            </a:r>
          </a:p>
        </p:txBody>
      </p:sp>
      <p:sp>
        <p:nvSpPr>
          <p:cNvPr id="129026" name="Title 2"/>
          <p:cNvSpPr>
            <a:spLocks noGrp="1"/>
          </p:cNvSpPr>
          <p:nvPr>
            <p:ph type="title"/>
          </p:nvPr>
        </p:nvSpPr>
        <p:spPr/>
        <p:txBody>
          <a:bodyPr/>
          <a:lstStyle/>
          <a:p>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Global </a:t>
            </a:r>
            <a:r>
              <a:rPr lang="en-US" sz="3600" b="1" dirty="0">
                <a:latin typeface="Book Antiqua" pitchFamily="18" charset="0"/>
              </a:rPr>
              <a:t>Trends OECD</a:t>
            </a:r>
            <a:br>
              <a:rPr lang="en-US" sz="3600" b="1" dirty="0">
                <a:latin typeface="Book Antiqua" pitchFamily="18" charset="0"/>
              </a:rPr>
            </a:br>
            <a:endParaRPr lang="en-US" sz="3600" b="1" dirty="0" smtClean="0">
              <a:latin typeface="Book Antiqua" pitchFamily="18" charset="0"/>
            </a:endParaRPr>
          </a:p>
        </p:txBody>
      </p:sp>
      <p:sp>
        <p:nvSpPr>
          <p:cNvPr id="4" name="Footer Placeholder 3"/>
          <p:cNvSpPr>
            <a:spLocks noGrp="1"/>
          </p:cNvSpPr>
          <p:nvPr>
            <p:ph type="ftr" sz="quarter" idx="11"/>
          </p:nvPr>
        </p:nvSpPr>
        <p:spPr/>
        <p:txBody>
          <a:bodyPr/>
          <a:lstStyle/>
          <a:p>
            <a:pPr>
              <a:defRPr/>
            </a:pPr>
            <a:r>
              <a:rPr lang="en-US" smtClean="0"/>
              <a:t>Digital Taxation                                                       Rashmin Sanghvi </a:t>
            </a:r>
            <a:endParaRPr lang="en-US" dirty="0"/>
          </a:p>
        </p:txBody>
      </p:sp>
      <p:cxnSp>
        <p:nvCxnSpPr>
          <p:cNvPr id="126981" name="Straight Arrow Connector 8"/>
          <p:cNvCxnSpPr>
            <a:cxnSpLocks noChangeShapeType="1"/>
          </p:cNvCxnSpPr>
          <p:nvPr/>
        </p:nvCxnSpPr>
        <p:spPr bwMode="auto">
          <a:xfrm>
            <a:off x="3581400" y="2362200"/>
            <a:ext cx="0" cy="106680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II.5 (ii) 10</a:t>
            </a:r>
          </a:p>
        </p:txBody>
      </p:sp>
    </p:spTree>
    <p:extLst>
      <p:ext uri="{BB962C8B-B14F-4D97-AF65-F5344CB8AC3E}">
        <p14:creationId xmlns:p14="http://schemas.microsoft.com/office/powerpoint/2010/main" val="42546312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ctrTitle"/>
          </p:nvPr>
        </p:nvSpPr>
        <p:spPr>
          <a:xfrm>
            <a:off x="381000" y="1828800"/>
            <a:ext cx="8267700" cy="4038600"/>
          </a:xfrm>
        </p:spPr>
        <p:txBody>
          <a:bodyPr anchor="t"/>
          <a:lstStyle/>
          <a:p>
            <a:pPr algn="l" eaLnBrk="1" hangingPunct="1"/>
            <a:r>
              <a:rPr lang="en-US" sz="2800" dirty="0" smtClean="0">
                <a:latin typeface="Book Antiqua" pitchFamily="18" charset="0"/>
              </a:rPr>
              <a:t>								Year</a:t>
            </a:r>
            <a:br>
              <a:rPr lang="en-US" sz="2800" dirty="0" smtClean="0">
                <a:latin typeface="Book Antiqua" pitchFamily="18" charset="0"/>
              </a:rPr>
            </a:br>
            <a:r>
              <a:rPr lang="en-US" sz="2800" dirty="0" smtClean="0">
                <a:latin typeface="Book Antiqua" pitchFamily="18" charset="0"/>
              </a:rPr>
              <a:t/>
            </a:r>
            <a:br>
              <a:rPr lang="en-US" sz="2800" dirty="0" smtClean="0">
                <a:latin typeface="Book Antiqua" pitchFamily="18" charset="0"/>
              </a:rPr>
            </a:br>
            <a:r>
              <a:rPr lang="en-US" sz="2800" dirty="0" smtClean="0">
                <a:latin typeface="Book Antiqua" pitchFamily="18" charset="0"/>
              </a:rPr>
              <a:t>1  India     	 Recommended Consideration of   2000</a:t>
            </a:r>
            <a:br>
              <a:rPr lang="en-US" sz="2800" dirty="0" smtClean="0">
                <a:latin typeface="Book Antiqua" pitchFamily="18" charset="0"/>
              </a:rPr>
            </a:br>
            <a:r>
              <a:rPr lang="en-US" sz="2800" dirty="0" smtClean="0">
                <a:latin typeface="Book Antiqua" pitchFamily="18" charset="0"/>
              </a:rPr>
              <a:t>		 new system for E-Commerce </a:t>
            </a:r>
            <a:br>
              <a:rPr lang="en-US" sz="2800" dirty="0" smtClean="0">
                <a:latin typeface="Book Antiqua" pitchFamily="18" charset="0"/>
              </a:rPr>
            </a:br>
            <a:r>
              <a:rPr lang="en-US" sz="2800" dirty="0" smtClean="0">
                <a:latin typeface="Book Antiqua" pitchFamily="18" charset="0"/>
              </a:rPr>
              <a:t>		 taxation.	</a:t>
            </a:r>
            <a:br>
              <a:rPr lang="en-US" sz="2800" dirty="0" smtClean="0">
                <a:latin typeface="Book Antiqua" pitchFamily="18" charset="0"/>
              </a:rPr>
            </a:br>
            <a:r>
              <a:rPr lang="en-US" sz="2800" dirty="0" smtClean="0">
                <a:latin typeface="Book Antiqua" pitchFamily="18" charset="0"/>
              </a:rPr>
              <a:t>  	      	 High Powered committee Report</a:t>
            </a:r>
            <a:br>
              <a:rPr lang="en-US" sz="2800" dirty="0" smtClean="0">
                <a:latin typeface="Book Antiqua" pitchFamily="18" charset="0"/>
              </a:rPr>
            </a:br>
            <a:r>
              <a:rPr lang="en-US" sz="2800" dirty="0" smtClean="0">
                <a:latin typeface="Book Antiqua" pitchFamily="18" charset="0"/>
              </a:rPr>
              <a:t/>
            </a:r>
            <a:br>
              <a:rPr lang="en-US" sz="2800" dirty="0" smtClean="0">
                <a:latin typeface="Book Antiqua" pitchFamily="18" charset="0"/>
              </a:rPr>
            </a:br>
            <a:r>
              <a:rPr lang="en-US" sz="2800" dirty="0" smtClean="0">
                <a:latin typeface="Book Antiqua" pitchFamily="18" charset="0"/>
              </a:rPr>
              <a:t>2  OECD	 Rejected					2005</a:t>
            </a:r>
          </a:p>
        </p:txBody>
      </p:sp>
      <p:sp>
        <p:nvSpPr>
          <p:cNvPr id="130050" name="Rectangle 3"/>
          <p:cNvSpPr>
            <a:spLocks noChangeArrowheads="1"/>
          </p:cNvSpPr>
          <p:nvPr/>
        </p:nvSpPr>
        <p:spPr bwMode="auto">
          <a:xfrm>
            <a:off x="990600" y="457200"/>
            <a:ext cx="7772400" cy="1754326"/>
          </a:xfrm>
          <a:prstGeom prst="rect">
            <a:avLst/>
          </a:prstGeom>
          <a:noFill/>
          <a:ln w="9525">
            <a:noFill/>
            <a:miter lim="800000"/>
            <a:headEnd/>
            <a:tailEnd/>
          </a:ln>
        </p:spPr>
        <p:txBody>
          <a:bodyPr>
            <a:spAutoFit/>
          </a:bodyPr>
          <a:lstStyle/>
          <a:p>
            <a:pPr algn="ctr"/>
            <a:r>
              <a:rPr lang="en-US" sz="3600" b="1" dirty="0" smtClean="0">
                <a:latin typeface="Book Antiqua" pitchFamily="18" charset="0"/>
              </a:rPr>
              <a:t>Global Trends</a:t>
            </a:r>
          </a:p>
          <a:p>
            <a:pPr algn="ctr"/>
            <a:r>
              <a:rPr lang="en-US" sz="3600" b="1" dirty="0">
                <a:latin typeface="Book Antiqua" pitchFamily="18" charset="0"/>
              </a:rPr>
              <a:t>Chronology</a:t>
            </a:r>
            <a:r>
              <a:rPr lang="en-US" sz="3600" b="1" dirty="0" smtClean="0">
                <a:latin typeface="Book Antiqua" pitchFamily="18" charset="0"/>
              </a:rPr>
              <a:t> </a:t>
            </a:r>
            <a:endParaRPr lang="en-US" sz="3600" b="1" dirty="0">
              <a:latin typeface="Book Antiqua" pitchFamily="18" charset="0"/>
            </a:endParaRPr>
          </a:p>
          <a:p>
            <a:r>
              <a:rPr lang="en-US" sz="3600" b="1" dirty="0">
                <a:latin typeface="Book Antiqua" pitchFamily="18" charset="0"/>
              </a:rPr>
              <a:t>		</a:t>
            </a:r>
            <a:endParaRPr lang="en-US" sz="2400" b="1" dirty="0">
              <a:latin typeface="Book Antiqua" pitchFamily="18" charset="0"/>
            </a:endParaRPr>
          </a:p>
        </p:txBody>
      </p:sp>
      <p:sp>
        <p:nvSpPr>
          <p:cNvPr id="4" name="Rectangle 3"/>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 1</a:t>
            </a:r>
          </a:p>
        </p:txBody>
      </p:sp>
    </p:spTree>
    <p:extLst>
      <p:ext uri="{BB962C8B-B14F-4D97-AF65-F5344CB8AC3E}">
        <p14:creationId xmlns:p14="http://schemas.microsoft.com/office/powerpoint/2010/main" val="38521209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Content Placeholder 1"/>
          <p:cNvSpPr>
            <a:spLocks noGrp="1"/>
          </p:cNvSpPr>
          <p:nvPr>
            <p:ph idx="1"/>
          </p:nvPr>
        </p:nvSpPr>
        <p:spPr>
          <a:xfrm>
            <a:off x="304800" y="1143000"/>
            <a:ext cx="8501063" cy="5257800"/>
          </a:xfrm>
        </p:spPr>
        <p:txBody>
          <a:bodyPr/>
          <a:lstStyle/>
          <a:p>
            <a:pPr marL="990600" lvl="1" indent="-990600" eaLnBrk="1" hangingPunct="1">
              <a:buFont typeface="Arial" charset="0"/>
              <a:buNone/>
            </a:pPr>
            <a:endParaRPr lang="en-US" dirty="0" smtClean="0">
              <a:latin typeface="Book Antiqua" pitchFamily="18" charset="0"/>
            </a:endParaRPr>
          </a:p>
          <a:p>
            <a:pPr marL="990600" lvl="1" indent="-990600" eaLnBrk="1" hangingPunct="1">
              <a:buFont typeface="Arial" charset="0"/>
              <a:buNone/>
            </a:pPr>
            <a:r>
              <a:rPr lang="en-US" sz="2800" dirty="0" smtClean="0">
                <a:latin typeface="Book Antiqua" pitchFamily="18" charset="0"/>
              </a:rPr>
              <a:t>3  Britain	   Realised tax avoidance 		 2010</a:t>
            </a:r>
          </a:p>
          <a:p>
            <a:pPr marL="666750" indent="-609600" eaLnBrk="1" hangingPunct="1">
              <a:buFont typeface="Arial" charset="0"/>
              <a:buNone/>
            </a:pPr>
            <a:r>
              <a:rPr lang="en-US" sz="2800" dirty="0" smtClean="0">
                <a:latin typeface="Book Antiqua" pitchFamily="18" charset="0"/>
              </a:rPr>
              <a:t>   &amp; Europe   by digital MNCs is harming</a:t>
            </a:r>
          </a:p>
          <a:p>
            <a:pPr marL="666750" indent="-609600" eaLnBrk="1" hangingPunct="1">
              <a:buFont typeface="Arial" charset="0"/>
              <a:buNone/>
            </a:pPr>
            <a:r>
              <a:rPr lang="en-US" sz="2800" dirty="0" smtClean="0">
                <a:latin typeface="Book Antiqua" pitchFamily="18" charset="0"/>
              </a:rPr>
              <a:t>		             their economics</a:t>
            </a:r>
          </a:p>
          <a:p>
            <a:pPr marL="666750" indent="-609600" eaLnBrk="1" hangingPunct="1">
              <a:buFont typeface="Arial" charset="0"/>
              <a:buNone/>
            </a:pPr>
            <a:endParaRPr lang="en-US" sz="1600" dirty="0" smtClean="0">
              <a:latin typeface="Book Antiqua" pitchFamily="18" charset="0"/>
            </a:endParaRPr>
          </a:p>
          <a:p>
            <a:pPr marL="666750" indent="-609600" eaLnBrk="1" hangingPunct="1">
              <a:buFont typeface="Arial" charset="0"/>
              <a:buNone/>
            </a:pPr>
            <a:r>
              <a:rPr lang="en-US" sz="2800" dirty="0" smtClean="0">
                <a:latin typeface="Book Antiqua" pitchFamily="18" charset="0"/>
              </a:rPr>
              <a:t>4  OECD	   Started BEPS Action 1 to 15		 2013</a:t>
            </a:r>
          </a:p>
          <a:p>
            <a:pPr marL="666750" indent="-609600" eaLnBrk="1" hangingPunct="1">
              <a:buFont typeface="Arial" charset="0"/>
              <a:buNone/>
            </a:pPr>
            <a:r>
              <a:rPr lang="en-US" sz="2800" dirty="0" smtClean="0">
                <a:latin typeface="Book Antiqua" pitchFamily="18" charset="0"/>
              </a:rPr>
              <a:t>		             Gave final reports 2to 14 		 2015</a:t>
            </a:r>
          </a:p>
          <a:p>
            <a:pPr marL="666750" indent="-609600" eaLnBrk="1" hangingPunct="1">
              <a:buFont typeface="Arial" charset="0"/>
              <a:buNone/>
            </a:pPr>
            <a:r>
              <a:rPr lang="en-US" sz="2800" dirty="0" smtClean="0">
                <a:latin typeface="Book Antiqua" pitchFamily="18" charset="0"/>
              </a:rPr>
              <a:t>		             Not yet finalized Action 1	  Oct - 2019</a:t>
            </a:r>
          </a:p>
          <a:p>
            <a:pPr marL="666750" indent="-609600" eaLnBrk="1" hangingPunct="1">
              <a:buFont typeface="Arial" charset="0"/>
              <a:buNone/>
            </a:pPr>
            <a:endParaRPr lang="en-US" sz="1400" dirty="0" smtClean="0">
              <a:latin typeface="Book Antiqua" pitchFamily="18" charset="0"/>
            </a:endParaRPr>
          </a:p>
          <a:p>
            <a:pPr marL="666750" indent="-609600" eaLnBrk="1" hangingPunct="1">
              <a:buFont typeface="Arial" charset="0"/>
              <a:buNone/>
            </a:pPr>
            <a:r>
              <a:rPr lang="en-US" sz="2800" dirty="0" smtClean="0">
                <a:latin typeface="Book Antiqua" pitchFamily="18" charset="0"/>
              </a:rPr>
              <a:t>5  India         Imposed Equalisation 	            2016 		   Levy @ 6%</a:t>
            </a:r>
          </a:p>
          <a:p>
            <a:pPr marL="666750" indent="-609600" eaLnBrk="1" hangingPunct="1">
              <a:buFont typeface="Arial" charset="0"/>
              <a:buNone/>
            </a:pPr>
            <a:r>
              <a:rPr lang="en-US" sz="2800" dirty="0" smtClean="0">
                <a:latin typeface="Book Antiqua" pitchFamily="18" charset="0"/>
              </a:rPr>
              <a:t>	</a:t>
            </a:r>
            <a:r>
              <a:rPr lang="en-US" sz="2400" dirty="0" smtClean="0">
                <a:latin typeface="Book Antiqua" pitchFamily="18" charset="0"/>
              </a:rPr>
              <a:t>		</a:t>
            </a:r>
          </a:p>
          <a:p>
            <a:pPr marL="666750" indent="-609600" eaLnBrk="1" hangingPunct="1">
              <a:buFont typeface="Arial" charset="0"/>
              <a:buNone/>
            </a:pPr>
            <a:r>
              <a:rPr lang="en-US" sz="2800" dirty="0" smtClean="0"/>
              <a:t>			</a:t>
            </a:r>
          </a:p>
        </p:txBody>
      </p:sp>
      <p:sp>
        <p:nvSpPr>
          <p:cNvPr id="132099" name="Rectangle 3"/>
          <p:cNvSpPr>
            <a:spLocks noGrp="1" noChangeArrowheads="1"/>
          </p:cNvSpPr>
          <p:nvPr>
            <p:ph type="title"/>
          </p:nvPr>
        </p:nvSpPr>
        <p:spPr>
          <a:xfrm>
            <a:off x="264886" y="-457200"/>
            <a:ext cx="8534400" cy="2862322"/>
          </a:xfrm>
        </p:spPr>
        <p:txBody>
          <a:bodyPr>
            <a:spAutoFit/>
          </a:bodyPr>
          <a:lstStyle/>
          <a:p>
            <a:pPr eaLnBrk="1" hangingPunct="1"/>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Global Trends </a:t>
            </a:r>
            <a:br>
              <a:rPr lang="en-US" sz="3600" b="1" dirty="0" smtClean="0">
                <a:latin typeface="Book Antiqua" pitchFamily="18" charset="0"/>
              </a:rPr>
            </a:br>
            <a:r>
              <a:rPr lang="en-US" sz="3600" b="1" dirty="0" smtClean="0">
                <a:latin typeface="Book Antiqua" pitchFamily="18" charset="0"/>
              </a:rPr>
              <a:t>Chronology </a:t>
            </a:r>
            <a:r>
              <a:rPr lang="en-US" sz="3600" b="1" dirty="0">
                <a:latin typeface="Book Antiqua" pitchFamily="18" charset="0"/>
              </a:rPr>
              <a:t/>
            </a:r>
            <a:br>
              <a:rPr lang="en-US" sz="3600" b="1" dirty="0">
                <a:latin typeface="Book Antiqua" pitchFamily="18" charset="0"/>
              </a:rPr>
            </a:br>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		</a:t>
            </a:r>
            <a:endParaRPr lang="en-US" sz="2400" b="1" dirty="0" smtClean="0">
              <a:latin typeface="Book Antiqua" pitchFamily="18" charset="0"/>
            </a:endParaRPr>
          </a:p>
        </p:txBody>
      </p:sp>
      <p:sp>
        <p:nvSpPr>
          <p:cNvPr id="3" name="Rectangle 2"/>
          <p:cNvSpPr/>
          <p:nvPr/>
        </p:nvSpPr>
        <p:spPr>
          <a:xfrm>
            <a:off x="7543800" y="1143000"/>
            <a:ext cx="1219200" cy="596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dirty="0">
                <a:latin typeface="Book Antiqua" panose="02040602050305030304" pitchFamily="18" charset="0"/>
              </a:rPr>
              <a:t>Year</a:t>
            </a: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6" name="Rectangle 5"/>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 2</a:t>
            </a:r>
          </a:p>
        </p:txBody>
      </p:sp>
    </p:spTree>
    <p:extLst>
      <p:ext uri="{BB962C8B-B14F-4D97-AF65-F5344CB8AC3E}">
        <p14:creationId xmlns:p14="http://schemas.microsoft.com/office/powerpoint/2010/main" val="38778208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Content Placeholder 4"/>
          <p:cNvSpPr>
            <a:spLocks noGrp="1"/>
          </p:cNvSpPr>
          <p:nvPr>
            <p:ph idx="1"/>
          </p:nvPr>
        </p:nvSpPr>
        <p:spPr>
          <a:xfrm>
            <a:off x="457200" y="1285875"/>
            <a:ext cx="8229600" cy="4840288"/>
          </a:xfrm>
        </p:spPr>
        <p:txBody>
          <a:bodyPr/>
          <a:lstStyle/>
          <a:p>
            <a:pPr marL="0" indent="0" eaLnBrk="1" hangingPunct="1">
              <a:buFont typeface="Arial" charset="0"/>
              <a:buNone/>
            </a:pPr>
            <a:r>
              <a:rPr lang="en-US" sz="2800" dirty="0" smtClean="0">
                <a:latin typeface="Book Antiqua" pitchFamily="18" charset="0"/>
              </a:rPr>
              <a:t>                      </a:t>
            </a:r>
            <a:r>
              <a:rPr lang="en-US" sz="2800" dirty="0">
                <a:latin typeface="Book Antiqua" pitchFamily="18" charset="0"/>
              </a:rPr>
              <a:t>	</a:t>
            </a:r>
            <a:r>
              <a:rPr lang="en-US" sz="2800" dirty="0" smtClean="0">
                <a:latin typeface="Book Antiqua" pitchFamily="18" charset="0"/>
              </a:rPr>
              <a:t>				       Year </a:t>
            </a:r>
          </a:p>
          <a:p>
            <a:pPr marL="0" indent="0" eaLnBrk="1" hangingPunct="1">
              <a:buFont typeface="Arial" charset="0"/>
              <a:buNone/>
            </a:pPr>
            <a:r>
              <a:rPr lang="en-US" sz="2800" dirty="0" smtClean="0">
                <a:latin typeface="Book Antiqua" pitchFamily="18" charset="0"/>
              </a:rPr>
              <a:t>6    EU         Published report on SEP                 2017</a:t>
            </a:r>
          </a:p>
          <a:p>
            <a:pPr marL="0" indent="0" eaLnBrk="1" hangingPunct="1">
              <a:buFont typeface="Arial" charset="0"/>
              <a:buAutoNum type="arabicPlain" startAt="7"/>
            </a:pPr>
            <a:endParaRPr lang="en-US" sz="2800" dirty="0" smtClean="0">
              <a:latin typeface="Book Antiqua" pitchFamily="18" charset="0"/>
            </a:endParaRPr>
          </a:p>
          <a:p>
            <a:pPr marL="0" indent="0" eaLnBrk="1" hangingPunct="1">
              <a:buFont typeface="Arial" charset="0"/>
              <a:buAutoNum type="arabicPlain" startAt="7"/>
            </a:pPr>
            <a:r>
              <a:rPr lang="en-US" sz="2800" dirty="0" smtClean="0">
                <a:latin typeface="Book Antiqua" pitchFamily="18" charset="0"/>
              </a:rPr>
              <a:t>  Britain	 Proposed 2% tax on gross	          2019</a:t>
            </a:r>
          </a:p>
          <a:p>
            <a:pPr marL="0" indent="0" eaLnBrk="1" hangingPunct="1">
              <a:buFont typeface="Arial" charset="0"/>
              <a:buAutoNum type="arabicPlain" startAt="7"/>
            </a:pPr>
            <a:endParaRPr lang="en-US" sz="2800" dirty="0" smtClean="0">
              <a:latin typeface="Book Antiqua" pitchFamily="18" charset="0"/>
            </a:endParaRPr>
          </a:p>
          <a:p>
            <a:pPr marL="0" indent="0" eaLnBrk="1" hangingPunct="1">
              <a:buFont typeface="Arial" charset="0"/>
              <a:buAutoNum type="arabicPlain" startAt="7"/>
            </a:pPr>
            <a:r>
              <a:rPr lang="en-US" sz="2800" dirty="0" smtClean="0">
                <a:latin typeface="Book Antiqua" pitchFamily="18" charset="0"/>
              </a:rPr>
              <a:t>   France    Legislated 3% tax on gross              2019</a:t>
            </a:r>
          </a:p>
          <a:p>
            <a:pPr marL="0" indent="0" eaLnBrk="1" hangingPunct="1">
              <a:buFont typeface="Arial" charset="0"/>
              <a:buAutoNum type="arabicPlain" startAt="7"/>
            </a:pPr>
            <a:endParaRPr lang="en-US" sz="2800" dirty="0" smtClean="0">
              <a:latin typeface="Book Antiqua" pitchFamily="18" charset="0"/>
            </a:endParaRPr>
          </a:p>
          <a:p>
            <a:pPr marL="0" indent="0" eaLnBrk="1" hangingPunct="1">
              <a:buFont typeface="Arial" charset="0"/>
              <a:buAutoNum type="arabicPlain" startAt="7"/>
            </a:pPr>
            <a:r>
              <a:rPr lang="en-US" sz="2800" dirty="0" smtClean="0">
                <a:latin typeface="Book Antiqua" pitchFamily="18" charset="0"/>
              </a:rPr>
              <a:t>    USA       Trump threatened Economic         2019</a:t>
            </a:r>
          </a:p>
          <a:p>
            <a:pPr marL="0" indent="0" eaLnBrk="1" hangingPunct="1">
              <a:buFont typeface="Arial" charset="0"/>
              <a:buNone/>
            </a:pPr>
            <a:r>
              <a:rPr lang="en-US" sz="2800" dirty="0" smtClean="0">
                <a:latin typeface="Book Antiqua" pitchFamily="18" charset="0"/>
              </a:rPr>
              <a:t>                     war against France  </a:t>
            </a:r>
          </a:p>
        </p:txBody>
      </p:sp>
      <p:sp>
        <p:nvSpPr>
          <p:cNvPr id="133123" name="Rectangle 3"/>
          <p:cNvSpPr>
            <a:spLocks noChangeArrowheads="1"/>
          </p:cNvSpPr>
          <p:nvPr/>
        </p:nvSpPr>
        <p:spPr bwMode="auto">
          <a:xfrm>
            <a:off x="990600" y="457200"/>
            <a:ext cx="7772400" cy="1200150"/>
          </a:xfrm>
          <a:prstGeom prst="rect">
            <a:avLst/>
          </a:prstGeom>
          <a:noFill/>
          <a:ln w="9525">
            <a:noFill/>
            <a:miter lim="800000"/>
            <a:headEnd/>
            <a:tailEnd/>
          </a:ln>
        </p:spPr>
        <p:txBody>
          <a:bodyPr>
            <a:spAutoFit/>
          </a:bodyPr>
          <a:lstStyle/>
          <a:p>
            <a:r>
              <a:rPr lang="en-US" sz="3600" b="1" dirty="0">
                <a:latin typeface="Book Antiqua" pitchFamily="18" charset="0"/>
              </a:rPr>
              <a:t>		</a:t>
            </a:r>
          </a:p>
          <a:p>
            <a:r>
              <a:rPr lang="en-US" sz="3600" b="1" dirty="0">
                <a:latin typeface="Book Antiqua" pitchFamily="18" charset="0"/>
              </a:rPr>
              <a:t> 		</a:t>
            </a:r>
            <a:endParaRPr lang="en-US" sz="2400" b="1" dirty="0">
              <a:latin typeface="Book Antiqua" pitchFamily="18" charset="0"/>
            </a:endParaRPr>
          </a:p>
        </p:txBody>
      </p:sp>
      <p:sp>
        <p:nvSpPr>
          <p:cNvPr id="133124" name="Rectangle 3"/>
          <p:cNvSpPr>
            <a:spLocks noGrp="1" noChangeArrowheads="1"/>
          </p:cNvSpPr>
          <p:nvPr>
            <p:ph type="title"/>
          </p:nvPr>
        </p:nvSpPr>
        <p:spPr>
          <a:xfrm>
            <a:off x="457200" y="25311"/>
            <a:ext cx="8229600" cy="1200329"/>
          </a:xfrm>
        </p:spPr>
        <p:txBody>
          <a:bodyPr>
            <a:spAutoFit/>
          </a:bodyPr>
          <a:lstStyle/>
          <a:p>
            <a:pPr eaLnBrk="1" hangingPunct="1"/>
            <a:r>
              <a:rPr lang="en-US" sz="3600" b="1" dirty="0" smtClean="0">
                <a:latin typeface="Book Antiqua" pitchFamily="18" charset="0"/>
              </a:rPr>
              <a:t>Global trends</a:t>
            </a:r>
            <a:br>
              <a:rPr lang="en-US" sz="3600" b="1" dirty="0" smtClean="0">
                <a:latin typeface="Book Antiqua" pitchFamily="18" charset="0"/>
              </a:rPr>
            </a:br>
            <a:r>
              <a:rPr lang="en-US" sz="3600" b="1" dirty="0" smtClean="0">
                <a:latin typeface="Book Antiqua" pitchFamily="18" charset="0"/>
              </a:rPr>
              <a:t>         Chronology		</a:t>
            </a:r>
            <a:endParaRPr lang="en-US" sz="2400" b="1" dirty="0" smtClean="0">
              <a:latin typeface="Book Antiqua" pitchFamily="18" charset="0"/>
            </a:endParaRP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6" name="Rectangle 5"/>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 3</a:t>
            </a:r>
          </a:p>
        </p:txBody>
      </p:sp>
    </p:spTree>
    <p:extLst>
      <p:ext uri="{BB962C8B-B14F-4D97-AF65-F5344CB8AC3E}">
        <p14:creationId xmlns:p14="http://schemas.microsoft.com/office/powerpoint/2010/main" val="1379776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Content Placeholder 1"/>
          <p:cNvSpPr>
            <a:spLocks noGrp="1"/>
          </p:cNvSpPr>
          <p:nvPr>
            <p:ph idx="1"/>
          </p:nvPr>
        </p:nvSpPr>
        <p:spPr>
          <a:xfrm>
            <a:off x="381000" y="1371600"/>
            <a:ext cx="8229600" cy="4525963"/>
          </a:xfrm>
        </p:spPr>
        <p:txBody>
          <a:bodyPr/>
          <a:lstStyle/>
          <a:p>
            <a:pPr marL="914400" lvl="1" indent="-514350" algn="just" eaLnBrk="1" hangingPunct="1">
              <a:buFont typeface="Arial" charset="0"/>
              <a:buNone/>
            </a:pPr>
            <a:r>
              <a:rPr lang="en-US" dirty="0" smtClean="0">
                <a:latin typeface="Book Antiqua" pitchFamily="18" charset="0"/>
              </a:rPr>
              <a:t>					</a:t>
            </a:r>
          </a:p>
          <a:p>
            <a:pPr marL="0" indent="0" algn="just" eaLnBrk="1" hangingPunct="1">
              <a:buFont typeface="Arial" charset="0"/>
              <a:buNone/>
            </a:pPr>
            <a:r>
              <a:rPr lang="en-US" sz="2800" dirty="0" smtClean="0">
                <a:latin typeface="Book Antiqua" pitchFamily="18" charset="0"/>
              </a:rPr>
              <a:t>10  USA: 	What is the significance of Digital tax 		that even US President has to threaten 		action ? What is the difference between 		Action by current U.S. President &amp; 		earlier President? No difference. Only 		style has changed.</a:t>
            </a:r>
          </a:p>
        </p:txBody>
      </p:sp>
      <p:sp>
        <p:nvSpPr>
          <p:cNvPr id="134147" name="Title 4"/>
          <p:cNvSpPr>
            <a:spLocks noGrp="1"/>
          </p:cNvSpPr>
          <p:nvPr>
            <p:ph type="title"/>
          </p:nvPr>
        </p:nvSpPr>
        <p:spPr>
          <a:xfrm>
            <a:off x="457200" y="304800"/>
            <a:ext cx="8229600" cy="1143000"/>
          </a:xfrm>
        </p:spPr>
        <p:txBody>
          <a:bodyPr/>
          <a:lstStyle/>
          <a:p>
            <a:pPr eaLnBrk="1" hangingPunct="1"/>
            <a:r>
              <a:rPr lang="en-US" sz="3600" b="1" dirty="0" smtClean="0">
                <a:latin typeface="Book Antiqua" panose="02040602050305030304" pitchFamily="18" charset="0"/>
              </a:rPr>
              <a:t>Global Trends </a:t>
            </a:r>
            <a:br>
              <a:rPr lang="en-US" sz="3600" b="1" dirty="0" smtClean="0">
                <a:latin typeface="Book Antiqua" panose="02040602050305030304" pitchFamily="18" charset="0"/>
              </a:rPr>
            </a:br>
            <a:r>
              <a:rPr lang="en-US" sz="3600" b="1" dirty="0">
                <a:latin typeface="Book Antiqua" pitchFamily="18" charset="0"/>
              </a:rPr>
              <a:t>Chronology</a:t>
            </a:r>
            <a:endParaRPr lang="en-US" sz="3600" b="1" dirty="0" smtClean="0">
              <a:latin typeface="Book Antiqua" panose="02040602050305030304" pitchFamily="18" charset="0"/>
            </a:endParaRP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 4</a:t>
            </a:r>
          </a:p>
        </p:txBody>
      </p:sp>
    </p:spTree>
    <p:extLst>
      <p:ext uri="{BB962C8B-B14F-4D97-AF65-F5344CB8AC3E}">
        <p14:creationId xmlns:p14="http://schemas.microsoft.com/office/powerpoint/2010/main" val="20807062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6"/>
          <p:cNvSpPr>
            <a:spLocks noGrp="1"/>
          </p:cNvSpPr>
          <p:nvPr>
            <p:ph idx="1"/>
          </p:nvPr>
        </p:nvSpPr>
        <p:spPr>
          <a:xfrm>
            <a:off x="504825" y="1676400"/>
            <a:ext cx="8229600" cy="4525963"/>
          </a:xfrm>
        </p:spPr>
        <p:txBody>
          <a:bodyPr/>
          <a:lstStyle/>
          <a:p>
            <a:pPr marL="0" indent="0" eaLnBrk="1" hangingPunct="1">
              <a:buFont typeface="Arial" charset="0"/>
              <a:buNone/>
            </a:pPr>
            <a:r>
              <a:rPr lang="en-US" dirty="0" smtClean="0">
                <a:latin typeface="Book Antiqua" pitchFamily="18" charset="0"/>
              </a:rPr>
              <a:t>      	      		</a:t>
            </a:r>
            <a:r>
              <a:rPr lang="en-US" sz="2800" dirty="0" smtClean="0">
                <a:latin typeface="Book Antiqua" pitchFamily="18" charset="0"/>
              </a:rPr>
              <a:t>				     Year</a:t>
            </a:r>
          </a:p>
          <a:p>
            <a:pPr marL="0" indent="0" algn="just" eaLnBrk="1" hangingPunct="1">
              <a:buFont typeface="Arial" charset="0"/>
              <a:buNone/>
            </a:pPr>
            <a:r>
              <a:rPr lang="en-US" sz="2800" dirty="0" smtClean="0">
                <a:latin typeface="Book Antiqua" pitchFamily="18" charset="0"/>
              </a:rPr>
              <a:t>11 	India amended s.9 of ITA &amp; </a:t>
            </a:r>
          </a:p>
          <a:p>
            <a:pPr marL="0" indent="0" eaLnBrk="1" hangingPunct="1">
              <a:buFont typeface="Arial" charset="0"/>
              <a:buNone/>
            </a:pPr>
            <a:r>
              <a:rPr lang="en-US" sz="2800" dirty="0" smtClean="0">
                <a:latin typeface="Book Antiqua" pitchFamily="18" charset="0"/>
              </a:rPr>
              <a:t>     	Provided for SEP. Finance Act 2018     2019		For Attribution of profits </a:t>
            </a:r>
          </a:p>
          <a:p>
            <a:pPr marL="0" indent="0" algn="just" eaLnBrk="1" hangingPunct="1">
              <a:buFont typeface="Arial" charset="0"/>
              <a:buNone/>
            </a:pPr>
            <a:r>
              <a:rPr lang="en-US" sz="2800" dirty="0" smtClean="0">
                <a:latin typeface="Book Antiqua" pitchFamily="18" charset="0"/>
              </a:rPr>
              <a:t>	published rules</a:t>
            </a:r>
            <a:r>
              <a:rPr lang="en-US" dirty="0" smtClean="0"/>
              <a:t>				</a:t>
            </a:r>
            <a:r>
              <a:rPr lang="en-US" sz="2800" dirty="0" smtClean="0">
                <a:latin typeface="Book Antiqua" pitchFamily="18" charset="0"/>
              </a:rPr>
              <a:t>      2019</a:t>
            </a:r>
          </a:p>
        </p:txBody>
      </p:sp>
      <p:sp>
        <p:nvSpPr>
          <p:cNvPr id="135171" name="Title 5"/>
          <p:cNvSpPr>
            <a:spLocks noGrp="1"/>
          </p:cNvSpPr>
          <p:nvPr>
            <p:ph type="title"/>
          </p:nvPr>
        </p:nvSpPr>
        <p:spPr>
          <a:xfrm>
            <a:off x="381000" y="455613"/>
            <a:ext cx="8229600" cy="914400"/>
          </a:xfrm>
        </p:spPr>
        <p:txBody>
          <a:bodyPr/>
          <a:lstStyle/>
          <a:p>
            <a:pPr eaLnBrk="1" hangingPunct="1"/>
            <a:r>
              <a:rPr lang="en-US" sz="3600" b="1" dirty="0" smtClean="0">
                <a:latin typeface="Book Antiqua" pitchFamily="18" charset="0"/>
              </a:rPr>
              <a:t>Global Trends</a:t>
            </a:r>
            <a:br>
              <a:rPr lang="en-US" sz="3600" b="1" dirty="0" smtClean="0">
                <a:latin typeface="Book Antiqua" pitchFamily="18" charset="0"/>
              </a:rPr>
            </a:br>
            <a:r>
              <a:rPr lang="en-US" sz="3600" b="1" dirty="0" smtClean="0">
                <a:latin typeface="Book Antiqua" pitchFamily="18" charset="0"/>
              </a:rPr>
              <a:t>Chronology</a:t>
            </a: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 5</a:t>
            </a:r>
          </a:p>
        </p:txBody>
      </p:sp>
    </p:spTree>
    <p:extLst>
      <p:ext uri="{BB962C8B-B14F-4D97-AF65-F5344CB8AC3E}">
        <p14:creationId xmlns:p14="http://schemas.microsoft.com/office/powerpoint/2010/main" val="22070884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p:cNvSpPr>
          <p:nvPr>
            <p:ph type="title" idx="4294967295"/>
          </p:nvPr>
        </p:nvSpPr>
        <p:spPr>
          <a:xfrm>
            <a:off x="457200" y="304800"/>
            <a:ext cx="8229600" cy="1143000"/>
          </a:xfrm>
        </p:spPr>
        <p:txBody>
          <a:bodyPr/>
          <a:lstStyle/>
          <a:p>
            <a:pPr eaLnBrk="1" hangingPunct="1"/>
            <a:r>
              <a:rPr lang="en-US" sz="3600" b="1" dirty="0">
                <a:latin typeface="Book Antiqua" pitchFamily="18" charset="0"/>
              </a:rPr>
              <a:t> </a:t>
            </a:r>
            <a:r>
              <a:rPr lang="en-US" sz="3600" b="1" dirty="0" smtClean="0">
                <a:latin typeface="Book Antiqua" pitchFamily="18" charset="0"/>
              </a:rPr>
              <a:t>Global Trends</a:t>
            </a:r>
            <a:br>
              <a:rPr lang="en-US" sz="3600" b="1" dirty="0" smtClean="0">
                <a:latin typeface="Book Antiqua" pitchFamily="18" charset="0"/>
              </a:rPr>
            </a:br>
            <a:r>
              <a:rPr lang="en-US" sz="3600" b="1" dirty="0" smtClean="0">
                <a:latin typeface="Book Antiqua" pitchFamily="18" charset="0"/>
              </a:rPr>
              <a:t>Chronology</a:t>
            </a:r>
          </a:p>
        </p:txBody>
      </p:sp>
      <p:sp>
        <p:nvSpPr>
          <p:cNvPr id="136194" name="Rectangle 3"/>
          <p:cNvSpPr>
            <a:spLocks noGrp="1"/>
          </p:cNvSpPr>
          <p:nvPr>
            <p:ph type="body" idx="4294967295"/>
          </p:nvPr>
        </p:nvSpPr>
        <p:spPr>
          <a:xfrm>
            <a:off x="381000" y="1600200"/>
            <a:ext cx="8229600" cy="4525963"/>
          </a:xfrm>
        </p:spPr>
        <p:txBody>
          <a:bodyPr/>
          <a:lstStyle/>
          <a:p>
            <a:pPr eaLnBrk="1" hangingPunct="1">
              <a:buFont typeface="Arial" charset="0"/>
              <a:buNone/>
            </a:pPr>
            <a:r>
              <a:rPr lang="en-US" sz="2800" dirty="0" smtClean="0">
                <a:latin typeface="Book Antiqua" pitchFamily="18" charset="0"/>
              </a:rPr>
              <a:t>		</a:t>
            </a:r>
          </a:p>
          <a:p>
            <a:pPr eaLnBrk="1" hangingPunct="1">
              <a:buFont typeface="Arial" charset="0"/>
              <a:buNone/>
            </a:pPr>
            <a:r>
              <a:rPr lang="en-US" sz="2800" dirty="0" smtClean="0">
                <a:latin typeface="Book Antiqua" pitchFamily="18" charset="0"/>
              </a:rPr>
              <a:t>12	Who Rules OECD  ?</a:t>
            </a:r>
          </a:p>
          <a:p>
            <a:pPr eaLnBrk="1" hangingPunct="1">
              <a:buFont typeface="Arial" charset="0"/>
              <a:buNone/>
            </a:pPr>
            <a:endParaRPr lang="en-US" sz="2800" dirty="0" smtClean="0">
              <a:latin typeface="Book Antiqua" pitchFamily="18" charset="0"/>
            </a:endParaRPr>
          </a:p>
          <a:p>
            <a:pPr eaLnBrk="1" hangingPunct="1">
              <a:buFont typeface="Arial" charset="0"/>
              <a:buNone/>
            </a:pPr>
            <a:r>
              <a:rPr lang="en-US" sz="2800" dirty="0" smtClean="0">
                <a:latin typeface="Book Antiqua" pitchFamily="18" charset="0"/>
              </a:rPr>
              <a:t>13	Is OECD a global leader in taxation; or 	  	merely a lobby institution?</a:t>
            </a:r>
          </a:p>
          <a:p>
            <a:pPr eaLnBrk="1" hangingPunct="1">
              <a:buFont typeface="Arial" charset="0"/>
              <a:buNone/>
            </a:pPr>
            <a:r>
              <a:rPr lang="en-US" sz="2800" dirty="0" smtClean="0">
                <a:latin typeface="Book Antiqua" pitchFamily="18" charset="0"/>
              </a:rPr>
              <a:t> </a:t>
            </a:r>
          </a:p>
          <a:p>
            <a:pPr eaLnBrk="1" hangingPunct="1">
              <a:buFont typeface="Arial" charset="0"/>
              <a:buNone/>
            </a:pPr>
            <a:endParaRPr lang="en-US" sz="2800" dirty="0" smtClean="0">
              <a:latin typeface="Book Antiqua" pitchFamily="18" charset="0"/>
            </a:endParaRPr>
          </a:p>
        </p:txBody>
      </p:sp>
      <p:sp>
        <p:nvSpPr>
          <p:cNvPr id="2" name="Footer Placeholder 1"/>
          <p:cNvSpPr>
            <a:spLocks noGrp="1"/>
          </p:cNvSpPr>
          <p:nvPr>
            <p:ph type="ftr" sz="quarter" idx="11"/>
          </p:nvPr>
        </p:nvSpPr>
        <p:spPr/>
        <p:txBody>
          <a:bodyPr/>
          <a:lstStyle/>
          <a:p>
            <a:pPr>
              <a:defRPr/>
            </a:pPr>
            <a:r>
              <a:rPr lang="en-US" smtClean="0"/>
              <a:t>Digital Taxation                                                       Rashmin Sanghvi </a:t>
            </a:r>
            <a:endParaRPr lang="en-US" dirty="0"/>
          </a:p>
        </p:txBody>
      </p:sp>
      <p:sp>
        <p:nvSpPr>
          <p:cNvPr id="5" name="Rectangle 4"/>
          <p:cNvSpPr/>
          <p:nvPr/>
        </p:nvSpPr>
        <p:spPr>
          <a:xfrm>
            <a:off x="7391400" y="236538"/>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Book Antiqua" panose="02040602050305030304" pitchFamily="18" charset="0"/>
              </a:rPr>
              <a:t>II.6 (i) 6</a:t>
            </a:r>
          </a:p>
        </p:txBody>
      </p:sp>
    </p:spTree>
    <p:extLst>
      <p:ext uri="{BB962C8B-B14F-4D97-AF65-F5344CB8AC3E}">
        <p14:creationId xmlns:p14="http://schemas.microsoft.com/office/powerpoint/2010/main" val="1909529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3617</TotalTime>
  <Words>4931</Words>
  <Application>Microsoft Office PowerPoint</Application>
  <PresentationFormat>On-screen Show (4:3)</PresentationFormat>
  <Paragraphs>1197</Paragraphs>
  <Slides>131</Slides>
  <Notes>31</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Office Theme</vt:lpstr>
      <vt:lpstr> Taxation of Digital Economy   Global Trends</vt:lpstr>
      <vt:lpstr>I. CONTENTS </vt:lpstr>
      <vt:lpstr>II. CONTENTS</vt:lpstr>
      <vt:lpstr>Digital Economy Taxation </vt:lpstr>
      <vt:lpstr>Digital Economy Taxation </vt:lpstr>
      <vt:lpstr>Preface</vt:lpstr>
      <vt:lpstr>PREFACE</vt:lpstr>
      <vt:lpstr>Digital Economy Transaction Jurisdiction</vt:lpstr>
      <vt:lpstr>PowerPoint Presentation</vt:lpstr>
      <vt:lpstr>Why MNCs avoid COS tax ?</vt:lpstr>
      <vt:lpstr>Why MNCs avoid COS tax ?</vt:lpstr>
      <vt:lpstr>US Govt. Concern</vt:lpstr>
      <vt:lpstr>US Revenue </vt:lpstr>
      <vt:lpstr>What is the Digital  International Tax problem?</vt:lpstr>
      <vt:lpstr>What is the Digital  International Tax Problem?</vt:lpstr>
      <vt:lpstr>Significance of Attribution of  Profits to COM</vt:lpstr>
      <vt:lpstr>Digital International Taxation</vt:lpstr>
      <vt:lpstr>      Double Tax Avoidance by US MNCs</vt:lpstr>
      <vt:lpstr>Double Tax Avoidance by US MNCs</vt:lpstr>
      <vt:lpstr>Challenges Raised by Digitalisation </vt:lpstr>
      <vt:lpstr>COR COS Conflict</vt:lpstr>
      <vt:lpstr>COR COS Conflict</vt:lpstr>
      <vt:lpstr>COR COS Conflict</vt:lpstr>
      <vt:lpstr>COR COS Conflict</vt:lpstr>
      <vt:lpstr>COR COS Conflict</vt:lpstr>
      <vt:lpstr>COR COS  Conflict</vt:lpstr>
      <vt:lpstr>COR COS Conflict</vt:lpstr>
      <vt:lpstr>COR COS Conflict</vt:lpstr>
      <vt:lpstr>COR COS Conflict</vt:lpstr>
      <vt:lpstr>COR COS Conflict</vt:lpstr>
      <vt:lpstr>BEPS - 3 Proposals</vt:lpstr>
      <vt:lpstr>BEPS Action One Proposals  Public Consultation Document.</vt:lpstr>
      <vt:lpstr>BEPS Action One Proposals  Public Consultation Document.</vt:lpstr>
      <vt:lpstr>BEPS Action One Proposals  Public Consultation Document.</vt:lpstr>
      <vt:lpstr>BEPS Action One Proposals  Public Consultation Document.</vt:lpstr>
      <vt:lpstr>BEPS Proposals Limited Risk Distributors LRDs</vt:lpstr>
      <vt:lpstr>BEPS Proposals Limited Risk Distributors LRDs</vt:lpstr>
      <vt:lpstr>BEPS Proposal Attribution of Non-Routine  Profits to COM</vt:lpstr>
      <vt:lpstr>BEPS Proposal Attribution of Non-Routine  Profit to COM</vt:lpstr>
      <vt:lpstr>BEPS Proposals Marketing Intangibles – MNE Group</vt:lpstr>
      <vt:lpstr>BEPS Proposals Marketing Intangibles</vt:lpstr>
      <vt:lpstr> BEPS Proposals –  Marketing Intangibles</vt:lpstr>
      <vt:lpstr>BEPS Proposals Broader Set of Businesses</vt:lpstr>
      <vt:lpstr>BEPS Proposals</vt:lpstr>
      <vt:lpstr>BEPS Proposals Difficulties Computation of Profits.</vt:lpstr>
      <vt:lpstr>PowerPoint Presentation</vt:lpstr>
      <vt:lpstr>PowerPoint Presentation</vt:lpstr>
      <vt:lpstr>PowerPoint Presentation</vt:lpstr>
      <vt:lpstr>BEPS - Difficulties Computation of “Additional Profits” Steps involved</vt:lpstr>
      <vt:lpstr>BEPS Difficulties  Computation of “Additional Profits” Steps involved</vt:lpstr>
      <vt:lpstr>BEPS Difficulties Computation of “Additional Profits” step involved</vt:lpstr>
      <vt:lpstr> BEPS Difficulties  Computation of “Additional Profits” Steps involved</vt:lpstr>
      <vt:lpstr>BEPS Proposals - Difficulties</vt:lpstr>
      <vt:lpstr>BEPS Proposals – Difficulties Attribution</vt:lpstr>
      <vt:lpstr>BEPS Proposals - Difficulties Attribution of Profits</vt:lpstr>
      <vt:lpstr>BEPS Proposals - Difficulties Attribution of Profits</vt:lpstr>
      <vt:lpstr>BEPS Proposals - Difficulties Attribution of Profits</vt:lpstr>
      <vt:lpstr>BEPS Proposals – Difficulties Attribution of Profits</vt:lpstr>
      <vt:lpstr>BEPS Proposals – Difficulties Attribution of Profits</vt:lpstr>
      <vt:lpstr>BEPS Proposals – Difficulties Attribution of Profits</vt:lpstr>
      <vt:lpstr>BEPS Proposals  Difficulties in Attribution</vt:lpstr>
      <vt:lpstr>My Proposal - 1</vt:lpstr>
      <vt:lpstr>My Proposal - 2</vt:lpstr>
      <vt:lpstr>My Proposal - 3</vt:lpstr>
      <vt:lpstr>My Proposal – 4 - SEP</vt:lpstr>
      <vt:lpstr>My Proposal – 5 - SEP</vt:lpstr>
      <vt:lpstr>My Proposal – 6 – Prescribed Business</vt:lpstr>
      <vt:lpstr>My Proposal – 7 - TDS</vt:lpstr>
      <vt:lpstr>My Proposal – 8 - Return</vt:lpstr>
      <vt:lpstr>My Proposal – 9 – Advance Tax</vt:lpstr>
      <vt:lpstr>My Proposal – 10  Verification System</vt:lpstr>
      <vt:lpstr>My Proposal – 11  Verification System</vt:lpstr>
      <vt:lpstr>My Proposal – 12  Verification System</vt:lpstr>
      <vt:lpstr>My Proposal – 13   Assessment</vt:lpstr>
      <vt:lpstr>My proposals - 14 Income-tax Vs. Customs Duty</vt:lpstr>
      <vt:lpstr>My proposals - 15 Data Collection from COM  Sales outside COM</vt:lpstr>
      <vt:lpstr>My proposal Objections to Flat Rates of Tax</vt:lpstr>
      <vt:lpstr>My proposal Tax Rate</vt:lpstr>
      <vt:lpstr>Objections to Proposal.  Ring Fencing</vt:lpstr>
      <vt:lpstr>Objections to Proposal  Ring Fencing</vt:lpstr>
      <vt:lpstr>PowerPoint Presentation</vt:lpstr>
      <vt:lpstr>My proposals - 17 There are two different ways of attributing profits. First:</vt:lpstr>
      <vt:lpstr>My proposals - 18 There are two different ways of attributing profits. Second:</vt:lpstr>
      <vt:lpstr>Global Trends –  Business Developments </vt:lpstr>
      <vt:lpstr>Global Trends Business Developments </vt:lpstr>
      <vt:lpstr>Global Trends –  Business Developments</vt:lpstr>
      <vt:lpstr>Global Trends –  Business - USA</vt:lpstr>
      <vt:lpstr>Global Trends –  Business - China </vt:lpstr>
      <vt:lpstr>Global Trends – Business Developments </vt:lpstr>
      <vt:lpstr>Global Trends – Business Developments</vt:lpstr>
      <vt:lpstr> Global Trends Technology</vt:lpstr>
      <vt:lpstr>Global Trends Technology</vt:lpstr>
      <vt:lpstr> Global Trends OECD </vt:lpstr>
      <vt:lpstr>        Year  1  India       Recommended Consideration of   2000    new system for E-Commerce     taxation.             High Powered committee Report  2  OECD  Rejected     2005</vt:lpstr>
      <vt:lpstr> Global Trends  Chronology     </vt:lpstr>
      <vt:lpstr>Global trends          Chronology  </vt:lpstr>
      <vt:lpstr>Global Trends  Chronology</vt:lpstr>
      <vt:lpstr>Global Trends Chronology</vt:lpstr>
      <vt:lpstr> Global Trends Chronology</vt:lpstr>
      <vt:lpstr>                                    Issues 1   It is now admitted that –The existing System  of- Sharing of Taxing Right is Defective. It  needs to be improved.   2    Concept of PE is outdated – for Digital    Economy. SEP may be  considered.  3    Attribution of profits by FAR analysis is      inadequate. FARM may be better.  </vt:lpstr>
      <vt:lpstr> Global Trends    </vt:lpstr>
      <vt:lpstr> International Tax Exploitation  &amp; Tax War</vt:lpstr>
      <vt:lpstr>PowerPoint Presentation</vt:lpstr>
      <vt:lpstr>Economic Wars</vt:lpstr>
      <vt:lpstr>Principles Vs. Reality</vt:lpstr>
      <vt:lpstr> Illustration of Exploitation </vt:lpstr>
      <vt:lpstr>Global Trends US - Unilateralism</vt:lpstr>
      <vt:lpstr>US Unilateralism</vt:lpstr>
      <vt:lpstr>US Unilateralism</vt:lpstr>
      <vt:lpstr>U.S. Unilateralism</vt:lpstr>
      <vt:lpstr>U.S. Unilateralism</vt:lpstr>
      <vt:lpstr>U.S. Unilateralism Indirect Tax</vt:lpstr>
      <vt:lpstr>US Unilateralism</vt:lpstr>
      <vt:lpstr>US Unilateralism</vt:lpstr>
      <vt:lpstr>US Unilateralism</vt:lpstr>
      <vt:lpstr>US Unilateralism</vt:lpstr>
      <vt:lpstr>U.S. Unilateralism Lone fighter</vt:lpstr>
      <vt:lpstr>U.S. Unilateralism Lone fighter</vt:lpstr>
      <vt:lpstr>US Unilateralism US – Tax Haven?</vt:lpstr>
      <vt:lpstr>US Unilateralism US – Tax Haven?</vt:lpstr>
      <vt:lpstr>US unilateralism </vt:lpstr>
      <vt:lpstr>Impractical Theories</vt:lpstr>
      <vt:lpstr> Global Trends OECD </vt:lpstr>
      <vt:lpstr> Global Trends OECD </vt:lpstr>
      <vt:lpstr>Global Trends India’s Concern</vt:lpstr>
      <vt:lpstr>International Tax War Future</vt:lpstr>
      <vt:lpstr>International Tax War Future</vt:lpstr>
      <vt:lpstr>International Tax War Future</vt:lpstr>
      <vt:lpstr>International Tax War Future</vt:lpstr>
      <vt:lpstr>International Tax War Future</vt:lpstr>
      <vt:lpstr>And 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of Chartered Accountants’ of India</dc:title>
  <dc:creator>Priti-rsa</dc:creator>
  <cp:lastModifiedBy>Rashmin</cp:lastModifiedBy>
  <cp:revision>310</cp:revision>
  <cp:lastPrinted>2019-10-04T12:10:51Z</cp:lastPrinted>
  <dcterms:created xsi:type="dcterms:W3CDTF">2013-10-22T10:19:15Z</dcterms:created>
  <dcterms:modified xsi:type="dcterms:W3CDTF">2019-10-04T13:29:13Z</dcterms:modified>
</cp:coreProperties>
</file>